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handoutMasterIdLst>
    <p:handoutMasterId r:id="rId20"/>
  </p:handoutMasterIdLst>
  <p:sldIdLst>
    <p:sldId id="256" r:id="rId2"/>
    <p:sldId id="440" r:id="rId3"/>
    <p:sldId id="442" r:id="rId4"/>
    <p:sldId id="271" r:id="rId5"/>
    <p:sldId id="273" r:id="rId6"/>
    <p:sldId id="441" r:id="rId7"/>
    <p:sldId id="446" r:id="rId8"/>
    <p:sldId id="262" r:id="rId9"/>
    <p:sldId id="447" r:id="rId10"/>
    <p:sldId id="263" r:id="rId11"/>
    <p:sldId id="448" r:id="rId12"/>
    <p:sldId id="281" r:id="rId13"/>
    <p:sldId id="278" r:id="rId14"/>
    <p:sldId id="284" r:id="rId15"/>
    <p:sldId id="287" r:id="rId16"/>
    <p:sldId id="439" r:id="rId17"/>
    <p:sldId id="398" r:id="rId18"/>
  </p:sldIdLst>
  <p:sldSz cx="12192000" cy="6858000"/>
  <p:notesSz cx="7010400" cy="9296400"/>
  <p:embeddedFontLst>
    <p:embeddedFont>
      <p:font typeface="Arial Black" panose="020B0A04020102020204" pitchFamily="34" charset="0"/>
      <p:bold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shlee Yee" initials="AY" lastIdx="1" clrIdx="6">
    <p:extLst>
      <p:ext uri="{19B8F6BF-5375-455C-9EA6-DF929625EA0E}">
        <p15:presenceInfo xmlns:p15="http://schemas.microsoft.com/office/powerpoint/2012/main" userId="S-1-5-21-2804241617-4047951476-2148352352-5801" providerId="AD"/>
      </p:ext>
    </p:extLst>
  </p:cmAuthor>
  <p:cmAuthor id="1" name="Dolloff, Julia@CalRecycle" initials="DJ" lastIdx="22" clrIdx="0">
    <p:extLst>
      <p:ext uri="{19B8F6BF-5375-455C-9EA6-DF929625EA0E}">
        <p15:presenceInfo xmlns:p15="http://schemas.microsoft.com/office/powerpoint/2012/main" userId="S::Julia.Dolloff@CalRecycle.ca.gov::d362d394-e5c9-417a-8a2c-c3517288cb97" providerId="AD"/>
      </p:ext>
    </p:extLst>
  </p:cmAuthor>
  <p:cmAuthor id="2" name="Morgan, Cara@CalRecycle" initials="MC" lastIdx="7" clrIdx="1">
    <p:extLst>
      <p:ext uri="{19B8F6BF-5375-455C-9EA6-DF929625EA0E}">
        <p15:presenceInfo xmlns:p15="http://schemas.microsoft.com/office/powerpoint/2012/main" userId="S-1-5-21-2804241617-4047951476-2148352352-2684" providerId="AD"/>
      </p:ext>
    </p:extLst>
  </p:cmAuthor>
  <p:cmAuthor id="3" name="Pogue, Kyle@CalRecycle" initials="PK" lastIdx="4" clrIdx="2">
    <p:extLst>
      <p:ext uri="{19B8F6BF-5375-455C-9EA6-DF929625EA0E}">
        <p15:presenceInfo xmlns:p15="http://schemas.microsoft.com/office/powerpoint/2012/main" userId="S-1-5-21-2804241617-4047951476-2148352352-2691" providerId="AD"/>
      </p:ext>
    </p:extLst>
  </p:cmAuthor>
  <p:cmAuthor id="4" name="Hall, Timothy@CalRecycle" initials="HT" lastIdx="5" clrIdx="3">
    <p:extLst>
      <p:ext uri="{19B8F6BF-5375-455C-9EA6-DF929625EA0E}">
        <p15:presenceInfo xmlns:p15="http://schemas.microsoft.com/office/powerpoint/2012/main" userId="S::timothy.hall@calrecycle.ca.gov::43c736a8-cd5f-42ab-9568-42feaaa22684" providerId="AD"/>
      </p:ext>
    </p:extLst>
  </p:cmAuthor>
  <p:cmAuthor id="5" name="Pidcock, Kristen@CalRecycle" initials="PK" lastIdx="4" clrIdx="4">
    <p:extLst>
      <p:ext uri="{19B8F6BF-5375-455C-9EA6-DF929625EA0E}">
        <p15:presenceInfo xmlns:p15="http://schemas.microsoft.com/office/powerpoint/2012/main" userId="S::kristen.pidcock@calrecycle.ca.gov::80b32263-21c7-4b1a-a071-e87f8a03279f" providerId="AD"/>
      </p:ext>
    </p:extLst>
  </p:cmAuthor>
  <p:cmAuthor id="6" name="O'Shaughnessy, Trevor@CalRecycle" initials="OT" lastIdx="9" clrIdx="5">
    <p:extLst>
      <p:ext uri="{19B8F6BF-5375-455C-9EA6-DF929625EA0E}">
        <p15:presenceInfo xmlns:p15="http://schemas.microsoft.com/office/powerpoint/2012/main" userId="S::Trevor.OS@CalRecycle.ca.gov::c83a8c0a-7259-4d48-9f0d-f05c518212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65D78"/>
    <a:srgbClr val="087CA0"/>
    <a:srgbClr val="BE5318"/>
    <a:srgbClr val="548543"/>
    <a:srgbClr val="4F7D3F"/>
    <a:srgbClr val="339933"/>
    <a:srgbClr val="355232"/>
    <a:srgbClr val="FFFEFB"/>
    <a:srgbClr val="0A44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82907" autoAdjust="0"/>
  </p:normalViewPr>
  <p:slideViewPr>
    <p:cSldViewPr snapToGrid="0">
      <p:cViewPr varScale="1">
        <p:scale>
          <a:sx n="95" d="100"/>
          <a:sy n="95" d="100"/>
        </p:scale>
        <p:origin x="852" y="90"/>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p:scale>
          <a:sx n="100" d="100"/>
          <a:sy n="100" d="100"/>
        </p:scale>
        <p:origin x="3504" y="-6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7130313810324946"/>
          <c:y val="8.9495625133698214E-2"/>
          <c:w val="0.63577788323515938"/>
          <c:h val="0.7940130642112766"/>
        </c:manualLayout>
      </c:layout>
      <c:pieChart>
        <c:varyColors val="1"/>
        <c:ser>
          <c:idx val="0"/>
          <c:order val="0"/>
          <c:tx>
            <c:strRef>
              <c:f>Sheet1!$B$1</c:f>
              <c:strCache>
                <c:ptCount val="1"/>
                <c:pt idx="0">
                  <c:v>Sales</c:v>
                </c:pt>
              </c:strCache>
            </c:strRef>
          </c:tx>
          <c:dPt>
            <c:idx val="0"/>
            <c:bubble3D val="0"/>
            <c:spPr>
              <a:solidFill>
                <a:schemeClr val="accent6">
                  <a:shade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834E-4353-943C-80E6113F4BAB}"/>
              </c:ext>
            </c:extLst>
          </c:dPt>
          <c:dPt>
            <c:idx val="1"/>
            <c:bubble3D val="0"/>
            <c:explosion val="1"/>
            <c:spPr>
              <a:solidFill>
                <a:schemeClr val="accent6">
                  <a:shade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834E-4353-943C-80E6113F4BAB}"/>
              </c:ext>
            </c:extLst>
          </c:dPt>
          <c:dPt>
            <c:idx val="2"/>
            <c:bubble3D val="0"/>
            <c:spPr>
              <a:solidFill>
                <a:schemeClr val="accent6">
                  <a:shade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834E-4353-943C-80E6113F4BAB}"/>
              </c:ext>
            </c:extLst>
          </c:dPt>
          <c:dPt>
            <c:idx val="3"/>
            <c:bubble3D val="0"/>
            <c:spPr>
              <a:solidFill>
                <a:schemeClr val="accent6">
                  <a:tint val="9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834E-4353-943C-80E6113F4BAB}"/>
              </c:ext>
            </c:extLst>
          </c:dPt>
          <c:dPt>
            <c:idx val="4"/>
            <c:bubble3D val="0"/>
            <c:spPr>
              <a:solidFill>
                <a:schemeClr val="accent6">
                  <a:tint val="7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834E-4353-943C-80E6113F4BAB}"/>
              </c:ext>
            </c:extLst>
          </c:dPt>
          <c:dPt>
            <c:idx val="5"/>
            <c:bubble3D val="0"/>
            <c:spPr>
              <a:solidFill>
                <a:schemeClr val="accent6">
                  <a:tint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834E-4353-943C-80E6113F4BAB}"/>
              </c:ext>
            </c:extLst>
          </c:dPt>
          <c:dLbls>
            <c:dLbl>
              <c:idx val="0"/>
              <c:layout/>
              <c:spPr>
                <a:noFill/>
                <a:ln>
                  <a:noFill/>
                </a:ln>
                <a:effectLst/>
              </c:spPr>
              <c:txPr>
                <a:bodyPr rot="0" spcFirstLastPara="1" vertOverflow="ellipsis" vert="horz" wrap="square" lIns="38100" tIns="19050" rIns="38100" bIns="19050" anchor="ctr" anchorCtr="1">
                  <a:no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946739775761572"/>
                      <c:h val="0.12411292118522781"/>
                    </c:manualLayout>
                  </c15:layout>
                </c:ext>
                <c:ext xmlns:c16="http://schemas.microsoft.com/office/drawing/2014/chart" uri="{C3380CC4-5D6E-409C-BE32-E72D297353CC}">
                  <c16:uniqueId val="{00000001-834E-4353-943C-80E6113F4BAB}"/>
                </c:ext>
              </c:extLst>
            </c:dLbl>
            <c:dLbl>
              <c:idx val="1"/>
              <c:layout>
                <c:manualLayout>
                  <c:x val="4.5196757531077991E-2"/>
                  <c:y val="2.7789729814998377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170966908886833"/>
                      <c:h val="0.1926208221662184"/>
                    </c:manualLayout>
                  </c15:layout>
                </c:ext>
                <c:ext xmlns:c16="http://schemas.microsoft.com/office/drawing/2014/chart" uri="{C3380CC4-5D6E-409C-BE32-E72D297353CC}">
                  <c16:uniqueId val="{00000003-834E-4353-943C-80E6113F4BAB}"/>
                </c:ext>
              </c:extLst>
            </c:dLbl>
            <c:dLbl>
              <c:idx val="2"/>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15800189173419232"/>
                      <c:h val="0.18182125444032307"/>
                    </c:manualLayout>
                  </c15:layout>
                </c:ext>
                <c:ext xmlns:c16="http://schemas.microsoft.com/office/drawing/2014/chart" uri="{C3380CC4-5D6E-409C-BE32-E72D297353CC}">
                  <c16:uniqueId val="{00000005-834E-4353-943C-80E6113F4BAB}"/>
                </c:ext>
              </c:extLst>
            </c:dLbl>
            <c:dLbl>
              <c:idx val="3"/>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20235150018111198"/>
                      <c:h val="0.12359880322050402"/>
                    </c:manualLayout>
                  </c15:layout>
                </c:ext>
                <c:ext xmlns:c16="http://schemas.microsoft.com/office/drawing/2014/chart" uri="{C3380CC4-5D6E-409C-BE32-E72D297353CC}">
                  <c16:uniqueId val="{00000007-834E-4353-943C-80E6113F4BAB}"/>
                </c:ext>
              </c:extLst>
            </c:dLbl>
            <c:dLbl>
              <c:idx val="4"/>
              <c:layout>
                <c:manualLayout>
                  <c:x val="7.8603056575787811E-3"/>
                  <c:y val="0"/>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9-834E-4353-943C-80E6113F4BAB}"/>
                </c:ext>
              </c:extLst>
            </c:dLbl>
            <c:dLbl>
              <c:idx val="5"/>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layout>
                    <c:manualLayout>
                      <c:w val="0.15018088760490142"/>
                      <c:h val="0.24004351788878903"/>
                    </c:manualLayout>
                  </c15:layout>
                </c:ext>
                <c:ext xmlns:c16="http://schemas.microsoft.com/office/drawing/2014/chart" uri="{C3380CC4-5D6E-409C-BE32-E72D297353CC}">
                  <c16:uniqueId val="{0000000B-834E-4353-943C-80E6113F4BA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Greenwaste</c:v>
                </c:pt>
                <c:pt idx="1">
                  <c:v>Woodwaste</c:v>
                </c:pt>
                <c:pt idx="2">
                  <c:v>Other Organics</c:v>
                </c:pt>
                <c:pt idx="3">
                  <c:v>Foodwaste</c:v>
                </c:pt>
                <c:pt idx="4">
                  <c:v>Paper </c:v>
                </c:pt>
                <c:pt idx="5">
                  <c:v>Non Organic waste</c:v>
                </c:pt>
              </c:strCache>
            </c:strRef>
          </c:cat>
          <c:val>
            <c:numRef>
              <c:f>Sheet1!$B$2:$B$7</c:f>
              <c:numCache>
                <c:formatCode>General</c:formatCode>
                <c:ptCount val="6"/>
                <c:pt idx="0">
                  <c:v>7</c:v>
                </c:pt>
                <c:pt idx="1">
                  <c:v>9</c:v>
                </c:pt>
                <c:pt idx="2">
                  <c:v>9</c:v>
                </c:pt>
                <c:pt idx="3">
                  <c:v>13</c:v>
                </c:pt>
                <c:pt idx="4">
                  <c:v>14</c:v>
                </c:pt>
                <c:pt idx="5">
                  <c:v>48</c:v>
                </c:pt>
              </c:numCache>
            </c:numRef>
          </c:val>
          <c:extLst>
            <c:ext xmlns:c16="http://schemas.microsoft.com/office/drawing/2014/chart" uri="{C3380CC4-5D6E-409C-BE32-E72D297353CC}">
              <c16:uniqueId val="{0000000C-834E-4353-943C-80E6113F4BA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200"/>
            </a:lvl1pPr>
          </a:lstStyle>
          <a:p>
            <a:fld id="{2C6C92BC-703C-4F9B-A5E4-75BD0A168B58}" type="datetimeFigureOut">
              <a:rPr lang="en-US" smtClean="0"/>
              <a:t>12/8/2021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200"/>
            </a:lvl1pPr>
          </a:lstStyle>
          <a:p>
            <a:fld id="{54A9E984-6104-4A9C-9FBD-A2E79F43D7D4}" type="slidenum">
              <a:rPr lang="en-US" smtClean="0"/>
              <a:t>‹#›</a:t>
            </a:fld>
            <a:endParaRPr lang="en-US" dirty="0"/>
          </a:p>
        </p:txBody>
      </p:sp>
    </p:spTree>
    <p:extLst>
      <p:ext uri="{BB962C8B-B14F-4D97-AF65-F5344CB8AC3E}">
        <p14:creationId xmlns:p14="http://schemas.microsoft.com/office/powerpoint/2010/main" val="2036961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575CDC8F-E605-440F-9432-955754B4C6F1}" type="datetimeFigureOut">
              <a:rPr lang="en-US" smtClean="0"/>
              <a:t>12/8/2021</a:t>
            </a:fld>
            <a:endParaRPr lang="en-US" dirty="0"/>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FB7463FA-088F-42C7-9900-C71C52E1246E}" type="slidenum">
              <a:rPr lang="en-US" smtClean="0"/>
              <a:t>‹#›</a:t>
            </a:fld>
            <a:endParaRPr lang="en-US" dirty="0"/>
          </a:p>
        </p:txBody>
      </p:sp>
    </p:spTree>
    <p:extLst>
      <p:ext uri="{BB962C8B-B14F-4D97-AF65-F5344CB8AC3E}">
        <p14:creationId xmlns:p14="http://schemas.microsoft.com/office/powerpoint/2010/main" val="1122011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smtClean="0">
                <a:latin typeface="Arial" panose="020B0604020202020204" pitchFamily="34" charset="0"/>
                <a:ea typeface="Calibri" panose="020F0502020204030204" pitchFamily="34" charset="0"/>
              </a:rPr>
              <a:t>Good</a:t>
            </a:r>
            <a:r>
              <a:rPr lang="en-US" baseline="0" dirty="0" smtClean="0">
                <a:latin typeface="Arial" panose="020B0604020202020204" pitchFamily="34" charset="0"/>
                <a:ea typeface="Calibri" panose="020F0502020204030204" pitchFamily="34" charset="0"/>
              </a:rPr>
              <a:t> evening Honorable Mayor, Council, Audience and Staff, </a:t>
            </a:r>
          </a:p>
          <a:p>
            <a:pPr>
              <a:lnSpc>
                <a:spcPct val="107000"/>
              </a:lnSpc>
            </a:pPr>
            <a:r>
              <a:rPr lang="en-US" baseline="0" dirty="0" smtClean="0">
                <a:latin typeface="Arial" panose="020B0604020202020204" pitchFamily="34" charset="0"/>
                <a:ea typeface="Calibri" panose="020F0502020204030204" pitchFamily="34" charset="0"/>
              </a:rPr>
              <a:t>The presentation tonight will be an overview of SB 1383’s Organic Waste Reduction </a:t>
            </a:r>
            <a:r>
              <a:rPr lang="en-US" baseline="0" dirty="0" smtClean="0">
                <a:latin typeface="Arial" panose="020B0604020202020204" pitchFamily="34" charset="0"/>
                <a:ea typeface="Calibri" panose="020F0502020204030204" pitchFamily="34" charset="0"/>
              </a:rPr>
              <a:t>Regulations, </a:t>
            </a:r>
            <a:r>
              <a:rPr lang="en-US" baseline="0" dirty="0" smtClean="0">
                <a:latin typeface="Arial" panose="020B0604020202020204" pitchFamily="34" charset="0"/>
                <a:ea typeface="Calibri" panose="020F0502020204030204" pitchFamily="34" charset="0"/>
              </a:rPr>
              <a:t>Jurisdiction Requirements &amp; Ordinance 759, which </a:t>
            </a:r>
            <a:r>
              <a:rPr lang="en-US" baseline="0" dirty="0" smtClean="0">
                <a:latin typeface="Arial" panose="020B0604020202020204" pitchFamily="34" charset="0"/>
                <a:ea typeface="Calibri" panose="020F0502020204030204" pitchFamily="34" charset="0"/>
              </a:rPr>
              <a:t>is based on these regulations.    </a:t>
            </a:r>
            <a:endParaRPr lang="en-US" dirty="0">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FB7463FA-088F-42C7-9900-C71C52E1246E}" type="slidenum">
              <a:rPr lang="en-US" smtClean="0"/>
              <a:t>1</a:t>
            </a:fld>
            <a:endParaRPr lang="en-US" dirty="0"/>
          </a:p>
        </p:txBody>
      </p:sp>
    </p:spTree>
    <p:extLst>
      <p:ext uri="{BB962C8B-B14F-4D97-AF65-F5344CB8AC3E}">
        <p14:creationId xmlns:p14="http://schemas.microsoft.com/office/powerpoint/2010/main" val="303036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6550" y="4423092"/>
            <a:ext cx="6502400" cy="4028758"/>
          </a:xfrm>
        </p:spPr>
        <p:txBody>
          <a:bodyPr/>
          <a:lstStyle/>
          <a:p>
            <a:r>
              <a:rPr lang="en-US" dirty="0" smtClean="0">
                <a:solidFill>
                  <a:srgbClr val="000000"/>
                </a:solidFill>
                <a:latin typeface="Arial" panose="020B0604020202020204" pitchFamily="34" charset="0"/>
                <a:cs typeface="Arial" panose="020B0604020202020204" pitchFamily="34" charset="0"/>
              </a:rPr>
              <a:t>SB </a:t>
            </a:r>
            <a:r>
              <a:rPr lang="en-US" dirty="0">
                <a:solidFill>
                  <a:srgbClr val="000000"/>
                </a:solidFill>
                <a:latin typeface="Arial" panose="020B0604020202020204" pitchFamily="34" charset="0"/>
                <a:cs typeface="Arial" panose="020B0604020202020204" pitchFamily="34" charset="0"/>
              </a:rPr>
              <a:t>1383 requires that </a:t>
            </a:r>
            <a:r>
              <a:rPr lang="en-US" dirty="0" smtClean="0">
                <a:solidFill>
                  <a:srgbClr val="000000"/>
                </a:solidFill>
                <a:latin typeface="Arial" panose="020B0604020202020204" pitchFamily="34" charset="0"/>
                <a:cs typeface="Arial" panose="020B0604020202020204" pitchFamily="34" charset="0"/>
              </a:rPr>
              <a:t>jurisdictions </a:t>
            </a:r>
            <a:r>
              <a:rPr lang="en-US" dirty="0">
                <a:solidFill>
                  <a:srgbClr val="000000"/>
                </a:solidFill>
                <a:latin typeface="Arial" panose="020B0604020202020204" pitchFamily="34" charset="0"/>
                <a:cs typeface="Arial" panose="020B0604020202020204" pitchFamily="34" charset="0"/>
              </a:rPr>
              <a:t>strengthen </a:t>
            </a:r>
            <a:r>
              <a:rPr lang="en-US" dirty="0" smtClean="0">
                <a:solidFill>
                  <a:srgbClr val="000000"/>
                </a:solidFill>
                <a:latin typeface="Arial" panose="020B0604020202020204" pitchFamily="34" charset="0"/>
                <a:cs typeface="Arial" panose="020B0604020202020204" pitchFamily="34" charset="0"/>
              </a:rPr>
              <a:t>its </a:t>
            </a:r>
            <a:r>
              <a:rPr lang="en-US" dirty="0">
                <a:solidFill>
                  <a:srgbClr val="000000"/>
                </a:solidFill>
                <a:latin typeface="Arial" panose="020B0604020202020204" pitchFamily="34" charset="0"/>
                <a:cs typeface="Arial" panose="020B0604020202020204" pitchFamily="34" charset="0"/>
              </a:rPr>
              <a:t>existing infrastructure for edible food recovery and </a:t>
            </a:r>
            <a:r>
              <a:rPr lang="en-US" dirty="0" smtClean="0">
                <a:solidFill>
                  <a:srgbClr val="000000"/>
                </a:solidFill>
                <a:latin typeface="Arial" panose="020B0604020202020204" pitchFamily="34" charset="0"/>
                <a:cs typeface="Arial" panose="020B0604020202020204" pitchFamily="34" charset="0"/>
              </a:rPr>
              <a:t>distribution</a:t>
            </a:r>
            <a:r>
              <a:rPr lang="en-US" baseline="0" dirty="0" smtClean="0">
                <a:solidFill>
                  <a:srgbClr val="000000"/>
                </a:solidFill>
                <a:latin typeface="Arial" panose="020B0604020202020204" pitchFamily="34" charset="0"/>
                <a:cs typeface="Arial" panose="020B0604020202020204" pitchFamily="34" charset="0"/>
              </a:rPr>
              <a:t> by </a:t>
            </a:r>
            <a:r>
              <a:rPr lang="en-US" dirty="0" smtClean="0">
                <a:solidFill>
                  <a:srgbClr val="000000"/>
                </a:solidFill>
                <a:latin typeface="Arial" panose="020B0604020202020204" pitchFamily="34" charset="0"/>
                <a:cs typeface="Arial" panose="020B0604020202020204" pitchFamily="34" charset="0"/>
              </a:rPr>
              <a:t>implementing an Edible </a:t>
            </a:r>
            <a:r>
              <a:rPr lang="en-US" dirty="0">
                <a:solidFill>
                  <a:srgbClr val="000000"/>
                </a:solidFill>
                <a:latin typeface="Arial" panose="020B0604020202020204" pitchFamily="34" charset="0"/>
                <a:cs typeface="Arial" panose="020B0604020202020204" pitchFamily="34" charset="0"/>
              </a:rPr>
              <a:t>Food Recovery </a:t>
            </a:r>
            <a:r>
              <a:rPr lang="en-US" dirty="0" smtClean="0">
                <a:solidFill>
                  <a:srgbClr val="000000"/>
                </a:solidFill>
                <a:latin typeface="Arial" panose="020B0604020202020204" pitchFamily="34" charset="0"/>
                <a:cs typeface="Arial" panose="020B0604020202020204" pitchFamily="34" charset="0"/>
              </a:rPr>
              <a:t>Program </a:t>
            </a:r>
            <a:r>
              <a:rPr lang="en-US" dirty="0">
                <a:solidFill>
                  <a:srgbClr val="000000"/>
                </a:solidFill>
                <a:latin typeface="Arial" panose="020B0604020202020204" pitchFamily="34" charset="0"/>
                <a:cs typeface="Arial" panose="020B0604020202020204" pitchFamily="34" charset="0"/>
              </a:rPr>
              <a:t>in their communities. This includes:</a:t>
            </a:r>
            <a:endParaRPr lang="en-US" dirty="0">
              <a:latin typeface="Arial" panose="020B0604020202020204" pitchFamily="34" charset="0"/>
              <a:ea typeface="Times New Roman" panose="02020603050405020304" pitchFamily="18" charset="0"/>
              <a:cs typeface="Arial" panose="020B0604020202020204" pitchFamily="34" charset="0"/>
            </a:endParaRPr>
          </a:p>
          <a:p>
            <a:pPr marL="801940" lvl="1" indent="-343689">
              <a:buFont typeface="Courier New" panose="02070309020205020404" pitchFamily="49" charset="0"/>
              <a:buChar char="o"/>
              <a:tabLst>
                <a:tab pos="458252" algn="l"/>
              </a:tabLst>
            </a:pPr>
            <a:r>
              <a:rPr lang="en-US" dirty="0">
                <a:solidFill>
                  <a:srgbClr val="000000"/>
                </a:solidFill>
                <a:latin typeface="Arial" panose="020B0604020202020204" pitchFamily="34" charset="0"/>
                <a:cs typeface="Arial" panose="020B0604020202020204" pitchFamily="34" charset="0"/>
              </a:rPr>
              <a:t>Assessing </a:t>
            </a:r>
            <a:r>
              <a:rPr lang="en-US" dirty="0" smtClean="0">
                <a:solidFill>
                  <a:srgbClr val="000000"/>
                </a:solidFill>
                <a:latin typeface="Arial" panose="020B0604020202020204" pitchFamily="34" charset="0"/>
                <a:cs typeface="Arial" panose="020B0604020202020204" pitchFamily="34" charset="0"/>
              </a:rPr>
              <a:t>and Identifying Capacity </a:t>
            </a:r>
            <a:r>
              <a:rPr lang="en-US" dirty="0">
                <a:solidFill>
                  <a:srgbClr val="000000"/>
                </a:solidFill>
                <a:latin typeface="Arial" panose="020B0604020202020204" pitchFamily="34" charset="0"/>
                <a:cs typeface="Arial" panose="020B0604020202020204" pitchFamily="34" charset="0"/>
              </a:rPr>
              <a:t>of Existing Food Recovery </a:t>
            </a:r>
            <a:endParaRPr lang="en-US" dirty="0">
              <a:latin typeface="Arial" panose="020B0604020202020204" pitchFamily="34" charset="0"/>
              <a:ea typeface="Times New Roman" panose="02020603050405020304" pitchFamily="18" charset="0"/>
              <a:cs typeface="Arial" panose="020B0604020202020204" pitchFamily="34" charset="0"/>
            </a:endParaRPr>
          </a:p>
          <a:p>
            <a:pPr marL="801940" lvl="1" indent="-343689">
              <a:buFont typeface="Courier New" panose="02070309020205020404" pitchFamily="49" charset="0"/>
              <a:buChar char="o"/>
              <a:tabLst>
                <a:tab pos="458252" algn="l"/>
              </a:tabLst>
            </a:pPr>
            <a:r>
              <a:rPr lang="en-US" dirty="0">
                <a:solidFill>
                  <a:srgbClr val="000000"/>
                </a:solidFill>
                <a:latin typeface="Arial" panose="020B0604020202020204" pitchFamily="34" charset="0"/>
                <a:cs typeface="Arial" panose="020B0604020202020204" pitchFamily="34" charset="0"/>
              </a:rPr>
              <a:t>Establishing </a:t>
            </a:r>
            <a:r>
              <a:rPr lang="en-US" dirty="0" smtClean="0">
                <a:solidFill>
                  <a:srgbClr val="000000"/>
                </a:solidFill>
                <a:latin typeface="Arial" panose="020B0604020202020204" pitchFamily="34" charset="0"/>
                <a:cs typeface="Arial" panose="020B0604020202020204" pitchFamily="34" charset="0"/>
              </a:rPr>
              <a:t>an Edible Food </a:t>
            </a:r>
            <a:r>
              <a:rPr lang="en-US" dirty="0">
                <a:solidFill>
                  <a:srgbClr val="000000"/>
                </a:solidFill>
                <a:latin typeface="Arial" panose="020B0604020202020204" pitchFamily="34" charset="0"/>
                <a:cs typeface="Arial" panose="020B0604020202020204" pitchFamily="34" charset="0"/>
              </a:rPr>
              <a:t>Recovery Program </a:t>
            </a:r>
            <a:endParaRPr lang="en-US" dirty="0">
              <a:latin typeface="Arial" panose="020B0604020202020204" pitchFamily="34" charset="0"/>
              <a:ea typeface="Times New Roman" panose="02020603050405020304" pitchFamily="18" charset="0"/>
              <a:cs typeface="Arial" panose="020B0604020202020204" pitchFamily="34" charset="0"/>
            </a:endParaRPr>
          </a:p>
          <a:p>
            <a:pPr marL="801940" lvl="1" indent="-343689">
              <a:buFont typeface="Courier New" panose="02070309020205020404" pitchFamily="49" charset="0"/>
              <a:buChar char="o"/>
              <a:tabLst>
                <a:tab pos="458252" algn="l"/>
              </a:tabLst>
            </a:pPr>
            <a:r>
              <a:rPr lang="en-US" dirty="0">
                <a:solidFill>
                  <a:srgbClr val="000000"/>
                </a:solidFill>
                <a:latin typeface="Arial" panose="020B0604020202020204" pitchFamily="34" charset="0"/>
                <a:cs typeface="Arial" panose="020B0604020202020204" pitchFamily="34" charset="0"/>
              </a:rPr>
              <a:t>Inspecting Commercial Generators for Compliance</a:t>
            </a:r>
            <a:endParaRPr lang="en-US" dirty="0">
              <a:latin typeface="Arial" panose="020B0604020202020204" pitchFamily="34" charset="0"/>
              <a:ea typeface="Times New Roman" panose="02020603050405020304" pitchFamily="18" charset="0"/>
              <a:cs typeface="Arial" panose="020B0604020202020204" pitchFamily="34" charset="0"/>
            </a:endParaRPr>
          </a:p>
          <a:p>
            <a:pPr marL="801940" lvl="1" indent="-343689">
              <a:buFont typeface="Courier New" panose="02070309020205020404" pitchFamily="49" charset="0"/>
              <a:buChar char="o"/>
              <a:tabLst>
                <a:tab pos="458252" algn="l"/>
              </a:tabLst>
            </a:pPr>
            <a:r>
              <a:rPr lang="en-US" dirty="0">
                <a:solidFill>
                  <a:srgbClr val="000000"/>
                </a:solidFill>
                <a:latin typeface="Arial" panose="020B0604020202020204" pitchFamily="34" charset="0"/>
                <a:cs typeface="Arial" panose="020B0604020202020204" pitchFamily="34" charset="0"/>
              </a:rPr>
              <a:t>Conducting Education and </a:t>
            </a:r>
            <a:r>
              <a:rPr lang="en-US" dirty="0" smtClean="0">
                <a:solidFill>
                  <a:srgbClr val="000000"/>
                </a:solidFill>
                <a:latin typeface="Arial" panose="020B0604020202020204" pitchFamily="34" charset="0"/>
                <a:cs typeface="Arial" panose="020B0604020202020204" pitchFamily="34" charset="0"/>
              </a:rPr>
              <a:t>Outreach</a:t>
            </a:r>
          </a:p>
          <a:p>
            <a:pPr marL="801940" lvl="1" indent="-343689">
              <a:buFont typeface="Courier New" panose="02070309020205020404" pitchFamily="49" charset="0"/>
              <a:buChar char="o"/>
              <a:tabLst>
                <a:tab pos="458252" algn="l"/>
              </a:tabLst>
            </a:pP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Ensuring Commercial Edible Food Generators have access to Food Recovery Organizations and Services</a:t>
            </a:r>
          </a:p>
          <a:p>
            <a:pPr marL="801940" lvl="1" indent="-343689">
              <a:buFont typeface="Courier New" panose="02070309020205020404" pitchFamily="49" charset="0"/>
              <a:buChar char="o"/>
              <a:tabLst>
                <a:tab pos="458252" algn="l"/>
              </a:tabLst>
            </a:pPr>
            <a:r>
              <a:rPr lang="en-US"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Expand Existing Food Recovery Capacity if needed</a:t>
            </a:r>
            <a:endParaRPr lang="en-US" dirty="0">
              <a:solidFill>
                <a:srgbClr val="000000"/>
              </a:solidFill>
              <a:latin typeface="Arial" panose="020B0604020202020204" pitchFamily="34" charset="0"/>
              <a:cs typeface="Arial" panose="020B0604020202020204" pitchFamily="34" charset="0"/>
            </a:endParaRPr>
          </a:p>
          <a:p>
            <a:pPr defTabSz="916503">
              <a:defRPr/>
            </a:pPr>
            <a:endParaRPr lang="en-US" dirty="0">
              <a:solidFill>
                <a:srgbClr val="000000"/>
              </a:solidFill>
              <a:latin typeface="Arial" panose="020B0604020202020204" pitchFamily="34" charset="0"/>
              <a:cs typeface="Arial" panose="020B0604020202020204" pitchFamily="34" charset="0"/>
            </a:endParaRPr>
          </a:p>
          <a:p>
            <a:pPr defTabSz="916503">
              <a:defRPr/>
            </a:pPr>
            <a:r>
              <a:rPr lang="en-US" dirty="0" smtClean="0">
                <a:solidFill>
                  <a:srgbClr val="000000"/>
                </a:solidFill>
                <a:latin typeface="Arial" panose="020B0604020202020204" pitchFamily="34" charset="0"/>
                <a:cs typeface="Arial" panose="020B0604020202020204" pitchFamily="34" charset="0"/>
              </a:rPr>
              <a:t>There </a:t>
            </a:r>
            <a:r>
              <a:rPr lang="en-US" dirty="0">
                <a:solidFill>
                  <a:srgbClr val="000000"/>
                </a:solidFill>
                <a:latin typeface="Arial" panose="020B0604020202020204" pitchFamily="34" charset="0"/>
                <a:cs typeface="Arial" panose="020B0604020202020204" pitchFamily="34" charset="0"/>
              </a:rPr>
              <a:t>are new recordkeeping and inspection tasks that </a:t>
            </a:r>
            <a:r>
              <a:rPr lang="en-US" dirty="0" smtClean="0">
                <a:solidFill>
                  <a:srgbClr val="000000"/>
                </a:solidFill>
                <a:latin typeface="Arial" panose="020B0604020202020204" pitchFamily="34" charset="0"/>
                <a:cs typeface="Arial" panose="020B0604020202020204" pitchFamily="34" charset="0"/>
              </a:rPr>
              <a:t>need </a:t>
            </a:r>
            <a:r>
              <a:rPr lang="en-US" dirty="0">
                <a:solidFill>
                  <a:srgbClr val="000000"/>
                </a:solidFill>
                <a:latin typeface="Arial" panose="020B0604020202020204" pitchFamily="34" charset="0"/>
                <a:cs typeface="Arial" panose="020B0604020202020204" pitchFamily="34" charset="0"/>
              </a:rPr>
              <a:t>to be implemented for </a:t>
            </a:r>
            <a:r>
              <a:rPr lang="en-US" dirty="0" smtClean="0">
                <a:solidFill>
                  <a:srgbClr val="000000"/>
                </a:solidFill>
                <a:latin typeface="Arial" panose="020B0604020202020204" pitchFamily="34" charset="0"/>
                <a:cs typeface="Arial" panose="020B0604020202020204" pitchFamily="34" charset="0"/>
              </a:rPr>
              <a:t>communities </a:t>
            </a:r>
            <a:r>
              <a:rPr lang="en-US" dirty="0">
                <a:solidFill>
                  <a:srgbClr val="000000"/>
                </a:solidFill>
                <a:latin typeface="Arial" panose="020B0604020202020204" pitchFamily="34" charset="0"/>
                <a:cs typeface="Arial" panose="020B0604020202020204" pitchFamily="34" charset="0"/>
              </a:rPr>
              <a:t>where existing infrastructure already </a:t>
            </a:r>
            <a:r>
              <a:rPr lang="en-US" dirty="0" smtClean="0">
                <a:solidFill>
                  <a:srgbClr val="000000"/>
                </a:solidFill>
                <a:latin typeface="Arial" panose="020B0604020202020204" pitchFamily="34" charset="0"/>
                <a:cs typeface="Arial" panose="020B0604020202020204" pitchFamily="34" charset="0"/>
              </a:rPr>
              <a:t>exist. </a:t>
            </a:r>
          </a:p>
          <a:p>
            <a:endParaRPr lang="en-US" dirty="0" smtClean="0">
              <a:solidFill>
                <a:srgbClr val="000000"/>
              </a:solidFill>
              <a:latin typeface="Arial" panose="020B0604020202020204" pitchFamily="34" charset="0"/>
              <a:cs typeface="Arial" panose="020B0604020202020204" pitchFamily="34" charset="0"/>
            </a:endParaRPr>
          </a:p>
          <a:p>
            <a:r>
              <a:rPr lang="en-US" dirty="0" smtClean="0">
                <a:solidFill>
                  <a:srgbClr val="000000"/>
                </a:solidFill>
                <a:latin typeface="Arial" panose="020B0604020202020204" pitchFamily="34" charset="0"/>
                <a:cs typeface="Arial" panose="020B0604020202020204" pitchFamily="34" charset="0"/>
              </a:rPr>
              <a:t>On September 22</a:t>
            </a:r>
            <a:r>
              <a:rPr lang="en-US" baseline="30000" dirty="0" smtClean="0">
                <a:solidFill>
                  <a:srgbClr val="000000"/>
                </a:solidFill>
                <a:latin typeface="Arial" panose="020B0604020202020204" pitchFamily="34" charset="0"/>
                <a:cs typeface="Arial" panose="020B0604020202020204" pitchFamily="34" charset="0"/>
              </a:rPr>
              <a:t>nd</a:t>
            </a:r>
            <a:r>
              <a:rPr lang="en-US" dirty="0" smtClean="0">
                <a:solidFill>
                  <a:srgbClr val="000000"/>
                </a:solidFill>
                <a:latin typeface="Arial" panose="020B0604020202020204" pitchFamily="34" charset="0"/>
                <a:cs typeface="Arial" panose="020B0604020202020204" pitchFamily="34" charset="0"/>
              </a:rPr>
              <a:t>, the City Council approved the City’s participation in the San Gabriel Valley Council of Governments Regional Food Recovery Program to determine food recovery capacity for Tier 1 &amp; 2 Edible Food Generators, </a:t>
            </a:r>
            <a:r>
              <a:rPr lang="en-US" dirty="0">
                <a:solidFill>
                  <a:srgbClr val="000000"/>
                </a:solidFill>
                <a:latin typeface="Arial" panose="020B0604020202020204" pitchFamily="34" charset="0"/>
                <a:cs typeface="Arial" panose="020B0604020202020204" pitchFamily="34" charset="0"/>
              </a:rPr>
              <a:t>c</a:t>
            </a:r>
            <a:r>
              <a:rPr lang="en-US" dirty="0" smtClean="0">
                <a:solidFill>
                  <a:srgbClr val="000000"/>
                </a:solidFill>
                <a:latin typeface="Arial" panose="020B0604020202020204" pitchFamily="34" charset="0"/>
                <a:cs typeface="Arial" panose="020B0604020202020204" pitchFamily="34" charset="0"/>
              </a:rPr>
              <a:t>ompliance assessment, and public education and outreach.  On November 10</a:t>
            </a:r>
            <a:r>
              <a:rPr lang="en-US" baseline="30000" dirty="0" smtClean="0">
                <a:solidFill>
                  <a:srgbClr val="000000"/>
                </a:solidFill>
                <a:latin typeface="Arial" panose="020B0604020202020204" pitchFamily="34" charset="0"/>
                <a:cs typeface="Arial" panose="020B0604020202020204" pitchFamily="34" charset="0"/>
              </a:rPr>
              <a:t>th</a:t>
            </a:r>
            <a:r>
              <a:rPr lang="en-US" dirty="0" smtClean="0">
                <a:solidFill>
                  <a:srgbClr val="000000"/>
                </a:solidFill>
                <a:latin typeface="Arial" panose="020B0604020202020204" pitchFamily="34" charset="0"/>
                <a:cs typeface="Arial" panose="020B0604020202020204" pitchFamily="34" charset="0"/>
              </a:rPr>
              <a:t>, City Council amended the Memorandum of Agreement to add an inspection and enforcement program.  Under this section of the ordinance, City Staff will still be responsible for sending the Notice of Violations to the entity not in compliance with SB 1383.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B7463FA-088F-42C7-9900-C71C52E1246E}" type="slidenum">
              <a:rPr lang="en-US" smtClean="0"/>
              <a:t>10</a:t>
            </a:fld>
            <a:endParaRPr lang="en-US" dirty="0"/>
          </a:p>
        </p:txBody>
      </p:sp>
    </p:spTree>
    <p:extLst>
      <p:ext uri="{BB962C8B-B14F-4D97-AF65-F5344CB8AC3E}">
        <p14:creationId xmlns:p14="http://schemas.microsoft.com/office/powerpoint/2010/main" val="2917416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41300" y="4473892"/>
            <a:ext cx="6470650" cy="4212907"/>
          </a:xfrm>
        </p:spPr>
        <p:txBody>
          <a:bodyPr/>
          <a:lstStyle/>
          <a:p>
            <a:pPr lvl="1"/>
            <a:r>
              <a:rPr lang="en-US" dirty="0">
                <a:latin typeface="Arial" panose="020B0604020202020204" pitchFamily="34" charset="0"/>
                <a:cs typeface="Arial" panose="020B0604020202020204" pitchFamily="34" charset="0"/>
              </a:rPr>
              <a:t>Under Section 8.22.090, Haulers are required to </a:t>
            </a:r>
          </a:p>
          <a:p>
            <a:pPr marL="742950" lvl="1" indent="-28575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Report Where Organic Waste is Transported</a:t>
            </a:r>
          </a:p>
          <a:p>
            <a:pPr marL="742950" lvl="1" indent="-28575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Ensure Organic Waste is transported to an Organic Waste Recovery Facility including City Approval to Transport to Community Composting Site or C&amp;D </a:t>
            </a:r>
            <a:r>
              <a:rPr lang="en-US" dirty="0" smtClean="0">
                <a:latin typeface="Arial" panose="020B0604020202020204" pitchFamily="34" charset="0"/>
                <a:cs typeface="Arial" panose="020B0604020202020204" pitchFamily="34" charset="0"/>
              </a:rPr>
              <a:t>facility</a:t>
            </a:r>
          </a:p>
          <a:p>
            <a:pPr marL="742950" lvl="1" indent="-285750">
              <a:spcBef>
                <a:spcPts val="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Comply </a:t>
            </a:r>
            <a:r>
              <a:rPr lang="en-US" dirty="0">
                <a:latin typeface="Arial" panose="020B0604020202020204" pitchFamily="34" charset="0"/>
                <a:cs typeface="Arial" panose="020B0604020202020204" pitchFamily="34" charset="0"/>
              </a:rPr>
              <a:t>with SB 1383 including education, equipment, signage, container labeling, container colors, contamination monitoring, and </a:t>
            </a:r>
            <a:r>
              <a:rPr lang="en-US" dirty="0" smtClean="0">
                <a:latin typeface="Arial" panose="020B0604020202020204" pitchFamily="34" charset="0"/>
                <a:cs typeface="Arial" panose="020B0604020202020204" pitchFamily="34" charset="0"/>
              </a:rPr>
              <a:t>reporting.</a:t>
            </a:r>
          </a:p>
          <a:p>
            <a:pPr marL="742950" lvl="1" indent="-285750">
              <a:spcBef>
                <a:spcPts val="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Organic </a:t>
            </a:r>
            <a:r>
              <a:rPr lang="en-US" dirty="0">
                <a:latin typeface="Arial" panose="020B0604020202020204" pitchFamily="34" charset="0"/>
                <a:cs typeface="Arial" panose="020B0604020202020204" pitchFamily="34" charset="0"/>
              </a:rPr>
              <a:t>Recovery Operators must </a:t>
            </a:r>
            <a:r>
              <a:rPr lang="en-US" dirty="0" smtClean="0">
                <a:latin typeface="Arial" panose="020B0604020202020204" pitchFamily="34" charset="0"/>
                <a:cs typeface="Arial" panose="020B0604020202020204" pitchFamily="34" charset="0"/>
              </a:rPr>
              <a:t>provide </a:t>
            </a:r>
            <a:r>
              <a:rPr lang="en-US" dirty="0">
                <a:latin typeface="Arial" panose="020B0604020202020204" pitchFamily="34" charset="0"/>
                <a:cs typeface="Arial" panose="020B0604020202020204" pitchFamily="34" charset="0"/>
              </a:rPr>
              <a:t>Information on Available, Potential New and Expanded </a:t>
            </a:r>
            <a:r>
              <a:rPr lang="en-US" dirty="0" smtClean="0">
                <a:latin typeface="Arial" panose="020B0604020202020204" pitchFamily="34" charset="0"/>
                <a:cs typeface="Arial" panose="020B0604020202020204" pitchFamily="34" charset="0"/>
              </a:rPr>
              <a:t>Capacity</a:t>
            </a:r>
          </a:p>
          <a:p>
            <a:pPr marL="742950" lvl="1" indent="-285750">
              <a:spcBef>
                <a:spcPts val="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Community Composting Operators must provide an Estimate of Anticipated Organic Waste Capacity</a:t>
            </a:r>
          </a:p>
          <a:p>
            <a:pPr marL="742950" lvl="1" indent="-285750">
              <a:spcBef>
                <a:spcPts val="0"/>
              </a:spcBef>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lvl="1">
              <a:spcBef>
                <a:spcPts val="0"/>
              </a:spcBef>
            </a:pPr>
            <a:r>
              <a:rPr lang="en-US" dirty="0" smtClean="0">
                <a:latin typeface="Arial" panose="020B0604020202020204" pitchFamily="34" charset="0"/>
                <a:cs typeface="Arial" panose="020B0604020202020204" pitchFamily="34" charset="0"/>
              </a:rPr>
              <a:t>Under Section 8.22.100, Self-haulers are required to </a:t>
            </a:r>
          </a:p>
          <a:p>
            <a:pPr marL="800100" lvl="1" indent="-342900">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Source Separate All Recyclables &amp; Organic Waste</a:t>
            </a:r>
          </a:p>
          <a:p>
            <a:pPr marL="800100" lvl="1" indent="-342900">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Self-haul to a Facility that Recovers Recyclables &amp; Organic Waste</a:t>
            </a:r>
          </a:p>
          <a:p>
            <a:pPr marL="800100" lvl="1" indent="-342900">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Keep Record of Organic Waste transported through the delivery of receipts or weight tickets.  The amount of materials in cubic yards or tons transported by the generator to each entity must be on the receipt or weight tickets. </a:t>
            </a:r>
          </a:p>
          <a:p>
            <a:pPr lvl="1">
              <a:spcBef>
                <a:spcPts val="600"/>
              </a:spcBef>
            </a:pPr>
            <a:r>
              <a:rPr lang="en-US" dirty="0" smtClean="0">
                <a:latin typeface="Arial" panose="020B0604020202020204" pitchFamily="34" charset="0"/>
                <a:cs typeface="Arial" panose="020B0604020202020204" pitchFamily="34" charset="0"/>
              </a:rPr>
              <a:t>Residential organic waste </a:t>
            </a:r>
            <a:r>
              <a:rPr lang="en-US" dirty="0" smtClean="0">
                <a:latin typeface="Arial" panose="020B0604020202020204" pitchFamily="34" charset="0"/>
                <a:cs typeface="Arial" panose="020B0604020202020204" pitchFamily="34" charset="0"/>
              </a:rPr>
              <a:t>generators </a:t>
            </a:r>
            <a:r>
              <a:rPr lang="en-US" dirty="0" smtClean="0">
                <a:latin typeface="Arial" panose="020B0604020202020204" pitchFamily="34" charset="0"/>
                <a:cs typeface="Arial" panose="020B0604020202020204" pitchFamily="34" charset="0"/>
              </a:rPr>
              <a:t>that </a:t>
            </a:r>
            <a:r>
              <a:rPr lang="en-US" dirty="0" smtClean="0">
                <a:latin typeface="Arial" panose="020B0604020202020204" pitchFamily="34" charset="0"/>
                <a:cs typeface="Arial" panose="020B0604020202020204" pitchFamily="34" charset="0"/>
              </a:rPr>
              <a:t>self-haul </a:t>
            </a:r>
            <a:r>
              <a:rPr lang="en-US" dirty="0" smtClean="0">
                <a:latin typeface="Arial" panose="020B0604020202020204" pitchFamily="34" charset="0"/>
                <a:cs typeface="Arial" panose="020B0604020202020204" pitchFamily="34" charset="0"/>
              </a:rPr>
              <a:t>organic waste </a:t>
            </a:r>
            <a:r>
              <a:rPr lang="en-US" dirty="0" smtClean="0">
                <a:latin typeface="Arial" panose="020B0604020202020204" pitchFamily="34" charset="0"/>
                <a:cs typeface="Arial" panose="020B0604020202020204" pitchFamily="34" charset="0"/>
              </a:rPr>
              <a:t>are </a:t>
            </a:r>
            <a:r>
              <a:rPr lang="en-US" dirty="0" smtClean="0">
                <a:latin typeface="Arial" panose="020B0604020202020204" pitchFamily="34" charset="0"/>
                <a:cs typeface="Arial" panose="020B0604020202020204" pitchFamily="34" charset="0"/>
              </a:rPr>
              <a:t>not required to record or report their information.  </a:t>
            </a:r>
          </a:p>
        </p:txBody>
      </p:sp>
      <p:sp>
        <p:nvSpPr>
          <p:cNvPr id="4" name="Slide Number Placeholder 3"/>
          <p:cNvSpPr>
            <a:spLocks noGrp="1"/>
          </p:cNvSpPr>
          <p:nvPr>
            <p:ph type="sldNum" sz="quarter" idx="10"/>
          </p:nvPr>
        </p:nvSpPr>
        <p:spPr/>
        <p:txBody>
          <a:bodyPr/>
          <a:lstStyle/>
          <a:p>
            <a:fld id="{FB7463FA-088F-42C7-9900-C71C52E1246E}" type="slidenum">
              <a:rPr lang="en-US" smtClean="0"/>
              <a:t>11</a:t>
            </a:fld>
            <a:endParaRPr lang="en-US" dirty="0"/>
          </a:p>
        </p:txBody>
      </p:sp>
    </p:spTree>
    <p:extLst>
      <p:ext uri="{BB962C8B-B14F-4D97-AF65-F5344CB8AC3E}">
        <p14:creationId xmlns:p14="http://schemas.microsoft.com/office/powerpoint/2010/main" val="443792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dirty="0" smtClean="0">
                <a:solidFill>
                  <a:srgbClr val="000000"/>
                </a:solidFill>
                <a:latin typeface="Arial" panose="020B0604020202020204" pitchFamily="34" charset="0"/>
              </a:rPr>
              <a:t>The City of Irwindale has already</a:t>
            </a:r>
            <a:r>
              <a:rPr lang="en-US" baseline="0" dirty="0" smtClean="0">
                <a:solidFill>
                  <a:srgbClr val="000000"/>
                </a:solidFill>
                <a:latin typeface="Arial" panose="020B0604020202020204" pitchFamily="34" charset="0"/>
              </a:rPr>
              <a:t> </a:t>
            </a:r>
            <a:r>
              <a:rPr lang="en-US" dirty="0" smtClean="0">
                <a:solidFill>
                  <a:srgbClr val="000000"/>
                </a:solidFill>
                <a:latin typeface="Arial" panose="020B0604020202020204" pitchFamily="34" charset="0"/>
              </a:rPr>
              <a:t>adopted </a:t>
            </a:r>
            <a:r>
              <a:rPr lang="en-US" dirty="0">
                <a:solidFill>
                  <a:srgbClr val="000000"/>
                </a:solidFill>
                <a:latin typeface="Arial" panose="020B0604020202020204" pitchFamily="34" charset="0"/>
              </a:rPr>
              <a:t>an ordinance </a:t>
            </a:r>
            <a:r>
              <a:rPr lang="en-US" dirty="0" smtClean="0">
                <a:solidFill>
                  <a:srgbClr val="000000"/>
                </a:solidFill>
                <a:latin typeface="Arial" panose="020B0604020202020204" pitchFamily="34" charset="0"/>
              </a:rPr>
              <a:t>in </a:t>
            </a:r>
            <a:r>
              <a:rPr lang="en-US" dirty="0">
                <a:solidFill>
                  <a:srgbClr val="000000"/>
                </a:solidFill>
                <a:latin typeface="Arial" panose="020B0604020202020204" pitchFamily="34" charset="0"/>
              </a:rPr>
              <a:t>compliance with CalGreen and </a:t>
            </a:r>
            <a:r>
              <a:rPr lang="en-US" dirty="0" smtClean="0">
                <a:solidFill>
                  <a:srgbClr val="000000"/>
                </a:solidFill>
                <a:latin typeface="Arial" panose="020B0604020202020204" pitchFamily="34" charset="0"/>
              </a:rPr>
              <a:t>Model Water </a:t>
            </a:r>
            <a:r>
              <a:rPr lang="en-US" dirty="0">
                <a:solidFill>
                  <a:srgbClr val="000000"/>
                </a:solidFill>
                <a:latin typeface="Arial" panose="020B0604020202020204" pitchFamily="34" charset="0"/>
              </a:rPr>
              <a:t>Efficient Landscape </a:t>
            </a:r>
            <a:r>
              <a:rPr lang="en-US" dirty="0" smtClean="0">
                <a:solidFill>
                  <a:srgbClr val="000000"/>
                </a:solidFill>
                <a:latin typeface="Arial" panose="020B0604020202020204" pitchFamily="34" charset="0"/>
              </a:rPr>
              <a:t>requirements.</a:t>
            </a:r>
            <a:r>
              <a:rPr lang="en-US" baseline="0" dirty="0" smtClean="0">
                <a:solidFill>
                  <a:srgbClr val="000000"/>
                </a:solidFill>
                <a:latin typeface="Arial" panose="020B0604020202020204" pitchFamily="34" charset="0"/>
              </a:rPr>
              <a:t> Irwindale Municipal Code Section 15.10 covers</a:t>
            </a:r>
            <a:r>
              <a:rPr lang="en-US" dirty="0" smtClean="0">
                <a:solidFill>
                  <a:srgbClr val="000000"/>
                </a:solidFill>
                <a:latin typeface="Arial" panose="020B0604020202020204" pitchFamily="34" charset="0"/>
              </a:rPr>
              <a:t> the adoption by reference of the California Green Building Standards Code with LA County amendments. Section 8.20.301 covers the City’s Construction and Debris Ordinance.  Section 8.22.110 of Ordinance 759 references both IMC 15.10 and 8.20.301 requiring 65% recycling requirement for new residential or non-residential construction.</a:t>
            </a:r>
          </a:p>
          <a:p>
            <a:pPr>
              <a:lnSpc>
                <a:spcPct val="107000"/>
              </a:lnSpc>
            </a:pPr>
            <a:r>
              <a:rPr lang="en-US" baseline="0" dirty="0" smtClean="0">
                <a:solidFill>
                  <a:srgbClr val="000000"/>
                </a:solidFill>
                <a:latin typeface="Arial" panose="020B0604020202020204" pitchFamily="34" charset="0"/>
              </a:rPr>
              <a:t> </a:t>
            </a:r>
          </a:p>
          <a:p>
            <a:pPr>
              <a:lnSpc>
                <a:spcPct val="107000"/>
              </a:lnSpc>
            </a:pPr>
            <a:r>
              <a:rPr lang="en-US" dirty="0" smtClean="0">
                <a:solidFill>
                  <a:srgbClr val="000000"/>
                </a:solidFill>
                <a:latin typeface="Arial" panose="020B0604020202020204" pitchFamily="34" charset="0"/>
              </a:rPr>
              <a:t>Any new landscaping projects that are more than 500 square feet must meet the Model Water Efficient Landscape Requirements for compost and mulch application as outlined in the IMC Section 15.30 and under Section 8.22.120 of Ordinance 759.  </a:t>
            </a:r>
            <a:endParaRPr lang="en-US" dirty="0">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10"/>
          </p:nvPr>
        </p:nvSpPr>
        <p:spPr/>
        <p:txBody>
          <a:bodyPr/>
          <a:lstStyle/>
          <a:p>
            <a:fld id="{FB7463FA-088F-42C7-9900-C71C52E1246E}" type="slidenum">
              <a:rPr lang="en-US" smtClean="0"/>
              <a:t>12</a:t>
            </a:fld>
            <a:endParaRPr lang="en-US" dirty="0"/>
          </a:p>
        </p:txBody>
      </p:sp>
    </p:spTree>
    <p:extLst>
      <p:ext uri="{BB962C8B-B14F-4D97-AF65-F5344CB8AC3E}">
        <p14:creationId xmlns:p14="http://schemas.microsoft.com/office/powerpoint/2010/main" val="3794807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6" y="4391342"/>
            <a:ext cx="6838950" cy="4438625"/>
          </a:xfrm>
        </p:spPr>
        <p:txBody>
          <a:bodyPr/>
          <a:lstStyle/>
          <a:p>
            <a:pPr>
              <a:tabLst>
                <a:tab pos="458252" algn="l"/>
              </a:tabLst>
            </a:pPr>
            <a:r>
              <a:rPr lang="en-US" dirty="0">
                <a:solidFill>
                  <a:srgbClr val="000000"/>
                </a:solidFill>
                <a:latin typeface="Arial" panose="020B0604020202020204" pitchFamily="34" charset="0"/>
                <a:cs typeface="Times New Roman" panose="02020603050405020304" pitchFamily="18" charset="0"/>
              </a:rPr>
              <a:t>Beginning January 1, 2022, each </a:t>
            </a:r>
            <a:r>
              <a:rPr lang="en-US" dirty="0" smtClean="0">
                <a:solidFill>
                  <a:srgbClr val="000000"/>
                </a:solidFill>
                <a:latin typeface="Arial" panose="020B0604020202020204" pitchFamily="34" charset="0"/>
                <a:cs typeface="Times New Roman" panose="02020603050405020304" pitchFamily="18" charset="0"/>
              </a:rPr>
              <a:t>jurisdiction </a:t>
            </a:r>
            <a:r>
              <a:rPr lang="en-US" dirty="0">
                <a:solidFill>
                  <a:srgbClr val="000000"/>
                </a:solidFill>
                <a:latin typeface="Arial" panose="020B0604020202020204" pitchFamily="34" charset="0"/>
                <a:cs typeface="Times New Roman" panose="02020603050405020304" pitchFamily="18" charset="0"/>
              </a:rPr>
              <a:t>will have an annual procurement target, which establishes the minimum quantity of recovered organic waste products </a:t>
            </a:r>
            <a:r>
              <a:rPr lang="en-US" dirty="0" smtClean="0">
                <a:solidFill>
                  <a:srgbClr val="000000"/>
                </a:solidFill>
                <a:latin typeface="Arial" panose="020B0604020202020204" pitchFamily="34" charset="0"/>
                <a:cs typeface="Times New Roman" panose="02020603050405020304" pitchFamily="18" charset="0"/>
              </a:rPr>
              <a:t>required to be purchased. This target </a:t>
            </a:r>
            <a:r>
              <a:rPr lang="en-US" dirty="0">
                <a:solidFill>
                  <a:srgbClr val="000000"/>
                </a:solidFill>
                <a:latin typeface="Arial" panose="020B0604020202020204" pitchFamily="34" charset="0"/>
                <a:cs typeface="Times New Roman" panose="02020603050405020304" pitchFamily="18" charset="0"/>
              </a:rPr>
              <a:t>is based on a jurisdiction’s population size. </a:t>
            </a:r>
            <a:r>
              <a:rPr lang="en-US" dirty="0" err="1" smtClean="0">
                <a:solidFill>
                  <a:srgbClr val="000000"/>
                </a:solidFill>
                <a:latin typeface="Arial" panose="020B0604020202020204" pitchFamily="34" charset="0"/>
                <a:cs typeface="Times New Roman" panose="02020603050405020304" pitchFamily="18" charset="0"/>
              </a:rPr>
              <a:t>CalRecycle</a:t>
            </a:r>
            <a:r>
              <a:rPr lang="en-US" dirty="0" smtClean="0">
                <a:solidFill>
                  <a:srgbClr val="000000"/>
                </a:solidFill>
                <a:latin typeface="Arial" panose="020B0604020202020204" pitchFamily="34" charset="0"/>
                <a:cs typeface="Times New Roman" panose="02020603050405020304" pitchFamily="18" charset="0"/>
              </a:rPr>
              <a:t> recently released each jurisdiction’s requirement with the </a:t>
            </a:r>
            <a:r>
              <a:rPr lang="en-US" dirty="0">
                <a:solidFill>
                  <a:srgbClr val="000000"/>
                </a:solidFill>
                <a:latin typeface="Arial" panose="020B0604020202020204" pitchFamily="34" charset="0"/>
                <a:cs typeface="Times New Roman" panose="02020603050405020304" pitchFamily="18" charset="0"/>
              </a:rPr>
              <a:t>City of Irwindale’s procurement amount </a:t>
            </a:r>
            <a:r>
              <a:rPr lang="en-US" dirty="0" smtClean="0">
                <a:solidFill>
                  <a:srgbClr val="000000"/>
                </a:solidFill>
                <a:latin typeface="Arial" panose="020B0604020202020204" pitchFamily="34" charset="0"/>
                <a:cs typeface="Times New Roman" panose="02020603050405020304" pitchFamily="18" charset="0"/>
              </a:rPr>
              <a:t>at </a:t>
            </a:r>
            <a:r>
              <a:rPr lang="en-US" b="1" dirty="0">
                <a:solidFill>
                  <a:srgbClr val="FF0000"/>
                </a:solidFill>
                <a:latin typeface="Arial" panose="020B0604020202020204" pitchFamily="34" charset="0"/>
                <a:cs typeface="Times New Roman" panose="02020603050405020304" pitchFamily="18" charset="0"/>
              </a:rPr>
              <a:t>115 tons</a:t>
            </a:r>
            <a:r>
              <a:rPr lang="en-US" dirty="0">
                <a:solidFill>
                  <a:srgbClr val="000000"/>
                </a:solidFill>
                <a:latin typeface="Arial" panose="020B0604020202020204" pitchFamily="34"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tabLst>
                <a:tab pos="458252" algn="l"/>
              </a:tabLst>
            </a:pPr>
            <a:r>
              <a:rPr lang="en-US" dirty="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Arial" panose="020B0604020202020204" pitchFamily="34" charset="0"/>
                <a:cs typeface="Arial" panose="020B0604020202020204" pitchFamily="34" charset="0"/>
              </a:rPr>
              <a:t>On November 10, 2021, City Council adopted a citywide Recovered Organic Waste Product Procurement Policy that will assist City Staff in meeting </a:t>
            </a:r>
            <a:r>
              <a:rPr lang="en-US" dirty="0" smtClean="0">
                <a:solidFill>
                  <a:srgbClr val="000000"/>
                </a:solidFill>
                <a:latin typeface="Arial" panose="020B0604020202020204" pitchFamily="34" charset="0"/>
                <a:cs typeface="Times New Roman" panose="02020603050405020304" pitchFamily="18" charset="0"/>
              </a:rPr>
              <a:t>targets through the purchase of compost</a:t>
            </a:r>
            <a:r>
              <a:rPr lang="en-US" dirty="0">
                <a:solidFill>
                  <a:srgbClr val="000000"/>
                </a:solidFill>
                <a:latin typeface="Arial" panose="020B0604020202020204" pitchFamily="34" charset="0"/>
                <a:cs typeface="Times New Roman" panose="02020603050405020304" pitchFamily="18" charset="0"/>
              </a:rPr>
              <a:t>, mulch, </a:t>
            </a:r>
            <a:r>
              <a:rPr lang="en-US" dirty="0" smtClean="0">
                <a:solidFill>
                  <a:srgbClr val="000000"/>
                </a:solidFill>
                <a:latin typeface="Arial" panose="020B0604020202020204" pitchFamily="34" charset="0"/>
                <a:cs typeface="Times New Roman" panose="02020603050405020304" pitchFamily="18" charset="0"/>
              </a:rPr>
              <a:t>or </a:t>
            </a:r>
            <a:r>
              <a:rPr lang="en-US" dirty="0">
                <a:solidFill>
                  <a:srgbClr val="000000"/>
                </a:solidFill>
                <a:latin typeface="Arial" panose="020B0604020202020204" pitchFamily="34" charset="0"/>
                <a:cs typeface="Times New Roman" panose="02020603050405020304" pitchFamily="18" charset="0"/>
              </a:rPr>
              <a:t>renewable </a:t>
            </a:r>
            <a:r>
              <a:rPr lang="en-US" dirty="0" smtClean="0">
                <a:solidFill>
                  <a:srgbClr val="000000"/>
                </a:solidFill>
                <a:latin typeface="Arial" panose="020B0604020202020204" pitchFamily="34" charset="0"/>
                <a:cs typeface="Times New Roman" panose="02020603050405020304" pitchFamily="18" charset="0"/>
              </a:rPr>
              <a:t>gas.  Additionally, the City can meet their </a:t>
            </a:r>
            <a:r>
              <a:rPr lang="en-US" dirty="0">
                <a:solidFill>
                  <a:srgbClr val="000000"/>
                </a:solidFill>
                <a:latin typeface="Arial" panose="020B0604020202020204" pitchFamily="34" charset="0"/>
                <a:cs typeface="Times New Roman" panose="02020603050405020304" pitchFamily="18" charset="0"/>
              </a:rPr>
              <a:t>target through a </a:t>
            </a:r>
            <a:r>
              <a:rPr lang="en-US" b="0" i="0" dirty="0">
                <a:solidFill>
                  <a:srgbClr val="212121"/>
                </a:solidFill>
                <a:effectLst/>
                <a:latin typeface="Arial" panose="020B0604020202020204" pitchFamily="34" charset="0"/>
              </a:rPr>
              <a:t>direct service provider, </a:t>
            </a:r>
            <a:r>
              <a:rPr lang="en-US" b="0" i="0" dirty="0" smtClean="0">
                <a:solidFill>
                  <a:srgbClr val="212121"/>
                </a:solidFill>
                <a:effectLst/>
                <a:latin typeface="Arial" panose="020B0604020202020204" pitchFamily="34" charset="0"/>
              </a:rPr>
              <a:t>such as Athens Services’ compost giveaway &amp; use of renewable gas for their trucks, or Vendors that can provide SB 1383 Eligible mulch.  </a:t>
            </a:r>
            <a:r>
              <a:rPr lang="en-US" dirty="0" smtClean="0">
                <a:solidFill>
                  <a:srgbClr val="000000"/>
                </a:solidFill>
                <a:latin typeface="Arial" panose="020B0604020202020204" pitchFamily="34" charset="0"/>
                <a:cs typeface="Times New Roman" panose="02020603050405020304" pitchFamily="18" charset="0"/>
              </a:rPr>
              <a:t> </a:t>
            </a:r>
            <a:endParaRPr lang="en-US" dirty="0">
              <a:solidFill>
                <a:srgbClr val="000000"/>
              </a:solidFill>
              <a:latin typeface="Arial" panose="020B0604020202020204" pitchFamily="34" charset="0"/>
              <a:cs typeface="Times New Roman" panose="02020603050405020304" pitchFamily="18" charset="0"/>
            </a:endParaRPr>
          </a:p>
          <a:p>
            <a:pPr defTabSz="916503">
              <a:tabLst>
                <a:tab pos="458252" algn="l"/>
              </a:tabLst>
              <a:defRPr/>
            </a:pPr>
            <a:r>
              <a:rPr lang="en-US" b="0" kern="1200" dirty="0" smtClean="0">
                <a:solidFill>
                  <a:srgbClr val="000000"/>
                </a:solidFill>
                <a:effectLst/>
                <a:latin typeface="Arial" panose="020B0604020202020204" pitchFamily="34" charset="0"/>
                <a:cs typeface="Arial" panose="020B0604020202020204" pitchFamily="34" charset="0"/>
              </a:rPr>
              <a:t>     Separate </a:t>
            </a:r>
            <a:r>
              <a:rPr lang="en-US" b="0" kern="1200" dirty="0">
                <a:solidFill>
                  <a:srgbClr val="000000"/>
                </a:solidFill>
                <a:effectLst/>
                <a:latin typeface="Arial" panose="020B0604020202020204" pitchFamily="34" charset="0"/>
                <a:cs typeface="Arial" panose="020B0604020202020204" pitchFamily="34" charset="0"/>
              </a:rPr>
              <a:t>from the procurement target, SB 1383 also requires that jurisdictions procure recycled-content </a:t>
            </a:r>
            <a:r>
              <a:rPr lang="en-US" b="0" kern="1200" dirty="0" smtClean="0">
                <a:solidFill>
                  <a:srgbClr val="000000"/>
                </a:solidFill>
                <a:effectLst/>
                <a:latin typeface="Arial" panose="020B0604020202020204" pitchFamily="34" charset="0"/>
                <a:cs typeface="Arial" panose="020B0604020202020204" pitchFamily="34" charset="0"/>
              </a:rPr>
              <a:t>paper, which inc</a:t>
            </a:r>
            <a:r>
              <a:rPr lang="en-US" dirty="0" smtClean="0">
                <a:solidFill>
                  <a:srgbClr val="000000"/>
                </a:solidFill>
                <a:latin typeface="Arial" panose="020B0604020202020204" pitchFamily="34" charset="0"/>
                <a:cs typeface="Arial" panose="020B0604020202020204" pitchFamily="34" charset="0"/>
              </a:rPr>
              <a:t>ludes </a:t>
            </a:r>
            <a:r>
              <a:rPr lang="en-US" b="0" kern="1200" dirty="0" smtClean="0">
                <a:solidFill>
                  <a:srgbClr val="000000"/>
                </a:solidFill>
                <a:effectLst/>
                <a:latin typeface="Arial" panose="020B0604020202020204" pitchFamily="34" charset="0"/>
                <a:cs typeface="Arial" panose="020B0604020202020204" pitchFamily="34" charset="0"/>
              </a:rPr>
              <a:t>printing/writing paper/paper products, </a:t>
            </a:r>
            <a:r>
              <a:rPr lang="en-US" b="0" kern="1200" dirty="0">
                <a:solidFill>
                  <a:srgbClr val="000000"/>
                </a:solidFill>
                <a:effectLst/>
                <a:latin typeface="Arial" panose="020B0604020202020204" pitchFamily="34" charset="0"/>
                <a:cs typeface="Arial" panose="020B0604020202020204" pitchFamily="34" charset="0"/>
              </a:rPr>
              <a:t>when it is available at the same price or less than </a:t>
            </a:r>
            <a:r>
              <a:rPr lang="en-US" b="0" kern="1200" dirty="0" smtClean="0">
                <a:solidFill>
                  <a:srgbClr val="000000"/>
                </a:solidFill>
                <a:effectLst/>
                <a:latin typeface="Arial" panose="020B0604020202020204" pitchFamily="34" charset="0"/>
                <a:cs typeface="Arial" panose="020B0604020202020204" pitchFamily="34" charset="0"/>
              </a:rPr>
              <a:t>non-recycled </a:t>
            </a:r>
            <a:r>
              <a:rPr lang="en-US" b="0" kern="1200" dirty="0">
                <a:solidFill>
                  <a:srgbClr val="000000"/>
                </a:solidFill>
                <a:effectLst/>
                <a:latin typeface="Arial" panose="020B0604020202020204" pitchFamily="34" charset="0"/>
                <a:cs typeface="Arial" panose="020B0604020202020204" pitchFamily="34" charset="0"/>
              </a:rPr>
              <a:t>material. </a:t>
            </a:r>
            <a:r>
              <a:rPr lang="en-US" b="0" i="0" u="none" strike="noStrike" kern="1200" baseline="0" dirty="0" smtClean="0">
                <a:solidFill>
                  <a:srgbClr val="000000"/>
                </a:solidFill>
                <a:effectLst/>
                <a:latin typeface="Arial" panose="020B0604020202020204" pitchFamily="34" charset="0"/>
                <a:cs typeface="Arial" panose="020B0604020202020204" pitchFamily="34" charset="0"/>
              </a:rPr>
              <a:t>There </a:t>
            </a:r>
            <a:r>
              <a:rPr lang="en-US" b="0" i="0" u="none" strike="noStrike" kern="1200" baseline="0" dirty="0">
                <a:solidFill>
                  <a:srgbClr val="000000"/>
                </a:solidFill>
                <a:effectLst/>
                <a:latin typeface="Arial" panose="020B0604020202020204" pitchFamily="34" charset="0"/>
                <a:cs typeface="Arial" panose="020B0604020202020204" pitchFamily="34" charset="0"/>
              </a:rPr>
              <a:t>are recordkeeping requirements for both the procurement of recovered organic waste products and recycled-content </a:t>
            </a:r>
            <a:r>
              <a:rPr lang="en-US" b="0" i="0" u="none" strike="noStrike" kern="1200" baseline="0" dirty="0" smtClean="0">
                <a:solidFill>
                  <a:srgbClr val="000000"/>
                </a:solidFill>
                <a:effectLst/>
                <a:latin typeface="Arial" panose="020B0604020202020204" pitchFamily="34" charset="0"/>
                <a:cs typeface="Arial" panose="020B0604020202020204" pitchFamily="34" charset="0"/>
              </a:rPr>
              <a:t>paper. </a:t>
            </a:r>
            <a:r>
              <a:rPr lang="en-US" dirty="0" smtClean="0">
                <a:solidFill>
                  <a:srgbClr val="000000"/>
                </a:solidFill>
                <a:latin typeface="Arial" panose="020B0604020202020204" pitchFamily="34" charset="0"/>
              </a:rPr>
              <a:t>This law extends beyond public services or works staff. </a:t>
            </a:r>
            <a:r>
              <a:rPr lang="en-US" dirty="0">
                <a:latin typeface="Times New Roman" panose="02020603050405020304" pitchFamily="18" charset="0"/>
              </a:rPr>
              <a:t> </a:t>
            </a:r>
            <a:r>
              <a:rPr lang="en-US" dirty="0" smtClean="0">
                <a:solidFill>
                  <a:srgbClr val="000000"/>
                </a:solidFill>
                <a:latin typeface="Arial" panose="020B0604020202020204" pitchFamily="34" charset="0"/>
              </a:rPr>
              <a:t>Each department will need to understand how SB 1383 impacts their work. Recordkeeping and reporting requirements extend to all of these departments, &amp; jurisdiction leaders will play a vital role in ensuring compliance with SB 1383. </a:t>
            </a:r>
            <a:r>
              <a:rPr lang="en-US" dirty="0" smtClean="0">
                <a:solidFill>
                  <a:srgbClr val="000000"/>
                </a:solidFill>
                <a:latin typeface="Arial" panose="020B0604020202020204" pitchFamily="34" charset="0"/>
                <a:cs typeface="Times New Roman" panose="02020603050405020304" pitchFamily="18" charset="0"/>
              </a:rPr>
              <a:t>Each department is required to purchase recycled-content paper.  City Council is responsible for adopting policies &amp; an SB 1383 ordinance; the City Attorney’s office is responsible for reviewing all legal documents pertaining to SB 1383; Public Services staff are involved with hauler agreements, waiver approval, outreach and education, recovered organic waste procurement targets. Public Works/Building &amp; Safety is responsible for C&amp;D requirements; Planning for Model Water Efficient Landscaping Requirements; and Finance for assisting Public Services with gathering all invoices pertaining to Recovered Organic Waste Procurement and Recycled-content paper purchases. </a:t>
            </a:r>
            <a:endParaRPr lang="en-US"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2"/>
              </a:spcAft>
            </a:pPr>
            <a:endParaRPr lang="en-US" dirty="0">
              <a:latin typeface="Arial" panose="020B0604020202020204" pitchFamily="34" charset="0"/>
              <a:ea typeface="Calibri" panose="020F0502020204030204" pitchFamily="34" charset="0"/>
            </a:endParaRPr>
          </a:p>
          <a:p>
            <a:pPr marL="174697" indent="-17469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a:xfrm>
            <a:off x="3970938" y="8991600"/>
            <a:ext cx="3037840" cy="304800"/>
          </a:xfrm>
        </p:spPr>
        <p:txBody>
          <a:bodyPr/>
          <a:lstStyle/>
          <a:p>
            <a:fld id="{FB7463FA-088F-42C7-9900-C71C52E1246E}" type="slidenum">
              <a:rPr lang="en-US" smtClean="0"/>
              <a:t>13</a:t>
            </a:fld>
            <a:endParaRPr lang="en-US" dirty="0"/>
          </a:p>
        </p:txBody>
      </p:sp>
    </p:spTree>
    <p:extLst>
      <p:ext uri="{BB962C8B-B14F-4D97-AF65-F5344CB8AC3E}">
        <p14:creationId xmlns:p14="http://schemas.microsoft.com/office/powerpoint/2010/main" val="466237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73893"/>
            <a:ext cx="6426200" cy="3660458"/>
          </a:xfrm>
        </p:spPr>
        <p:txBody>
          <a:bodyPr/>
          <a:lstStyle/>
          <a:p>
            <a:pPr marL="0" indent="0">
              <a:buFont typeface="Arial" panose="020B0604020202020204" pitchFamily="34" charset="0"/>
              <a:buNone/>
              <a:tabLst>
                <a:tab pos="458252" algn="l"/>
              </a:tabLst>
            </a:pPr>
            <a:r>
              <a:rPr lang="en-US" dirty="0">
                <a:latin typeface="Arial" panose="020B0604020202020204" pitchFamily="34" charset="0"/>
                <a:ea typeface="Calibri" panose="020F0502020204030204" pitchFamily="34" charset="0"/>
                <a:cs typeface="Times New Roman" panose="02020603050405020304" pitchFamily="18" charset="0"/>
              </a:rPr>
              <a:t>By January 1, 2022, jurisdictions are required to </a:t>
            </a:r>
            <a:r>
              <a:rPr lang="en-US" dirty="0" smtClean="0">
                <a:latin typeface="Arial" panose="020B0604020202020204" pitchFamily="34" charset="0"/>
                <a:ea typeface="Calibri" panose="020F0502020204030204" pitchFamily="34" charset="0"/>
                <a:cs typeface="Times New Roman" panose="02020603050405020304" pitchFamily="18" charset="0"/>
              </a:rPr>
              <a:t>have:</a:t>
            </a:r>
          </a:p>
          <a:p>
            <a:pPr marL="0" indent="0">
              <a:buFont typeface="Arial" panose="020B0604020202020204" pitchFamily="34" charset="0"/>
              <a:buNone/>
              <a:tabLst>
                <a:tab pos="458252" algn="l"/>
              </a:tabLst>
            </a:pPr>
            <a:r>
              <a:rPr lang="en-US" baseline="0" dirty="0" smtClean="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An </a:t>
            </a:r>
            <a:r>
              <a:rPr lang="en-US" dirty="0">
                <a:latin typeface="Arial" panose="020B0604020202020204" pitchFamily="34" charset="0"/>
                <a:ea typeface="Calibri" panose="020F0502020204030204" pitchFamily="34" charset="0"/>
                <a:cs typeface="Times New Roman" panose="02020603050405020304" pitchFamily="18" charset="0"/>
              </a:rPr>
              <a:t>enforcement mechanism or ordinance in </a:t>
            </a:r>
            <a:r>
              <a:rPr lang="en-US" dirty="0" smtClean="0">
                <a:latin typeface="Arial" panose="020B0604020202020204" pitchFamily="34" charset="0"/>
                <a:ea typeface="Calibri" panose="020F0502020204030204" pitchFamily="34" charset="0"/>
                <a:cs typeface="Times New Roman" panose="02020603050405020304" pitchFamily="18" charset="0"/>
              </a:rPr>
              <a:t>place including</a:t>
            </a:r>
            <a:r>
              <a:rPr lang="en-US" baseline="0" dirty="0" smtClean="0">
                <a:latin typeface="Arial" panose="020B0604020202020204" pitchFamily="34" charset="0"/>
                <a:ea typeface="Calibri" panose="020F0502020204030204" pitchFamily="34" charset="0"/>
                <a:cs typeface="Times New Roman" panose="02020603050405020304" pitchFamily="18" charset="0"/>
              </a:rPr>
              <a:t> inspections and enforcement. </a:t>
            </a:r>
            <a:endParaRPr lang="en-US" baseline="0" dirty="0">
              <a:latin typeface="Arial" panose="020B060402020202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tabLst>
                <a:tab pos="458252" algn="l"/>
              </a:tabLst>
            </a:pPr>
            <a:r>
              <a:rPr lang="en-US" baseline="0" dirty="0">
                <a:latin typeface="Arial" panose="020B0604020202020204" pitchFamily="34" charset="0"/>
                <a:ea typeface="Calibri" panose="020F0502020204030204" pitchFamily="34" charset="0"/>
                <a:cs typeface="Times New Roman" panose="02020603050405020304" pitchFamily="18" charset="0"/>
              </a:rPr>
              <a:t> </a:t>
            </a:r>
            <a:r>
              <a:rPr lang="en-US" baseline="0" dirty="0" smtClean="0">
                <a:latin typeface="Arial" panose="020B0604020202020204" pitchFamily="34" charset="0"/>
                <a:ea typeface="Calibri" panose="020F0502020204030204" pitchFamily="34" charset="0"/>
                <a:cs typeface="Times New Roman" panose="02020603050405020304" pitchFamily="18" charset="0"/>
              </a:rPr>
              <a:t>    Enforcement will not occur </a:t>
            </a:r>
            <a:r>
              <a:rPr lang="en-US" dirty="0" smtClean="0">
                <a:latin typeface="Arial" panose="020B0604020202020204" pitchFamily="34" charset="0"/>
                <a:ea typeface="Calibri" panose="020F0502020204030204" pitchFamily="34" charset="0"/>
                <a:cs typeface="Times New Roman" panose="02020603050405020304" pitchFamily="18" charset="0"/>
              </a:rPr>
              <a:t>until </a:t>
            </a:r>
            <a:r>
              <a:rPr lang="en-US" dirty="0">
                <a:latin typeface="Arial" panose="020B0604020202020204" pitchFamily="34" charset="0"/>
                <a:ea typeface="Calibri" panose="020F0502020204030204" pitchFamily="34" charset="0"/>
                <a:cs typeface="Times New Roman" panose="02020603050405020304" pitchFamily="18" charset="0"/>
              </a:rPr>
              <a:t>2024.</a:t>
            </a:r>
          </a:p>
          <a:p>
            <a:pPr marL="0" indent="0">
              <a:buFont typeface="Arial" panose="020B0604020202020204" pitchFamily="34" charset="0"/>
              <a:buNone/>
              <a:tabLst>
                <a:tab pos="458252"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     Between </a:t>
            </a:r>
            <a:r>
              <a:rPr lang="en-US" dirty="0">
                <a:latin typeface="Arial" panose="020B0604020202020204" pitchFamily="34" charset="0"/>
                <a:ea typeface="Calibri" panose="020F0502020204030204" pitchFamily="34" charset="0"/>
                <a:cs typeface="Times New Roman" panose="02020603050405020304" pitchFamily="18" charset="0"/>
              </a:rPr>
              <a:t>Jan 2022 and Dec 2023, jurisdictions </a:t>
            </a:r>
            <a:r>
              <a:rPr lang="en-US" dirty="0" smtClean="0">
                <a:latin typeface="Arial" panose="020B0604020202020204" pitchFamily="34" charset="0"/>
                <a:ea typeface="Calibri" panose="020F0502020204030204" pitchFamily="34" charset="0"/>
                <a:cs typeface="Times New Roman" panose="02020603050405020304" pitchFamily="18" charset="0"/>
              </a:rPr>
              <a:t>are required to identify </a:t>
            </a:r>
            <a:r>
              <a:rPr lang="en-US" dirty="0">
                <a:latin typeface="Arial" panose="020B0604020202020204" pitchFamily="34" charset="0"/>
                <a:ea typeface="Calibri" panose="020F0502020204030204" pitchFamily="34" charset="0"/>
                <a:cs typeface="Times New Roman" panose="02020603050405020304" pitchFamily="18" charset="0"/>
              </a:rPr>
              <a:t>regulated entities in violation </a:t>
            </a:r>
            <a:r>
              <a:rPr lang="en-US" dirty="0" smtClean="0">
                <a:latin typeface="Arial" panose="020B0604020202020204" pitchFamily="34" charset="0"/>
                <a:ea typeface="Calibri" panose="020F0502020204030204" pitchFamily="34" charset="0"/>
                <a:cs typeface="Times New Roman" panose="02020603050405020304" pitchFamily="18" charset="0"/>
              </a:rPr>
              <a:t>of SB 1383 and </a:t>
            </a:r>
            <a:r>
              <a:rPr lang="en-US" dirty="0">
                <a:latin typeface="Arial" panose="020B0604020202020204" pitchFamily="34" charset="0"/>
                <a:ea typeface="Calibri" panose="020F0502020204030204" pitchFamily="34" charset="0"/>
                <a:cs typeface="Times New Roman" panose="02020603050405020304" pitchFamily="18" charset="0"/>
              </a:rPr>
              <a:t>provide educational </a:t>
            </a:r>
            <a:r>
              <a:rPr lang="en-US" dirty="0" smtClean="0">
                <a:latin typeface="Arial" panose="020B0604020202020204" pitchFamily="34" charset="0"/>
                <a:ea typeface="Calibri" panose="020F0502020204030204" pitchFamily="34" charset="0"/>
                <a:cs typeface="Times New Roman" panose="02020603050405020304" pitchFamily="18" charset="0"/>
              </a:rPr>
              <a:t>material.</a:t>
            </a:r>
          </a:p>
          <a:p>
            <a:pPr marL="0" indent="0">
              <a:buFont typeface="Arial" panose="020B0604020202020204" pitchFamily="34" charset="0"/>
              <a:buNone/>
              <a:tabLst>
                <a:tab pos="458252" algn="l"/>
              </a:tabLst>
            </a:pP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    The </a:t>
            </a:r>
            <a:r>
              <a:rPr lang="en-US" dirty="0">
                <a:latin typeface="Arial" panose="020B0604020202020204" pitchFamily="34" charset="0"/>
                <a:ea typeface="Calibri" panose="020F0502020204030204" pitchFamily="34" charset="0"/>
                <a:cs typeface="Times New Roman" panose="02020603050405020304" pitchFamily="18" charset="0"/>
              </a:rPr>
              <a:t>focus during the first 2 years is on educating </a:t>
            </a:r>
            <a:r>
              <a:rPr lang="en-US" dirty="0" smtClean="0">
                <a:latin typeface="Arial" panose="020B0604020202020204" pitchFamily="34" charset="0"/>
                <a:ea typeface="Calibri" panose="020F0502020204030204" pitchFamily="34" charset="0"/>
                <a:cs typeface="Times New Roman" panose="02020603050405020304" pitchFamily="18" charset="0"/>
              </a:rPr>
              <a:t>generators, annual compliance reviews, route reviews, and inspections. </a:t>
            </a:r>
          </a:p>
          <a:p>
            <a:pPr marL="0" indent="0">
              <a:buFont typeface="Arial" panose="020B0604020202020204" pitchFamily="34" charset="0"/>
              <a:buNone/>
              <a:tabLst>
                <a:tab pos="458252" algn="l"/>
              </a:tabLst>
            </a:pP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    With </a:t>
            </a:r>
            <a:r>
              <a:rPr lang="en-US" dirty="0">
                <a:latin typeface="Arial" panose="020B0604020202020204" pitchFamily="34" charset="0"/>
                <a:ea typeface="Calibri" panose="020F0502020204030204" pitchFamily="34" charset="0"/>
                <a:cs typeface="Times New Roman" panose="02020603050405020304" pitchFamily="18" charset="0"/>
              </a:rPr>
              <a:t>the goal of ensuring every generator has an opportunity to comply before mandatory </a:t>
            </a:r>
            <a:r>
              <a:rPr lang="en-US" dirty="0" smtClean="0">
                <a:latin typeface="Arial" panose="020B0604020202020204" pitchFamily="34" charset="0"/>
                <a:ea typeface="Calibri" panose="020F0502020204030204" pitchFamily="34" charset="0"/>
                <a:cs typeface="Times New Roman" panose="02020603050405020304" pitchFamily="18" charset="0"/>
              </a:rPr>
              <a:t>enforcement goes </a:t>
            </a:r>
            <a:r>
              <a:rPr lang="en-US" dirty="0">
                <a:latin typeface="Arial" panose="020B0604020202020204" pitchFamily="34" charset="0"/>
                <a:ea typeface="Calibri" panose="020F0502020204030204" pitchFamily="34" charset="0"/>
                <a:cs typeface="Times New Roman" panose="02020603050405020304" pitchFamily="18" charset="0"/>
              </a:rPr>
              <a:t>into effect in 2024.  </a:t>
            </a:r>
          </a:p>
          <a:p>
            <a:pPr>
              <a:tabLst>
                <a:tab pos="458252"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     After </a:t>
            </a:r>
            <a:r>
              <a:rPr lang="en-US" dirty="0">
                <a:latin typeface="Arial" panose="020B0604020202020204" pitchFamily="34" charset="0"/>
                <a:ea typeface="Calibri" panose="020F0502020204030204" pitchFamily="34" charset="0"/>
                <a:cs typeface="Times New Roman" panose="02020603050405020304" pitchFamily="18" charset="0"/>
              </a:rPr>
              <a:t>January 2024, jurisdictions must take progressive enforcement against organic waste generators that are not in </a:t>
            </a:r>
            <a:r>
              <a:rPr lang="en-US" dirty="0" smtClean="0">
                <a:latin typeface="Arial" panose="020B0604020202020204" pitchFamily="34" charset="0"/>
                <a:ea typeface="Calibri" panose="020F0502020204030204" pitchFamily="34" charset="0"/>
                <a:cs typeface="Times New Roman" panose="02020603050405020304" pitchFamily="18" charset="0"/>
              </a:rPr>
              <a:t>compliance, which includes notifying the </a:t>
            </a:r>
            <a:r>
              <a:rPr lang="en-US" dirty="0">
                <a:latin typeface="Arial" panose="020B0604020202020204" pitchFamily="34" charset="0"/>
                <a:ea typeface="Calibri" panose="020F0502020204030204" pitchFamily="34" charset="0"/>
                <a:cs typeface="Times New Roman" panose="02020603050405020304" pitchFamily="18" charset="0"/>
              </a:rPr>
              <a:t>generator </a:t>
            </a:r>
            <a:r>
              <a:rPr lang="en-US" dirty="0" smtClean="0">
                <a:latin typeface="Arial" panose="020B0604020202020204" pitchFamily="34" charset="0"/>
                <a:ea typeface="Calibri" panose="020F0502020204030204" pitchFamily="34" charset="0"/>
                <a:cs typeface="Times New Roman" panose="02020603050405020304" pitchFamily="18" charset="0"/>
              </a:rPr>
              <a:t>through a Notice of Violation within 60 days of determining a violation and providing </a:t>
            </a:r>
            <a:r>
              <a:rPr lang="en-US" dirty="0">
                <a:latin typeface="Arial" panose="020B0604020202020204" pitchFamily="34" charset="0"/>
                <a:ea typeface="Calibri" panose="020F0502020204030204" pitchFamily="34" charset="0"/>
                <a:cs typeface="Times New Roman" panose="02020603050405020304" pitchFamily="18" charset="0"/>
              </a:rPr>
              <a:t>time for the generator to comply before penalties are required to be issued by the </a:t>
            </a:r>
            <a:r>
              <a:rPr lang="en-US" dirty="0" smtClean="0">
                <a:latin typeface="Arial" panose="020B0604020202020204" pitchFamily="34" charset="0"/>
                <a:ea typeface="Calibri" panose="020F0502020204030204" pitchFamily="34" charset="0"/>
                <a:cs typeface="Times New Roman" panose="02020603050405020304" pitchFamily="18" charset="0"/>
              </a:rPr>
              <a:t>City.  Administrative citations (penalties) will be issued to </a:t>
            </a:r>
            <a:r>
              <a:rPr lang="en-US" dirty="0">
                <a:latin typeface="Arial" panose="020B0604020202020204" pitchFamily="34" charset="0"/>
                <a:ea typeface="Calibri" panose="020F0502020204030204" pitchFamily="34" charset="0"/>
                <a:cs typeface="Times New Roman" panose="02020603050405020304" pitchFamily="18" charset="0"/>
              </a:rPr>
              <a:t>a </a:t>
            </a:r>
            <a:r>
              <a:rPr lang="en-US" dirty="0" smtClean="0">
                <a:latin typeface="Arial" panose="020B0604020202020204" pitchFamily="34" charset="0"/>
                <a:ea typeface="Calibri" panose="020F0502020204030204" pitchFamily="34" charset="0"/>
                <a:cs typeface="Times New Roman" panose="02020603050405020304" pitchFamily="18" charset="0"/>
              </a:rPr>
              <a:t>generator that does not meet the time limits outlined in the NOV.</a:t>
            </a:r>
          </a:p>
          <a:p>
            <a:pPr>
              <a:tabLst>
                <a:tab pos="458252" algn="l"/>
              </a:tabLst>
            </a:pP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    Section 8.22.150, sets penalty amounts.  1</a:t>
            </a:r>
            <a:r>
              <a:rPr lang="en-US" baseline="30000" dirty="0" smtClean="0">
                <a:latin typeface="Arial" panose="020B0604020202020204" pitchFamily="34" charset="0"/>
                <a:ea typeface="Calibri" panose="020F0502020204030204" pitchFamily="34" charset="0"/>
                <a:cs typeface="Times New Roman" panose="02020603050405020304" pitchFamily="18" charset="0"/>
              </a:rPr>
              <a:t>st</a:t>
            </a:r>
            <a:r>
              <a:rPr lang="en-US" dirty="0" smtClean="0">
                <a:latin typeface="Arial" panose="020B0604020202020204" pitchFamily="34" charset="0"/>
                <a:ea typeface="Calibri" panose="020F0502020204030204" pitchFamily="34" charset="0"/>
                <a:cs typeface="Times New Roman" panose="02020603050405020304" pitchFamily="18" charset="0"/>
              </a:rPr>
              <a:t> violation is $100 per violation;  2</a:t>
            </a:r>
            <a:r>
              <a:rPr lang="en-US" baseline="30000" dirty="0" smtClean="0">
                <a:latin typeface="Arial" panose="020B0604020202020204" pitchFamily="34" charset="0"/>
                <a:ea typeface="Calibri" panose="020F0502020204030204" pitchFamily="34" charset="0"/>
                <a:cs typeface="Times New Roman" panose="02020603050405020304" pitchFamily="18" charset="0"/>
              </a:rPr>
              <a:t>nd</a:t>
            </a:r>
            <a:r>
              <a:rPr lang="en-US" dirty="0" smtClean="0">
                <a:latin typeface="Arial" panose="020B0604020202020204" pitchFamily="34" charset="0"/>
                <a:ea typeface="Calibri" panose="020F0502020204030204" pitchFamily="34" charset="0"/>
                <a:cs typeface="Times New Roman" panose="02020603050405020304" pitchFamily="18" charset="0"/>
              </a:rPr>
              <a:t> violation is $200 per violation; and 3</a:t>
            </a:r>
            <a:r>
              <a:rPr lang="en-US" baseline="30000" dirty="0" smtClean="0">
                <a:latin typeface="Arial" panose="020B0604020202020204" pitchFamily="34" charset="0"/>
                <a:ea typeface="Calibri" panose="020F0502020204030204" pitchFamily="34" charset="0"/>
                <a:cs typeface="Times New Roman" panose="02020603050405020304" pitchFamily="18" charset="0"/>
              </a:rPr>
              <a:t>rd</a:t>
            </a:r>
            <a:r>
              <a:rPr lang="en-US" dirty="0" smtClean="0">
                <a:latin typeface="Arial" panose="020B0604020202020204" pitchFamily="34" charset="0"/>
                <a:ea typeface="Calibri" panose="020F0502020204030204" pitchFamily="34" charset="0"/>
                <a:cs typeface="Times New Roman" panose="02020603050405020304" pitchFamily="18" charset="0"/>
              </a:rPr>
              <a:t> or subsequent violation is $500 per violation. </a:t>
            </a:r>
            <a:endParaRPr lang="en-US" dirty="0"/>
          </a:p>
        </p:txBody>
      </p:sp>
      <p:sp>
        <p:nvSpPr>
          <p:cNvPr id="4" name="Slide Number Placeholder 3"/>
          <p:cNvSpPr>
            <a:spLocks noGrp="1"/>
          </p:cNvSpPr>
          <p:nvPr>
            <p:ph type="sldNum" sz="quarter" idx="10"/>
          </p:nvPr>
        </p:nvSpPr>
        <p:spPr/>
        <p:txBody>
          <a:bodyPr/>
          <a:lstStyle/>
          <a:p>
            <a:fld id="{FB7463FA-088F-42C7-9900-C71C52E1246E}" type="slidenum">
              <a:rPr lang="en-US" smtClean="0"/>
              <a:t>14</a:t>
            </a:fld>
            <a:endParaRPr lang="en-US" dirty="0"/>
          </a:p>
        </p:txBody>
      </p:sp>
    </p:spTree>
    <p:extLst>
      <p:ext uri="{BB962C8B-B14F-4D97-AF65-F5344CB8AC3E}">
        <p14:creationId xmlns:p14="http://schemas.microsoft.com/office/powerpoint/2010/main" val="3782479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tabLst>
                <a:tab pos="458252" algn="l"/>
              </a:tabLst>
            </a:pPr>
            <a:r>
              <a:rPr lang="en-US" kern="1200" dirty="0" smtClean="0">
                <a:solidFill>
                  <a:srgbClr val="000000"/>
                </a:solidFill>
                <a:effectLst/>
                <a:latin typeface="Arial" panose="020B0604020202020204" pitchFamily="34" charset="0"/>
                <a:cs typeface="Arial" panose="020B0604020202020204" pitchFamily="34" charset="0"/>
              </a:rPr>
              <a:t>Each</a:t>
            </a:r>
            <a:r>
              <a:rPr lang="en-US" kern="1200" baseline="0" dirty="0" smtClean="0">
                <a:solidFill>
                  <a:srgbClr val="000000"/>
                </a:solidFill>
                <a:effectLst/>
                <a:latin typeface="Arial" panose="020B0604020202020204" pitchFamily="34" charset="0"/>
                <a:cs typeface="Arial" panose="020B0604020202020204" pitchFamily="34" charset="0"/>
              </a:rPr>
              <a:t> jurisdiction including the City of Irwindale </a:t>
            </a:r>
            <a:r>
              <a:rPr lang="en-US" kern="1200" dirty="0" smtClean="0">
                <a:solidFill>
                  <a:srgbClr val="000000"/>
                </a:solidFill>
                <a:effectLst/>
                <a:latin typeface="Arial" panose="020B0604020202020204" pitchFamily="34" charset="0"/>
                <a:cs typeface="Arial" panose="020B0604020202020204" pitchFamily="34" charset="0"/>
              </a:rPr>
              <a:t>is required to </a:t>
            </a:r>
            <a:r>
              <a:rPr lang="en-US" kern="1200" dirty="0">
                <a:solidFill>
                  <a:srgbClr val="000000"/>
                </a:solidFill>
                <a:effectLst/>
                <a:latin typeface="Arial" panose="020B0604020202020204" pitchFamily="34" charset="0"/>
                <a:cs typeface="Arial" panose="020B0604020202020204" pitchFamily="34" charset="0"/>
              </a:rPr>
              <a:t>maintain all information in an Implementation Record</a:t>
            </a:r>
            <a:r>
              <a:rPr lang="en-US" kern="1200" dirty="0" smtClean="0">
                <a:solidFill>
                  <a:srgbClr val="000000"/>
                </a:solidFill>
                <a:effectLst/>
                <a:latin typeface="Arial" panose="020B0604020202020204" pitchFamily="34" charset="0"/>
                <a:cs typeface="Arial" panose="020B0604020202020204" pitchFamily="34" charset="0"/>
              </a:rPr>
              <a:t>. This </a:t>
            </a:r>
            <a:r>
              <a:rPr lang="en-US" kern="1200" dirty="0">
                <a:solidFill>
                  <a:srgbClr val="000000"/>
                </a:solidFill>
                <a:effectLst/>
                <a:latin typeface="Arial" panose="020B0604020202020204" pitchFamily="34" charset="0"/>
                <a:cs typeface="Arial" panose="020B0604020202020204" pitchFamily="34" charset="0"/>
              </a:rPr>
              <a:t>graphic is a snapshot of items to be kept in the Implementation Record.</a:t>
            </a:r>
            <a:endParaRPr lang="en-US" dirty="0">
              <a:effectLst/>
              <a:latin typeface="Arial" panose="020B0604020202020204" pitchFamily="34" charset="0"/>
              <a:cs typeface="Arial" panose="020B0604020202020204" pitchFamily="34" charset="0"/>
            </a:endParaRPr>
          </a:p>
          <a:p>
            <a:pPr marL="744659" lvl="1" indent="-286407">
              <a:buFont typeface="Arial" panose="020B0604020202020204" pitchFamily="34" charset="0"/>
              <a:buChar char="•"/>
              <a:tabLst>
                <a:tab pos="916503" algn="l"/>
              </a:tabLst>
            </a:pPr>
            <a:r>
              <a:rPr lang="en-US" kern="1200" dirty="0">
                <a:solidFill>
                  <a:srgbClr val="000000"/>
                </a:solidFill>
                <a:effectLst/>
                <a:latin typeface="Arial" panose="020B0604020202020204" pitchFamily="34" charset="0"/>
                <a:cs typeface="Arial" panose="020B0604020202020204" pitchFamily="34" charset="0"/>
              </a:rPr>
              <a:t>Each section requires a minimum level of recordkeeping such as “ordinances, contracts, and franchise agreements”.</a:t>
            </a:r>
            <a:endParaRPr lang="en-US" dirty="0">
              <a:effectLst/>
              <a:latin typeface="Arial" panose="020B0604020202020204" pitchFamily="34" charset="0"/>
              <a:cs typeface="Arial" panose="020B0604020202020204" pitchFamily="34" charset="0"/>
            </a:endParaRPr>
          </a:p>
          <a:p>
            <a:pPr marL="744659" lvl="1" indent="-286407">
              <a:buFont typeface="Arial" panose="020B0604020202020204" pitchFamily="34" charset="0"/>
              <a:buChar char="•"/>
              <a:tabLst>
                <a:tab pos="916503" algn="l"/>
              </a:tabLst>
            </a:pPr>
            <a:r>
              <a:rPr lang="en-US" kern="1200" dirty="0" err="1">
                <a:solidFill>
                  <a:srgbClr val="000000"/>
                </a:solidFill>
                <a:effectLst/>
                <a:latin typeface="Arial" panose="020B0604020202020204" pitchFamily="34" charset="0"/>
                <a:cs typeface="Arial" panose="020B0604020202020204" pitchFamily="34" charset="0"/>
              </a:rPr>
              <a:t>CalRecycle</a:t>
            </a:r>
            <a:r>
              <a:rPr lang="en-US" kern="1200" dirty="0">
                <a:solidFill>
                  <a:srgbClr val="000000"/>
                </a:solidFill>
                <a:effectLst/>
                <a:latin typeface="Arial" panose="020B0604020202020204" pitchFamily="34" charset="0"/>
                <a:cs typeface="Arial" panose="020B0604020202020204" pitchFamily="34" charset="0"/>
              </a:rPr>
              <a:t> </a:t>
            </a:r>
            <a:r>
              <a:rPr lang="en-US" kern="1200" dirty="0" smtClean="0">
                <a:solidFill>
                  <a:srgbClr val="000000"/>
                </a:solidFill>
                <a:effectLst/>
                <a:latin typeface="Arial" panose="020B0604020202020204" pitchFamily="34" charset="0"/>
                <a:cs typeface="Arial" panose="020B0604020202020204" pitchFamily="34" charset="0"/>
              </a:rPr>
              <a:t>will review </a:t>
            </a:r>
            <a:r>
              <a:rPr lang="en-US" kern="1200" dirty="0">
                <a:solidFill>
                  <a:srgbClr val="000000"/>
                </a:solidFill>
                <a:effectLst/>
                <a:latin typeface="Arial" panose="020B0604020202020204" pitchFamily="34" charset="0"/>
                <a:cs typeface="Arial" panose="020B0604020202020204" pitchFamily="34" charset="0"/>
              </a:rPr>
              <a:t>the implementation record as part of a</a:t>
            </a:r>
            <a:r>
              <a:rPr lang="en-US" kern="1200" baseline="0" dirty="0">
                <a:solidFill>
                  <a:srgbClr val="000000"/>
                </a:solidFill>
                <a:effectLst/>
                <a:latin typeface="Arial" panose="020B0604020202020204" pitchFamily="34" charset="0"/>
                <a:cs typeface="Arial" panose="020B0604020202020204" pitchFamily="34" charset="0"/>
              </a:rPr>
              <a:t> compliance evaluation</a:t>
            </a:r>
            <a:r>
              <a:rPr lang="en-US" kern="1200" dirty="0">
                <a:solidFill>
                  <a:srgbClr val="000000"/>
                </a:solidFill>
                <a:effectLst/>
                <a:latin typeface="Arial" panose="020B0604020202020204" pitchFamily="34" charset="0"/>
                <a:cs typeface="Arial" panose="020B0604020202020204" pitchFamily="34" charset="0"/>
              </a:rPr>
              <a:t> of </a:t>
            </a:r>
            <a:r>
              <a:rPr lang="en-US" kern="1200" dirty="0" smtClean="0">
                <a:solidFill>
                  <a:srgbClr val="000000"/>
                </a:solidFill>
                <a:effectLst/>
                <a:latin typeface="Arial" panose="020B0604020202020204" pitchFamily="34" charset="0"/>
                <a:cs typeface="Arial" panose="020B0604020202020204" pitchFamily="34" charset="0"/>
              </a:rPr>
              <a:t>the City of Irwindale’s </a:t>
            </a:r>
            <a:r>
              <a:rPr lang="en-US" kern="1200" dirty="0">
                <a:solidFill>
                  <a:srgbClr val="000000"/>
                </a:solidFill>
                <a:effectLst/>
                <a:latin typeface="Arial" panose="020B0604020202020204" pitchFamily="34" charset="0"/>
                <a:cs typeface="Arial" panose="020B0604020202020204" pitchFamily="34" charset="0"/>
              </a:rPr>
              <a:t>program</a:t>
            </a:r>
            <a:r>
              <a:rPr lang="en-US" kern="1200" dirty="0" smtClean="0">
                <a:solidFill>
                  <a:srgbClr val="000000"/>
                </a:solidFill>
                <a:effectLst/>
                <a:latin typeface="Arial" panose="020B0604020202020204" pitchFamily="34" charset="0"/>
                <a:cs typeface="Arial" panose="020B0604020202020204" pitchFamily="34" charset="0"/>
              </a:rPr>
              <a:t>.</a:t>
            </a:r>
          </a:p>
          <a:p>
            <a:pPr marL="744659" lvl="1" indent="-286407">
              <a:buFont typeface="Arial" panose="020B0604020202020204" pitchFamily="34" charset="0"/>
              <a:buChar char="•"/>
              <a:tabLst>
                <a:tab pos="916503" algn="l"/>
              </a:tabLst>
            </a:pPr>
            <a:endParaRPr lang="en-US" dirty="0">
              <a:effectLst/>
              <a:latin typeface="Arial" panose="020B0604020202020204" pitchFamily="34" charset="0"/>
              <a:cs typeface="Arial" panose="020B0604020202020204" pitchFamily="34" charset="0"/>
            </a:endParaRPr>
          </a:p>
          <a:p>
            <a:pPr>
              <a:spcAft>
                <a:spcPts val="601"/>
              </a:spcAft>
              <a:tabLst>
                <a:tab pos="458252" algn="l"/>
              </a:tabLst>
            </a:pPr>
            <a:r>
              <a:rPr lang="en-US" kern="1200" dirty="0">
                <a:solidFill>
                  <a:srgbClr val="000000"/>
                </a:solidFill>
                <a:effectLst/>
                <a:latin typeface="Arial" panose="020B0604020202020204" pitchFamily="34" charset="0"/>
                <a:cs typeface="Arial" panose="020B0604020202020204" pitchFamily="34" charset="0"/>
              </a:rPr>
              <a:t>The Implementation Record needs to be stored in one central location</a:t>
            </a:r>
            <a:endParaRPr lang="en-US" dirty="0">
              <a:effectLst/>
              <a:latin typeface="Arial" panose="020B0604020202020204" pitchFamily="34" charset="0"/>
              <a:cs typeface="Arial" panose="020B0604020202020204" pitchFamily="34" charset="0"/>
            </a:endParaRPr>
          </a:p>
          <a:p>
            <a:pPr marL="744659" lvl="1" indent="-286407">
              <a:spcAft>
                <a:spcPts val="601"/>
              </a:spcAft>
              <a:buFont typeface="Arial" panose="020B0604020202020204" pitchFamily="34" charset="0"/>
              <a:buChar char="•"/>
              <a:tabLst>
                <a:tab pos="916503" algn="l"/>
              </a:tabLst>
            </a:pPr>
            <a:r>
              <a:rPr lang="en-US" kern="1200" dirty="0">
                <a:solidFill>
                  <a:srgbClr val="000000"/>
                </a:solidFill>
                <a:effectLst/>
                <a:latin typeface="Arial" panose="020B0604020202020204" pitchFamily="34" charset="0"/>
                <a:cs typeface="Arial" panose="020B0604020202020204" pitchFamily="34" charset="0"/>
              </a:rPr>
              <a:t>It can be kept as a physical or electronic record</a:t>
            </a:r>
            <a:endParaRPr lang="en-US" dirty="0">
              <a:effectLst/>
              <a:latin typeface="Arial" panose="020B0604020202020204" pitchFamily="34" charset="0"/>
              <a:cs typeface="Arial" panose="020B0604020202020204" pitchFamily="34" charset="0"/>
            </a:endParaRPr>
          </a:p>
          <a:p>
            <a:pPr marL="744659" lvl="1" indent="-286407">
              <a:spcAft>
                <a:spcPts val="601"/>
              </a:spcAft>
              <a:buFont typeface="Arial" panose="020B0604020202020204" pitchFamily="34" charset="0"/>
              <a:buChar char="•"/>
              <a:tabLst>
                <a:tab pos="916503" algn="l"/>
              </a:tabLst>
            </a:pPr>
            <a:r>
              <a:rPr lang="en-US" kern="1200" dirty="0">
                <a:solidFill>
                  <a:srgbClr val="000000"/>
                </a:solidFill>
                <a:effectLst/>
                <a:latin typeface="Arial" panose="020B0604020202020204" pitchFamily="34" charset="0"/>
                <a:cs typeface="Arial" panose="020B0604020202020204" pitchFamily="34" charset="0"/>
              </a:rPr>
              <a:t>It needs to be accessible to CalRecycle staff within ten business days</a:t>
            </a:r>
            <a:endParaRPr lang="en-US" dirty="0">
              <a:effectLst/>
              <a:latin typeface="Arial" panose="020B0604020202020204" pitchFamily="34" charset="0"/>
              <a:cs typeface="Arial" panose="020B0604020202020204" pitchFamily="34" charset="0"/>
            </a:endParaRPr>
          </a:p>
          <a:p>
            <a:pPr marL="744659" lvl="1" indent="-286407">
              <a:spcAft>
                <a:spcPts val="601"/>
              </a:spcAft>
              <a:buFont typeface="Arial" panose="020B0604020202020204" pitchFamily="34" charset="0"/>
              <a:buChar char="•"/>
              <a:tabLst>
                <a:tab pos="916503" algn="l"/>
              </a:tabLst>
            </a:pPr>
            <a:r>
              <a:rPr lang="en-US" kern="1200" dirty="0">
                <a:solidFill>
                  <a:srgbClr val="000000"/>
                </a:solidFill>
                <a:effectLst/>
                <a:latin typeface="Arial" panose="020B0604020202020204" pitchFamily="34" charset="0"/>
                <a:cs typeface="Arial" panose="020B0604020202020204" pitchFamily="34" charset="0"/>
              </a:rPr>
              <a:t>It needs to be retained for five years</a:t>
            </a:r>
            <a:endParaRPr lang="en-US" dirty="0">
              <a:effectLst/>
              <a:latin typeface="Arial" panose="020B0604020202020204" pitchFamily="34" charset="0"/>
              <a:cs typeface="Arial" panose="020B0604020202020204" pitchFamily="34" charset="0"/>
            </a:endParaRPr>
          </a:p>
          <a:p>
            <a:pPr>
              <a:lnSpc>
                <a:spcPct val="107000"/>
              </a:lnSpc>
              <a:spcAft>
                <a:spcPts val="802"/>
              </a:spcAft>
            </a:pPr>
            <a:r>
              <a:rPr lang="en-US" dirty="0">
                <a:latin typeface="Arial" panose="020B0604020202020204" pitchFamily="34" charset="0"/>
                <a:ea typeface="Calibri" panose="020F0502020204030204" pitchFamily="34" charset="0"/>
              </a:rPr>
              <a:t/>
            </a:r>
            <a:br>
              <a:rPr lang="en-US" dirty="0">
                <a:latin typeface="Arial" panose="020B0604020202020204" pitchFamily="34" charset="0"/>
                <a:ea typeface="Calibri" panose="020F0502020204030204" pitchFamily="34" charset="0"/>
              </a:rPr>
            </a:br>
            <a:r>
              <a:rPr lang="en-US" dirty="0">
                <a:latin typeface="Arial" panose="020B060402020202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10"/>
          </p:nvPr>
        </p:nvSpPr>
        <p:spPr/>
        <p:txBody>
          <a:bodyPr/>
          <a:lstStyle/>
          <a:p>
            <a:fld id="{FB7463FA-088F-42C7-9900-C71C52E1246E}" type="slidenum">
              <a:rPr lang="en-US" smtClean="0"/>
              <a:t>15</a:t>
            </a:fld>
            <a:endParaRPr lang="en-US" dirty="0"/>
          </a:p>
        </p:txBody>
      </p:sp>
    </p:spTree>
    <p:extLst>
      <p:ext uri="{BB962C8B-B14F-4D97-AF65-F5344CB8AC3E}">
        <p14:creationId xmlns:p14="http://schemas.microsoft.com/office/powerpoint/2010/main" val="2038805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4473892"/>
            <a:ext cx="6413500" cy="4524058"/>
          </a:xfrm>
        </p:spPr>
        <p:txBody>
          <a:bodyPr/>
          <a:lstStyle/>
          <a:p>
            <a:pPr>
              <a:lnSpc>
                <a:spcPct val="107000"/>
              </a:lnSpc>
            </a:pPr>
            <a:r>
              <a:rPr lang="en-US" b="0" dirty="0">
                <a:solidFill>
                  <a:srgbClr val="000000"/>
                </a:solidFill>
                <a:latin typeface="Arial" panose="020B0604020202020204" pitchFamily="34" charset="0"/>
                <a:cs typeface="Arial" panose="020B0604020202020204" pitchFamily="34" charset="0"/>
              </a:rPr>
              <a:t>CalRecycle will be overseeing and monitoring Jurisdictions, </a:t>
            </a:r>
            <a:r>
              <a:rPr lang="en-US" b="0" dirty="0" smtClean="0">
                <a:solidFill>
                  <a:srgbClr val="000000"/>
                </a:solidFill>
                <a:latin typeface="Arial" panose="020B0604020202020204" pitchFamily="34" charset="0"/>
                <a:cs typeface="Arial" panose="020B0604020202020204" pitchFamily="34" charset="0"/>
              </a:rPr>
              <a:t>including the City of </a:t>
            </a:r>
            <a:r>
              <a:rPr lang="en-US" dirty="0" smtClean="0">
                <a:solidFill>
                  <a:srgbClr val="000000"/>
                </a:solidFill>
                <a:latin typeface="Arial" panose="020B0604020202020204" pitchFamily="34" charset="0"/>
                <a:cs typeface="Arial" panose="020B0604020202020204" pitchFamily="34" charset="0"/>
              </a:rPr>
              <a:t>Irwindale for compliance under SB 1383 and to ensure we have implemented our programs including an approved Ordinance, adopted Procurement Policy, an Edible Food Recovery Program, Education and Outreach campaigns, Hauler Contract Amendments including Mandatory Organics Recycling Services for Residential and Businesses.  </a:t>
            </a:r>
          </a:p>
          <a:p>
            <a:pPr>
              <a:lnSpc>
                <a:spcPct val="107000"/>
              </a:lnSpc>
            </a:pPr>
            <a:r>
              <a:rPr lang="en-US" dirty="0">
                <a:solidFill>
                  <a:srgbClr val="000000"/>
                </a:solidFill>
                <a:latin typeface="Arial" panose="020B0604020202020204" pitchFamily="34" charset="0"/>
                <a:cs typeface="Arial" panose="020B0604020202020204" pitchFamily="34" charset="0"/>
              </a:rPr>
              <a:t> </a:t>
            </a:r>
            <a:r>
              <a:rPr lang="en-US" dirty="0" smtClean="0">
                <a:solidFill>
                  <a:srgbClr val="000000"/>
                </a:solidFill>
                <a:latin typeface="Arial" panose="020B0604020202020204" pitchFamily="34" charset="0"/>
                <a:cs typeface="Arial" panose="020B0604020202020204" pitchFamily="34" charset="0"/>
              </a:rPr>
              <a:t>    </a:t>
            </a:r>
            <a:r>
              <a:rPr lang="en-US" b="0" dirty="0" smtClean="0">
                <a:solidFill>
                  <a:srgbClr val="000000"/>
                </a:solidFill>
                <a:latin typeface="Arial" panose="020B0604020202020204" pitchFamily="34" charset="0"/>
                <a:cs typeface="Arial" panose="020B0604020202020204" pitchFamily="34" charset="0"/>
              </a:rPr>
              <a:t>SB </a:t>
            </a:r>
            <a:r>
              <a:rPr lang="en-US" b="0" dirty="0">
                <a:solidFill>
                  <a:srgbClr val="000000"/>
                </a:solidFill>
                <a:latin typeface="Arial" panose="020B0604020202020204" pitchFamily="34" charset="0"/>
                <a:cs typeface="Arial" panose="020B0604020202020204" pitchFamily="34" charset="0"/>
              </a:rPr>
              <a:t>1383 is a Statewide target and not a jurisdiction organic waste diversion target.  </a:t>
            </a:r>
          </a:p>
          <a:p>
            <a:pPr>
              <a:lnSpc>
                <a:spcPct val="107000"/>
              </a:lnSpc>
            </a:pPr>
            <a:r>
              <a:rPr lang="en-US" dirty="0">
                <a:solidFill>
                  <a:srgbClr val="000000"/>
                </a:solidFill>
                <a:latin typeface="Arial" panose="020B0604020202020204" pitchFamily="34" charset="0"/>
                <a:cs typeface="Arial" panose="020B0604020202020204" pitchFamily="34" charset="0"/>
              </a:rPr>
              <a:t> </a:t>
            </a:r>
            <a:r>
              <a:rPr lang="en-US" dirty="0" smtClean="0">
                <a:solidFill>
                  <a:srgbClr val="000000"/>
                </a:solidFill>
                <a:latin typeface="Arial" panose="020B0604020202020204" pitchFamily="34" charset="0"/>
                <a:cs typeface="Arial" panose="020B0604020202020204" pitchFamily="34" charset="0"/>
              </a:rPr>
              <a:t>    </a:t>
            </a:r>
            <a:r>
              <a:rPr lang="en-US" b="0" dirty="0" smtClean="0">
                <a:solidFill>
                  <a:srgbClr val="000000"/>
                </a:solidFill>
                <a:latin typeface="Arial" panose="020B0604020202020204" pitchFamily="34" charset="0"/>
                <a:cs typeface="Arial" panose="020B0604020202020204" pitchFamily="34" charset="0"/>
              </a:rPr>
              <a:t>Under </a:t>
            </a:r>
            <a:r>
              <a:rPr lang="en-US" b="0" dirty="0">
                <a:solidFill>
                  <a:srgbClr val="000000"/>
                </a:solidFill>
                <a:latin typeface="Arial" panose="020B0604020202020204" pitchFamily="34" charset="0"/>
                <a:cs typeface="Arial" panose="020B0604020202020204" pitchFamily="34" charset="0"/>
              </a:rPr>
              <a:t>the SB 1383 </a:t>
            </a:r>
            <a:r>
              <a:rPr lang="en-US" b="0" dirty="0" smtClean="0">
                <a:solidFill>
                  <a:srgbClr val="000000"/>
                </a:solidFill>
                <a:latin typeface="Arial" panose="020B0604020202020204" pitchFamily="34" charset="0"/>
                <a:cs typeface="Arial" panose="020B0604020202020204" pitchFamily="34" charset="0"/>
              </a:rPr>
              <a:t>regulations, </a:t>
            </a:r>
            <a:r>
              <a:rPr lang="en-US" b="0" dirty="0">
                <a:solidFill>
                  <a:srgbClr val="000000"/>
                </a:solidFill>
                <a:latin typeface="Arial" panose="020B0604020202020204" pitchFamily="34" charset="0"/>
                <a:cs typeface="Arial" panose="020B0604020202020204" pitchFamily="34" charset="0"/>
              </a:rPr>
              <a:t>if CalRecycle determines a jurisdiction is violating one or more of the requirements, </a:t>
            </a:r>
            <a:endParaRPr lang="en-US" dirty="0">
              <a:latin typeface="Arial" panose="020B0604020202020204" pitchFamily="34" charset="0"/>
              <a:cs typeface="Arial" panose="020B0604020202020204" pitchFamily="34" charset="0"/>
            </a:endParaRPr>
          </a:p>
          <a:p>
            <a:pPr>
              <a:lnSpc>
                <a:spcPct val="107000"/>
              </a:lnSpc>
            </a:pPr>
            <a:r>
              <a:rPr lang="en-US" b="0" kern="1200" dirty="0" smtClean="0">
                <a:solidFill>
                  <a:srgbClr val="000000"/>
                </a:solidFill>
                <a:effectLst/>
                <a:latin typeface="Arial" panose="020B0604020202020204" pitchFamily="34" charset="0"/>
                <a:cs typeface="Arial" panose="020B0604020202020204" pitchFamily="34" charset="0"/>
              </a:rPr>
              <a:t>     A </a:t>
            </a:r>
            <a:r>
              <a:rPr lang="en-US" b="0" kern="1200" dirty="0">
                <a:solidFill>
                  <a:srgbClr val="000000"/>
                </a:solidFill>
                <a:effectLst/>
                <a:latin typeface="Arial" panose="020B0604020202020204" pitchFamily="34" charset="0"/>
                <a:cs typeface="Arial" panose="020B0604020202020204" pitchFamily="34" charset="0"/>
              </a:rPr>
              <a:t>jurisdiction will be issued a Notice of Violation and </a:t>
            </a:r>
            <a:r>
              <a:rPr lang="en-US" b="0" kern="1200" dirty="0" smtClean="0">
                <a:solidFill>
                  <a:srgbClr val="000000"/>
                </a:solidFill>
                <a:effectLst/>
                <a:latin typeface="Arial" panose="020B0604020202020204" pitchFamily="34" charset="0"/>
                <a:cs typeface="Arial" panose="020B0604020202020204" pitchFamily="34" charset="0"/>
              </a:rPr>
              <a:t>provided </a:t>
            </a:r>
            <a:r>
              <a:rPr lang="en-US" b="0" kern="1200" dirty="0">
                <a:solidFill>
                  <a:srgbClr val="000000"/>
                </a:solidFill>
                <a:effectLst/>
                <a:latin typeface="Arial" panose="020B0604020202020204" pitchFamily="34" charset="0"/>
                <a:cs typeface="Arial" panose="020B0604020202020204" pitchFamily="34" charset="0"/>
              </a:rPr>
              <a:t>up to 90 days to correct the violation(s). </a:t>
            </a:r>
            <a:r>
              <a:rPr lang="en-US" b="0" kern="1200" dirty="0" smtClean="0">
                <a:solidFill>
                  <a:srgbClr val="000000"/>
                </a:solidFill>
                <a:effectLst/>
                <a:latin typeface="Arial" panose="020B0604020202020204" pitchFamily="34" charset="0"/>
                <a:cs typeface="Arial" panose="020B0604020202020204" pitchFamily="34" charset="0"/>
              </a:rPr>
              <a:t>If </a:t>
            </a:r>
            <a:r>
              <a:rPr lang="en-US" b="0" kern="1200" dirty="0" smtClean="0">
                <a:solidFill>
                  <a:srgbClr val="000000"/>
                </a:solidFill>
                <a:effectLst/>
                <a:latin typeface="Arial" panose="020B0604020202020204" pitchFamily="34" charset="0"/>
                <a:cs typeface="Arial" panose="020B0604020202020204" pitchFamily="34" charset="0"/>
              </a:rPr>
              <a:t>a jurisdiction needs </a:t>
            </a:r>
            <a:r>
              <a:rPr lang="en-US" b="0" kern="1200" dirty="0">
                <a:solidFill>
                  <a:srgbClr val="000000"/>
                </a:solidFill>
                <a:effectLst/>
                <a:latin typeface="Arial" panose="020B0604020202020204" pitchFamily="34" charset="0"/>
                <a:cs typeface="Arial" panose="020B0604020202020204" pitchFamily="34" charset="0"/>
              </a:rPr>
              <a:t>additional time, </a:t>
            </a:r>
            <a:r>
              <a:rPr lang="en-US" b="0" dirty="0">
                <a:solidFill>
                  <a:srgbClr val="000000"/>
                </a:solidFill>
                <a:latin typeface="Arial" panose="020B0604020202020204" pitchFamily="34" charset="0"/>
                <a:cs typeface="Arial" panose="020B0604020202020204" pitchFamily="34" charset="0"/>
              </a:rPr>
              <a:t>CalRecyle may provide an extension for up to </a:t>
            </a:r>
            <a:r>
              <a:rPr lang="en-US" b="0" kern="1200" baseline="0" dirty="0">
                <a:solidFill>
                  <a:srgbClr val="000000"/>
                </a:solidFill>
                <a:effectLst/>
                <a:latin typeface="Arial" panose="020B0604020202020204" pitchFamily="34" charset="0"/>
                <a:cs typeface="Arial" panose="020B0604020202020204" pitchFamily="34" charset="0"/>
              </a:rPr>
              <a:t>90 </a:t>
            </a:r>
            <a:r>
              <a:rPr lang="en-US" b="0" kern="1200" baseline="0" dirty="0" smtClean="0">
                <a:solidFill>
                  <a:srgbClr val="000000"/>
                </a:solidFill>
                <a:effectLst/>
                <a:latin typeface="Arial" panose="020B0604020202020204" pitchFamily="34" charset="0"/>
                <a:cs typeface="Arial" panose="020B0604020202020204" pitchFamily="34" charset="0"/>
              </a:rPr>
              <a:t>days.</a:t>
            </a:r>
            <a:endParaRPr lang="en-US" dirty="0">
              <a:latin typeface="Arial" panose="020B0604020202020204" pitchFamily="34" charset="0"/>
              <a:cs typeface="Arial" panose="020B0604020202020204" pitchFamily="34" charset="0"/>
            </a:endParaRPr>
          </a:p>
          <a:p>
            <a:pPr>
              <a:lnSpc>
                <a:spcPct val="107000"/>
              </a:lnSpc>
            </a:pPr>
            <a:r>
              <a:rPr lang="en-US" b="0" kern="1200" dirty="0">
                <a:solidFill>
                  <a:srgbClr val="000000"/>
                </a:solidFill>
                <a:effectLst/>
                <a:latin typeface="Arial" panose="020B0604020202020204" pitchFamily="34" charset="0"/>
                <a:cs typeface="Arial" panose="020B0604020202020204" pitchFamily="34" charset="0"/>
              </a:rPr>
              <a:t> </a:t>
            </a:r>
            <a:r>
              <a:rPr lang="en-US" b="0" kern="1200" dirty="0" smtClean="0">
                <a:solidFill>
                  <a:srgbClr val="000000"/>
                </a:solidFill>
                <a:effectLst/>
                <a:latin typeface="Arial" panose="020B0604020202020204" pitchFamily="34" charset="0"/>
                <a:cs typeface="Arial" panose="020B0604020202020204" pitchFamily="34" charset="0"/>
              </a:rPr>
              <a:t>    For </a:t>
            </a:r>
            <a:r>
              <a:rPr lang="en-US" b="0" kern="1200" dirty="0">
                <a:solidFill>
                  <a:srgbClr val="000000"/>
                </a:solidFill>
                <a:effectLst/>
                <a:latin typeface="Arial" panose="020B0604020202020204" pitchFamily="34" charset="0"/>
                <a:cs typeface="Arial" panose="020B0604020202020204" pitchFamily="34" charset="0"/>
              </a:rPr>
              <a:t>violations that are due to barriers outside the jurisdiction‘s control and may take more time to correct, the </a:t>
            </a:r>
            <a:r>
              <a:rPr lang="en-US" kern="1200" dirty="0">
                <a:solidFill>
                  <a:srgbClr val="000000"/>
                </a:solidFill>
                <a:effectLst/>
                <a:latin typeface="Arial" panose="020B0604020202020204" pitchFamily="34" charset="0"/>
                <a:cs typeface="Arial" panose="020B0604020202020204" pitchFamily="34" charset="0"/>
              </a:rPr>
              <a:t>regulations allow for the jurisdiction to be placed on a Corrective Action Plan (CAP). </a:t>
            </a:r>
            <a:r>
              <a:rPr lang="en-US" kern="1200" dirty="0" smtClean="0">
                <a:solidFill>
                  <a:srgbClr val="000000"/>
                </a:solidFill>
                <a:effectLst/>
                <a:latin typeface="Arial" panose="020B0604020202020204" pitchFamily="34" charset="0"/>
                <a:cs typeface="Arial" panose="020B0604020202020204" pitchFamily="34" charset="0"/>
              </a:rPr>
              <a:t>This</a:t>
            </a:r>
            <a:r>
              <a:rPr lang="en-US" kern="1200" baseline="0" dirty="0" smtClean="0">
                <a:solidFill>
                  <a:srgbClr val="000000"/>
                </a:solidFill>
                <a:effectLst/>
                <a:latin typeface="Arial" panose="020B0604020202020204" pitchFamily="34" charset="0"/>
                <a:cs typeface="Arial" panose="020B0604020202020204" pitchFamily="34" charset="0"/>
              </a:rPr>
              <a:t> plan </a:t>
            </a:r>
            <a:r>
              <a:rPr lang="en-US" kern="1200" dirty="0" smtClean="0">
                <a:solidFill>
                  <a:srgbClr val="000000"/>
                </a:solidFill>
                <a:effectLst/>
                <a:latin typeface="Arial" panose="020B0604020202020204" pitchFamily="34" charset="0"/>
                <a:cs typeface="Arial" panose="020B0604020202020204" pitchFamily="34" charset="0"/>
              </a:rPr>
              <a:t>can </a:t>
            </a:r>
            <a:r>
              <a:rPr lang="en-US" kern="1200" dirty="0">
                <a:solidFill>
                  <a:srgbClr val="000000"/>
                </a:solidFill>
                <a:effectLst/>
                <a:latin typeface="Arial" panose="020B0604020202020204" pitchFamily="34" charset="0"/>
                <a:cs typeface="Arial" panose="020B0604020202020204" pitchFamily="34" charset="0"/>
              </a:rPr>
              <a:t>allow up to 24 months to comply.  In these cases, the jurisdiction needs to show it has taken substantial effort to comply but cannot </a:t>
            </a:r>
            <a:r>
              <a:rPr lang="en-US" kern="1200" dirty="0" smtClean="0">
                <a:solidFill>
                  <a:srgbClr val="000000"/>
                </a:solidFill>
                <a:effectLst/>
                <a:latin typeface="Arial" panose="020B0604020202020204" pitchFamily="34" charset="0"/>
                <a:cs typeface="Arial" panose="020B0604020202020204" pitchFamily="34" charset="0"/>
              </a:rPr>
              <a:t>do</a:t>
            </a:r>
            <a:r>
              <a:rPr lang="en-US" kern="1200" baseline="0" dirty="0" smtClean="0">
                <a:solidFill>
                  <a:srgbClr val="000000"/>
                </a:solidFill>
                <a:effectLst/>
                <a:latin typeface="Arial" panose="020B0604020202020204" pitchFamily="34" charset="0"/>
                <a:cs typeface="Arial" panose="020B0604020202020204" pitchFamily="34" charset="0"/>
              </a:rPr>
              <a:t> so due </a:t>
            </a:r>
            <a:r>
              <a:rPr lang="en-US" kern="1200" dirty="0" smtClean="0">
                <a:solidFill>
                  <a:srgbClr val="000000"/>
                </a:solidFill>
                <a:effectLst/>
                <a:latin typeface="Arial" panose="020B0604020202020204" pitchFamily="34" charset="0"/>
                <a:cs typeface="Arial" panose="020B0604020202020204" pitchFamily="34" charset="0"/>
              </a:rPr>
              <a:t>to </a:t>
            </a:r>
            <a:r>
              <a:rPr lang="en-US" kern="1200" dirty="0">
                <a:solidFill>
                  <a:srgbClr val="000000"/>
                </a:solidFill>
                <a:effectLst/>
                <a:latin typeface="Arial" panose="020B0604020202020204" pitchFamily="34" charset="0"/>
                <a:cs typeface="Arial" panose="020B0604020202020204" pitchFamily="34" charset="0"/>
              </a:rPr>
              <a:t>extenuating </a:t>
            </a:r>
            <a:r>
              <a:rPr lang="en-US" kern="1200" dirty="0" smtClean="0">
                <a:solidFill>
                  <a:srgbClr val="000000"/>
                </a:solidFill>
                <a:effectLst/>
                <a:latin typeface="Arial" panose="020B0604020202020204" pitchFamily="34" charset="0"/>
                <a:cs typeface="Arial" panose="020B0604020202020204" pitchFamily="34" charset="0"/>
              </a:rPr>
              <a:t>circumstances.</a:t>
            </a:r>
            <a:endParaRPr lang="en-US" strike="sngStrike" dirty="0">
              <a:latin typeface="Arial" panose="020B0604020202020204" pitchFamily="34" charset="0"/>
              <a:cs typeface="Arial" panose="020B0604020202020204" pitchFamily="34" charset="0"/>
            </a:endParaRPr>
          </a:p>
          <a:p>
            <a:pPr>
              <a:lnSpc>
                <a:spcPct val="107000"/>
              </a:lnSpc>
            </a:pPr>
            <a:r>
              <a:rPr lang="en-US" kern="1200" dirty="0">
                <a:solidFill>
                  <a:srgbClr val="000000"/>
                </a:solidFill>
                <a:effectLst/>
                <a:latin typeface="Arial" panose="020B0604020202020204" pitchFamily="34" charset="0"/>
                <a:cs typeface="Arial" panose="020B0604020202020204" pitchFamily="34" charset="0"/>
              </a:rPr>
              <a:t> </a:t>
            </a:r>
            <a:r>
              <a:rPr lang="en-US" kern="1200" dirty="0" smtClean="0">
                <a:solidFill>
                  <a:srgbClr val="000000"/>
                </a:solidFill>
                <a:effectLst/>
                <a:latin typeface="Arial" panose="020B0604020202020204" pitchFamily="34" charset="0"/>
                <a:cs typeface="Arial" panose="020B0604020202020204" pitchFamily="34" charset="0"/>
              </a:rPr>
              <a:t>    </a:t>
            </a:r>
            <a:r>
              <a:rPr lang="en-US" strike="noStrike" kern="1200" dirty="0" smtClean="0">
                <a:solidFill>
                  <a:srgbClr val="000000"/>
                </a:solidFill>
                <a:effectLst/>
                <a:latin typeface="Arial" panose="020B0604020202020204" pitchFamily="34" charset="0"/>
                <a:cs typeface="Arial" panose="020B0604020202020204" pitchFamily="34" charset="0"/>
              </a:rPr>
              <a:t>A </a:t>
            </a:r>
            <a:r>
              <a:rPr lang="en-US" strike="noStrike" kern="1200" dirty="0" smtClean="0">
                <a:solidFill>
                  <a:srgbClr val="000000"/>
                </a:solidFill>
                <a:effectLst/>
                <a:latin typeface="Arial" panose="020B0604020202020204" pitchFamily="34" charset="0"/>
                <a:cs typeface="Arial" panose="020B0604020202020204" pitchFamily="34" charset="0"/>
              </a:rPr>
              <a:t>Corrective Action</a:t>
            </a:r>
            <a:r>
              <a:rPr lang="en-US" strike="noStrike" kern="1200" baseline="0" dirty="0" smtClean="0">
                <a:solidFill>
                  <a:srgbClr val="000000"/>
                </a:solidFill>
                <a:effectLst/>
                <a:latin typeface="Arial" panose="020B0604020202020204" pitchFamily="34" charset="0"/>
                <a:cs typeface="Arial" panose="020B0604020202020204" pitchFamily="34" charset="0"/>
              </a:rPr>
              <a:t> </a:t>
            </a:r>
            <a:r>
              <a:rPr lang="en-US" strike="noStrike" kern="1200" dirty="0" smtClean="0">
                <a:solidFill>
                  <a:srgbClr val="000000"/>
                </a:solidFill>
                <a:effectLst/>
                <a:latin typeface="Arial" panose="020B0604020202020204" pitchFamily="34" charset="0"/>
                <a:cs typeface="Arial" panose="020B0604020202020204" pitchFamily="34" charset="0"/>
              </a:rPr>
              <a:t>Plan </a:t>
            </a:r>
            <a:r>
              <a:rPr lang="en-US" kern="1200" dirty="0">
                <a:solidFill>
                  <a:srgbClr val="000000"/>
                </a:solidFill>
                <a:effectLst/>
                <a:latin typeface="Arial" panose="020B0604020202020204" pitchFamily="34" charset="0"/>
                <a:cs typeface="Arial" panose="020B0604020202020204" pitchFamily="34" charset="0"/>
              </a:rPr>
              <a:t>issued due to inadequate organic waste recovery </a:t>
            </a:r>
            <a:r>
              <a:rPr lang="en-US" strike="noStrike" kern="1200" dirty="0">
                <a:solidFill>
                  <a:srgbClr val="000000"/>
                </a:solidFill>
                <a:effectLst/>
                <a:latin typeface="Arial" panose="020B0604020202020204" pitchFamily="34" charset="0"/>
                <a:cs typeface="Arial" panose="020B0604020202020204" pitchFamily="34" charset="0"/>
              </a:rPr>
              <a:t>capacity </a:t>
            </a:r>
            <a:r>
              <a:rPr lang="en-US" kern="1200" dirty="0">
                <a:solidFill>
                  <a:srgbClr val="000000"/>
                </a:solidFill>
                <a:effectLst/>
                <a:latin typeface="Arial" panose="020B0604020202020204" pitchFamily="34" charset="0"/>
                <a:cs typeface="Arial" panose="020B0604020202020204" pitchFamily="34" charset="0"/>
              </a:rPr>
              <a:t>may be extended for a period of up to 12 months if the jurisdiction meets the requirements and has demonstrated substantial effort to CalRecycle.</a:t>
            </a:r>
          </a:p>
          <a:p>
            <a:pPr marL="758807" lvl="1" indent="-291849">
              <a:buFont typeface="Courier New" panose="02070309020205020404" pitchFamily="49" charset="0"/>
              <a:buChar char="o"/>
              <a:tabLst>
                <a:tab pos="933917" algn="l"/>
              </a:tabLst>
            </a:pPr>
            <a:r>
              <a:rPr lang="en-US" kern="1200" dirty="0">
                <a:solidFill>
                  <a:srgbClr val="000000"/>
                </a:solidFill>
                <a:effectLst/>
                <a:latin typeface="Arial" panose="020B0604020202020204" pitchFamily="34" charset="0"/>
                <a:cs typeface="Arial" panose="020B0604020202020204" pitchFamily="34" charset="0"/>
              </a:rPr>
              <a:t>Failure to effectively implement SB 1383 could result in penalties of up to $10,000 per day</a:t>
            </a:r>
            <a:r>
              <a:rPr lang="en-US" kern="1200" dirty="0" smtClean="0">
                <a:solidFill>
                  <a:srgbClr val="000000"/>
                </a:solidFill>
                <a:effectLst/>
                <a:latin typeface="Arial" panose="020B0604020202020204" pitchFamily="34" charset="0"/>
                <a:cs typeface="Arial" panose="020B0604020202020204" pitchFamily="34" charset="0"/>
              </a:rPr>
              <a:t>.</a:t>
            </a:r>
            <a:r>
              <a:rPr lang="en-US" dirty="0" smtClean="0">
                <a:solidFill>
                  <a:srgbClr val="000000"/>
                </a:solidFill>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B7463FA-088F-42C7-9900-C71C52E1246E}" type="slidenum">
              <a:rPr lang="en-US" smtClean="0"/>
              <a:t>16</a:t>
            </a:fld>
            <a:endParaRPr lang="en-US" dirty="0"/>
          </a:p>
        </p:txBody>
      </p:sp>
    </p:spTree>
    <p:extLst>
      <p:ext uri="{BB962C8B-B14F-4D97-AF65-F5344CB8AC3E}">
        <p14:creationId xmlns:p14="http://schemas.microsoft.com/office/powerpoint/2010/main" val="47142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8197">
              <a:defRPr/>
            </a:pPr>
            <a:r>
              <a:rPr lang="en-US" dirty="0" smtClean="0">
                <a:latin typeface="Arial" panose="020B0604020202020204" pitchFamily="34" charset="0"/>
                <a:cs typeface="Arial" panose="020B0604020202020204" pitchFamily="34" charset="0"/>
              </a:rPr>
              <a:t>This concludes my presentation and I am available for any questions.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893988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04775" y="4369118"/>
            <a:ext cx="6810375" cy="4431982"/>
          </a:xfrm>
        </p:spPr>
        <p:txBody>
          <a:bodyPr/>
          <a:lstStyle/>
          <a:p>
            <a:r>
              <a:rPr lang="en-US" sz="1200" kern="1200" dirty="0" smtClean="0">
                <a:solidFill>
                  <a:schemeClr val="tx1"/>
                </a:solidFill>
                <a:effectLst/>
                <a:latin typeface="Arial" panose="020B0604020202020204" pitchFamily="34" charset="0"/>
                <a:cs typeface="Arial" panose="020B0604020202020204" pitchFamily="34" charset="0"/>
              </a:rPr>
              <a:t>     In 1989,</a:t>
            </a:r>
            <a:r>
              <a:rPr lang="en-US" sz="1200" kern="1200" baseline="0" dirty="0" smtClean="0">
                <a:solidFill>
                  <a:schemeClr val="tx1"/>
                </a:solidFill>
                <a:effectLst/>
                <a:latin typeface="Arial" panose="020B0604020202020204" pitchFamily="34" charset="0"/>
                <a:cs typeface="Arial" panose="020B0604020202020204" pitchFamily="34" charset="0"/>
              </a:rPr>
              <a:t> AB 939 or </a:t>
            </a:r>
            <a:r>
              <a:rPr lang="en-US" sz="1200" kern="1200" dirty="0" smtClean="0">
                <a:solidFill>
                  <a:schemeClr val="tx1"/>
                </a:solidFill>
                <a:effectLst/>
                <a:latin typeface="Arial" panose="020B0604020202020204" pitchFamily="34" charset="0"/>
                <a:cs typeface="Arial" panose="020B0604020202020204" pitchFamily="34" charset="0"/>
              </a:rPr>
              <a:t>the California Integrated Waste Management Act of 1989 was enacted</a:t>
            </a:r>
            <a:r>
              <a:rPr lang="en-US" sz="1200" kern="1200" baseline="0" dirty="0" smtClean="0">
                <a:solidFill>
                  <a:schemeClr val="tx1"/>
                </a:solidFill>
                <a:effectLst/>
                <a:latin typeface="Arial" panose="020B0604020202020204" pitchFamily="34" charset="0"/>
                <a:cs typeface="Arial" panose="020B0604020202020204" pitchFamily="34" charset="0"/>
              </a:rPr>
              <a:t> and</a:t>
            </a:r>
            <a:r>
              <a:rPr lang="en-US" sz="1200" kern="1200" dirty="0" smtClean="0">
                <a:solidFill>
                  <a:schemeClr val="tx1"/>
                </a:solidFill>
                <a:effectLst/>
                <a:latin typeface="Arial" panose="020B0604020202020204" pitchFamily="34" charset="0"/>
                <a:cs typeface="Arial" panose="020B0604020202020204" pitchFamily="34" charset="0"/>
              </a:rPr>
              <a:t> requires cities and counties to reduce, reuse, and recycle (including composting) solid waste generated in their jurisdictions to the maximum extent feasible before any incineration or landfill disposal of waste.</a:t>
            </a:r>
            <a:r>
              <a:rPr lang="en-US" sz="1200" kern="1200" baseline="0" dirty="0" smtClean="0">
                <a:solidFill>
                  <a:schemeClr val="tx1"/>
                </a:solidFill>
                <a:effectLst/>
                <a:latin typeface="Arial" panose="020B0604020202020204" pitchFamily="34" charset="0"/>
                <a:cs typeface="Arial" panose="020B0604020202020204" pitchFamily="34" charset="0"/>
              </a:rPr>
              <a:t>  This law was </a:t>
            </a:r>
            <a:r>
              <a:rPr lang="en-US" sz="1200" kern="1200" baseline="0" dirty="0" smtClean="0">
                <a:solidFill>
                  <a:schemeClr val="tx1"/>
                </a:solidFill>
                <a:effectLst/>
                <a:latin typeface="Arial" panose="020B0604020202020204" pitchFamily="34" charset="0"/>
                <a:cs typeface="Arial" panose="020B0604020202020204" pitchFamily="34" charset="0"/>
              </a:rPr>
              <a:t>passed </a:t>
            </a:r>
            <a:r>
              <a:rPr lang="en-US" sz="1200" kern="1200" baseline="0" dirty="0" smtClean="0">
                <a:solidFill>
                  <a:schemeClr val="tx1"/>
                </a:solidFill>
                <a:effectLst/>
                <a:latin typeface="Arial" panose="020B0604020202020204" pitchFamily="34" charset="0"/>
                <a:cs typeface="Arial" panose="020B0604020202020204" pitchFamily="34" charset="0"/>
              </a:rPr>
              <a:t>to ensure that jurisdictions were </a:t>
            </a:r>
            <a:r>
              <a:rPr lang="en-US" sz="1200" kern="1200" dirty="0" smtClean="0">
                <a:solidFill>
                  <a:schemeClr val="tx1"/>
                </a:solidFill>
                <a:effectLst/>
                <a:latin typeface="Arial" panose="020B0604020202020204" pitchFamily="34" charset="0"/>
                <a:cs typeface="Arial" panose="020B0604020202020204" pitchFamily="34" charset="0"/>
              </a:rPr>
              <a:t>conserving</a:t>
            </a:r>
            <a:r>
              <a:rPr lang="en-US" sz="1200" kern="1200" baseline="0" dirty="0" smtClean="0">
                <a:solidFill>
                  <a:schemeClr val="tx1"/>
                </a:solidFill>
                <a:effectLst/>
                <a:latin typeface="Arial" panose="020B0604020202020204" pitchFamily="34" charset="0"/>
                <a:cs typeface="Arial" panose="020B0604020202020204" pitchFamily="34" charset="0"/>
              </a:rPr>
              <a:t> </a:t>
            </a:r>
            <a:r>
              <a:rPr lang="en-US" sz="1200" kern="1200" dirty="0" smtClean="0">
                <a:solidFill>
                  <a:schemeClr val="tx1"/>
                </a:solidFill>
                <a:effectLst/>
                <a:latin typeface="Arial" panose="020B0604020202020204" pitchFamily="34" charset="0"/>
                <a:cs typeface="Arial" panose="020B0604020202020204" pitchFamily="34" charset="0"/>
              </a:rPr>
              <a:t>water, energy, and other natural resources, and overall, protecting the environment.</a:t>
            </a:r>
          </a:p>
          <a:p>
            <a:r>
              <a:rPr lang="en-US" sz="1200" kern="1200" dirty="0" smtClean="0">
                <a:solidFill>
                  <a:schemeClr val="tx1"/>
                </a:solidFill>
                <a:effectLst/>
                <a:latin typeface="Arial" panose="020B0604020202020204" pitchFamily="34" charset="0"/>
                <a:cs typeface="Arial" panose="020B0604020202020204" pitchFamily="34" charset="0"/>
              </a:rPr>
              <a:t>     Fast</a:t>
            </a:r>
            <a:r>
              <a:rPr lang="en-US" sz="1200" kern="1200" baseline="0" dirty="0" smtClean="0">
                <a:solidFill>
                  <a:schemeClr val="tx1"/>
                </a:solidFill>
                <a:effectLst/>
                <a:latin typeface="Arial" panose="020B0604020202020204" pitchFamily="34" charset="0"/>
                <a:cs typeface="Arial" panose="020B0604020202020204" pitchFamily="34" charset="0"/>
              </a:rPr>
              <a:t> forward to 2011, and </a:t>
            </a:r>
            <a:r>
              <a:rPr lang="en-US" sz="1200" kern="1200" dirty="0" smtClean="0">
                <a:solidFill>
                  <a:schemeClr val="tx1"/>
                </a:solidFill>
                <a:effectLst/>
                <a:latin typeface="Arial" panose="020B0604020202020204" pitchFamily="34" charset="0"/>
                <a:cs typeface="Arial" panose="020B0604020202020204" pitchFamily="34" charset="0"/>
              </a:rPr>
              <a:t>Assembly Bill 341 was created to place requirements on businesses and multi-family property owners that generate a specified amount of solid waste to arrange for recycling services and requires the City to implement a mandatory commercial recycling program.</a:t>
            </a:r>
          </a:p>
          <a:p>
            <a:r>
              <a:rPr lang="en-US" sz="1200" kern="1200" dirty="0" smtClean="0">
                <a:solidFill>
                  <a:schemeClr val="tx1"/>
                </a:solidFill>
                <a:effectLst/>
                <a:latin typeface="Arial" panose="020B0604020202020204" pitchFamily="34" charset="0"/>
                <a:cs typeface="Arial" panose="020B0604020202020204" pitchFamily="34" charset="0"/>
              </a:rPr>
              <a:t>     Next</a:t>
            </a:r>
            <a:r>
              <a:rPr lang="en-US" sz="1200" kern="1200" baseline="0" dirty="0" smtClean="0">
                <a:solidFill>
                  <a:schemeClr val="tx1"/>
                </a:solidFill>
                <a:effectLst/>
                <a:latin typeface="Arial" panose="020B0604020202020204" pitchFamily="34" charset="0"/>
                <a:cs typeface="Arial" panose="020B0604020202020204" pitchFamily="34" charset="0"/>
              </a:rPr>
              <a:t> came, </a:t>
            </a:r>
            <a:r>
              <a:rPr lang="en-US" sz="1200" kern="1200" dirty="0" smtClean="0">
                <a:solidFill>
                  <a:schemeClr val="tx1"/>
                </a:solidFill>
                <a:effectLst/>
                <a:latin typeface="Arial" panose="020B0604020202020204" pitchFamily="34" charset="0"/>
                <a:cs typeface="Arial" panose="020B0604020202020204" pitchFamily="34" charset="0"/>
              </a:rPr>
              <a:t>Assembly Bill 1826 of 2014, which requires businesses and multi-family property owners that generate a specified amount of solid waste, recycling, and organic waste per week to arrange for recycling services for that waste, requires cities to implement a recycling program to divert organic waste from businesses subject to the law, and requires cities to implement a mandatory commercial organics recycling program.</a:t>
            </a:r>
          </a:p>
          <a:p>
            <a:r>
              <a:rPr lang="en-US" sz="1200" kern="1200" baseline="0" dirty="0" smtClean="0">
                <a:solidFill>
                  <a:schemeClr val="tx1"/>
                </a:solidFill>
                <a:effectLst/>
                <a:latin typeface="Arial" panose="020B0604020202020204" pitchFamily="34" charset="0"/>
                <a:cs typeface="Arial" panose="020B0604020202020204" pitchFamily="34" charset="0"/>
              </a:rPr>
              <a:t>    Finally, </a:t>
            </a:r>
            <a:r>
              <a:rPr lang="en-US" sz="1200" kern="1200" dirty="0" smtClean="0">
                <a:solidFill>
                  <a:schemeClr val="tx1"/>
                </a:solidFill>
                <a:effectLst/>
                <a:latin typeface="Arial" panose="020B0604020202020204" pitchFamily="34" charset="0"/>
                <a:cs typeface="Arial" panose="020B0604020202020204" pitchFamily="34" charset="0"/>
              </a:rPr>
              <a:t>SB 1383, the Short-lived Climate Pollutant Reduction Act of 2016, requires the California Department of Resources Recycling and Recovery (“CalRecycle”) to develop regulations to reduce organics in landfills as a source of methane. As adopted by CalRecycle, these SB 1383 regulations (“SB 1383 Regulations”) place requirements on multiple entities including the City of Irwindale, residential households, commercial businesses and business owners, commercial edible food generators, haulers, self-haulers, food recovery organizations, and food recovery services to support achievement of statewide organic waste disposal reduction targets.</a:t>
            </a:r>
            <a:r>
              <a:rPr lang="en-US" sz="1200" kern="1200" baseline="0" dirty="0" smtClean="0">
                <a:solidFill>
                  <a:schemeClr val="tx1"/>
                </a:solidFill>
                <a:effectLst/>
                <a:latin typeface="Arial" panose="020B0604020202020204" pitchFamily="34" charset="0"/>
                <a:cs typeface="Arial" panose="020B0604020202020204" pitchFamily="34" charset="0"/>
              </a:rPr>
              <a:t>  </a:t>
            </a:r>
            <a:endParaRPr lang="en-US" sz="1200" kern="1200" dirty="0" smtClean="0">
              <a:solidFill>
                <a:schemeClr val="tx1"/>
              </a:solidFill>
              <a:effectLst/>
              <a:latin typeface="Arial" panose="020B0604020202020204" pitchFamily="34" charset="0"/>
              <a:cs typeface="Arial" panose="020B0604020202020204" pitchFamily="34" charset="0"/>
            </a:endParaRPr>
          </a:p>
          <a:p>
            <a:r>
              <a:rPr lang="en-US" sz="1200" kern="1200" dirty="0" smtClean="0">
                <a:solidFill>
                  <a:schemeClr val="tx1"/>
                </a:solidFill>
                <a:effectLst/>
                <a:latin typeface="Arial" panose="020B0604020202020204" pitchFamily="34" charset="0"/>
                <a:cs typeface="Arial" panose="020B0604020202020204" pitchFamily="34" charset="0"/>
              </a:rPr>
              <a:t>     </a:t>
            </a:r>
            <a:r>
              <a:rPr lang="en-US" dirty="0" smtClean="0">
                <a:latin typeface="Arial" panose="020B0604020202020204" pitchFamily="34" charset="0"/>
                <a:ea typeface="Calibri" panose="020F0502020204030204" pitchFamily="34" charset="0"/>
                <a:cs typeface="Arial" panose="020B0604020202020204" pitchFamily="34" charset="0"/>
              </a:rPr>
              <a:t>SB 1383  is the most significant waste reduction mandate to be adopted in California in the last 30 years.</a:t>
            </a:r>
            <a:endParaRPr lang="en-US" dirty="0"/>
          </a:p>
        </p:txBody>
      </p:sp>
      <p:sp>
        <p:nvSpPr>
          <p:cNvPr id="4" name="Slide Number Placeholder 3"/>
          <p:cNvSpPr>
            <a:spLocks noGrp="1"/>
          </p:cNvSpPr>
          <p:nvPr>
            <p:ph type="sldNum" sz="quarter" idx="10"/>
          </p:nvPr>
        </p:nvSpPr>
        <p:spPr/>
        <p:txBody>
          <a:bodyPr/>
          <a:lstStyle/>
          <a:p>
            <a:fld id="{FB7463FA-088F-42C7-9900-C71C52E1246E}" type="slidenum">
              <a:rPr lang="en-US" smtClean="0"/>
              <a:t>2</a:t>
            </a:fld>
            <a:endParaRPr lang="en-US" dirty="0"/>
          </a:p>
        </p:txBody>
      </p:sp>
    </p:spTree>
    <p:extLst>
      <p:ext uri="{BB962C8B-B14F-4D97-AF65-F5344CB8AC3E}">
        <p14:creationId xmlns:p14="http://schemas.microsoft.com/office/powerpoint/2010/main" val="4276577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74" y="4350067"/>
            <a:ext cx="6943726" cy="4660583"/>
          </a:xfrm>
        </p:spPr>
        <p:txBody>
          <a:bodyPr/>
          <a:lstStyle/>
          <a:p>
            <a:pPr marL="0" indent="0">
              <a:lnSpc>
                <a:spcPct val="107000"/>
              </a:lnSpc>
              <a:buFont typeface="Arial" panose="020B0604020202020204" pitchFamily="34" charset="0"/>
              <a:buNone/>
              <a:tabLst>
                <a:tab pos="458252"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Why</a:t>
            </a:r>
            <a:r>
              <a:rPr lang="en-US" sz="1200" baseline="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SB 1383?</a:t>
            </a:r>
            <a:r>
              <a:rPr lang="en-US" sz="1200" baseline="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The state enacted SB 1383, to reduce global warming gasses like methane, which are the most potent and are “short-lived”</a:t>
            </a:r>
            <a:r>
              <a:rPr lang="en-US" sz="1200" baseline="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Landfills </a:t>
            </a:r>
            <a:r>
              <a:rPr lang="en-US" sz="1200" dirty="0">
                <a:latin typeface="Arial" panose="020B0604020202020204" pitchFamily="34" charset="0"/>
                <a:ea typeface="Calibri" panose="020F0502020204030204" pitchFamily="34" charset="0"/>
                <a:cs typeface="Arial" panose="020B0604020202020204" pitchFamily="34" charset="0"/>
              </a:rPr>
              <a:t>are responsible for 21% of the state’s methane </a:t>
            </a:r>
            <a:r>
              <a:rPr lang="en-US" sz="1200" dirty="0" smtClean="0">
                <a:latin typeface="Arial" panose="020B0604020202020204" pitchFamily="34" charset="0"/>
                <a:ea typeface="Calibri" panose="020F0502020204030204" pitchFamily="34" charset="0"/>
                <a:cs typeface="Arial" panose="020B0604020202020204" pitchFamily="34" charset="0"/>
              </a:rPr>
              <a:t>emissions</a:t>
            </a:r>
            <a:r>
              <a:rPr lang="en-US" sz="1200" baseline="0" dirty="0" smtClean="0">
                <a:latin typeface="Arial" panose="020B0604020202020204" pitchFamily="34" charset="0"/>
                <a:ea typeface="Calibri" panose="020F0502020204030204" pitchFamily="34" charset="0"/>
                <a:cs typeface="Arial" panose="020B0604020202020204" pitchFamily="34" charset="0"/>
              </a:rPr>
              <a:t> &amp; </a:t>
            </a:r>
            <a:r>
              <a:rPr lang="en-US" sz="1200" dirty="0" smtClean="0">
                <a:latin typeface="Arial" panose="020B0604020202020204" pitchFamily="34" charset="0"/>
                <a:ea typeface="Calibri" panose="020F0502020204030204" pitchFamily="34" charset="0"/>
                <a:cs typeface="Arial" panose="020B0604020202020204" pitchFamily="34" charset="0"/>
              </a:rPr>
              <a:t>are </a:t>
            </a:r>
            <a:r>
              <a:rPr lang="en-US" sz="1200" dirty="0">
                <a:latin typeface="Arial" panose="020B0604020202020204" pitchFamily="34" charset="0"/>
                <a:ea typeface="Calibri" panose="020F0502020204030204" pitchFamily="34" charset="0"/>
                <a:cs typeface="Arial" panose="020B0604020202020204" pitchFamily="34" charset="0"/>
              </a:rPr>
              <a:t>the third largest producer of methane in the state</a:t>
            </a:r>
            <a:r>
              <a:rPr lang="en-US" sz="1200" dirty="0" smtClean="0">
                <a:latin typeface="Arial" panose="020B0604020202020204" pitchFamily="34" charset="0"/>
                <a:ea typeface="Calibri" panose="020F0502020204030204" pitchFamily="34" charset="0"/>
                <a:cs typeface="Arial" panose="020B0604020202020204" pitchFamily="34" charset="0"/>
              </a:rPr>
              <a:t>.  Methane </a:t>
            </a:r>
            <a:r>
              <a:rPr lang="en-US" sz="1200" dirty="0">
                <a:latin typeface="Arial" panose="020B0604020202020204" pitchFamily="34" charset="0"/>
                <a:ea typeface="Calibri" panose="020F0502020204030204" pitchFamily="34" charset="0"/>
                <a:cs typeface="Arial" panose="020B0604020202020204" pitchFamily="34" charset="0"/>
              </a:rPr>
              <a:t>is 84 times more potent than Carbon Dioxide </a:t>
            </a:r>
            <a:r>
              <a:rPr lang="en-US" sz="1200" dirty="0" smtClean="0">
                <a:latin typeface="Arial" panose="020B0604020202020204" pitchFamily="34" charset="0"/>
                <a:ea typeface="Calibri" panose="020F0502020204030204" pitchFamily="34" charset="0"/>
                <a:cs typeface="Arial" panose="020B0604020202020204" pitchFamily="34" charset="0"/>
              </a:rPr>
              <a:t>over </a:t>
            </a:r>
            <a:r>
              <a:rPr lang="en-US" sz="1200" dirty="0">
                <a:latin typeface="Arial" panose="020B0604020202020204" pitchFamily="34" charset="0"/>
                <a:ea typeface="Calibri" panose="020F0502020204030204" pitchFamily="34" charset="0"/>
                <a:cs typeface="Arial" panose="020B0604020202020204" pitchFamily="34" charset="0"/>
              </a:rPr>
              <a:t>a 20-year </a:t>
            </a:r>
            <a:r>
              <a:rPr lang="en-US" sz="1200" dirty="0" smtClean="0">
                <a:latin typeface="Arial" panose="020B0604020202020204" pitchFamily="34" charset="0"/>
                <a:ea typeface="Calibri" panose="020F0502020204030204" pitchFamily="34" charset="0"/>
                <a:cs typeface="Arial" panose="020B0604020202020204" pitchFamily="34" charset="0"/>
              </a:rPr>
              <a:t>horizon.  Landfilling </a:t>
            </a:r>
            <a:r>
              <a:rPr lang="en-US" sz="1200" dirty="0">
                <a:latin typeface="Arial" panose="020B0604020202020204" pitchFamily="34" charset="0"/>
                <a:ea typeface="Calibri" panose="020F0502020204030204" pitchFamily="34" charset="0"/>
                <a:cs typeface="Arial" panose="020B0604020202020204" pitchFamily="34" charset="0"/>
              </a:rPr>
              <a:t>organic waste is a significant source of local air quality </a:t>
            </a:r>
            <a:r>
              <a:rPr lang="en-US" sz="1200" dirty="0" smtClean="0">
                <a:latin typeface="Arial" panose="020B0604020202020204" pitchFamily="34" charset="0"/>
                <a:ea typeface="Calibri" panose="020F0502020204030204" pitchFamily="34" charset="0"/>
                <a:cs typeface="Arial" panose="020B0604020202020204" pitchFamily="34" charset="0"/>
              </a:rPr>
              <a:t>pollutants,</a:t>
            </a:r>
            <a:r>
              <a:rPr lang="en-US" sz="1200" baseline="0" dirty="0" smtClean="0">
                <a:latin typeface="Arial" panose="020B0604020202020204" pitchFamily="34" charset="0"/>
                <a:ea typeface="Calibri" panose="020F0502020204030204" pitchFamily="34" charset="0"/>
                <a:cs typeface="Arial" panose="020B0604020202020204" pitchFamily="34" charset="0"/>
              </a:rPr>
              <a:t> which has </a:t>
            </a:r>
            <a:r>
              <a:rPr lang="en-US" sz="1200" dirty="0" smtClean="0">
                <a:latin typeface="Arial" panose="020B0604020202020204" pitchFamily="34" charset="0"/>
                <a:ea typeface="Calibri" panose="020F0502020204030204" pitchFamily="34" charset="0"/>
                <a:cs typeface="Arial" panose="020B0604020202020204" pitchFamily="34" charset="0"/>
              </a:rPr>
              <a:t>an </a:t>
            </a:r>
            <a:r>
              <a:rPr lang="en-US" sz="1200" dirty="0">
                <a:latin typeface="Arial" panose="020B0604020202020204" pitchFamily="34" charset="0"/>
                <a:ea typeface="Calibri" panose="020F0502020204030204" pitchFamily="34" charset="0"/>
                <a:cs typeface="Arial" panose="020B0604020202020204" pitchFamily="34" charset="0"/>
              </a:rPr>
              <a:t>immediate negative impact on the air </a:t>
            </a:r>
            <a:r>
              <a:rPr lang="en-US" sz="1200" dirty="0" smtClean="0">
                <a:latin typeface="Arial" panose="020B0604020202020204" pitchFamily="34" charset="0"/>
                <a:ea typeface="Calibri" panose="020F0502020204030204" pitchFamily="34" charset="0"/>
                <a:cs typeface="Arial" panose="020B0604020202020204" pitchFamily="34" charset="0"/>
              </a:rPr>
              <a:t>we breathe </a:t>
            </a:r>
            <a:r>
              <a:rPr lang="en-US" sz="1200" dirty="0">
                <a:latin typeface="Arial" panose="020B0604020202020204" pitchFamily="34" charset="0"/>
                <a:ea typeface="Calibri" panose="020F0502020204030204" pitchFamily="34" charset="0"/>
                <a:cs typeface="Arial" panose="020B0604020202020204" pitchFamily="34" charset="0"/>
              </a:rPr>
              <a:t>and </a:t>
            </a:r>
            <a:r>
              <a:rPr lang="en-US" sz="1200" dirty="0" smtClean="0">
                <a:latin typeface="Arial" panose="020B0604020202020204" pitchFamily="34" charset="0"/>
                <a:ea typeface="Calibri" panose="020F0502020204030204" pitchFamily="34" charset="0"/>
                <a:cs typeface="Arial" panose="020B0604020202020204" pitchFamily="34" charset="0"/>
              </a:rPr>
              <a:t>it can cause </a:t>
            </a:r>
            <a:r>
              <a:rPr lang="en-US" sz="1200" dirty="0">
                <a:latin typeface="Arial" panose="020B0604020202020204" pitchFamily="34" charset="0"/>
                <a:ea typeface="Calibri" panose="020F0502020204030204" pitchFamily="34" charset="0"/>
                <a:cs typeface="Arial" panose="020B0604020202020204" pitchFamily="34" charset="0"/>
              </a:rPr>
              <a:t>respiratory issues </a:t>
            </a:r>
            <a:r>
              <a:rPr lang="en-US" sz="1200" dirty="0" smtClean="0">
                <a:latin typeface="Arial" panose="020B0604020202020204" pitchFamily="34" charset="0"/>
                <a:ea typeface="Calibri" panose="020F0502020204030204" pitchFamily="34" charset="0"/>
                <a:cs typeface="Arial" panose="020B0604020202020204" pitchFamily="34" charset="0"/>
              </a:rPr>
              <a:t>&amp; </a:t>
            </a:r>
            <a:r>
              <a:rPr lang="en-US" sz="1200" dirty="0">
                <a:latin typeface="Arial" panose="020B0604020202020204" pitchFamily="34" charset="0"/>
                <a:ea typeface="Calibri" panose="020F0502020204030204" pitchFamily="34" charset="0"/>
                <a:cs typeface="Arial" panose="020B0604020202020204" pitchFamily="34" charset="0"/>
              </a:rPr>
              <a:t>hospitalizations. </a:t>
            </a:r>
            <a:r>
              <a:rPr lang="en-US" sz="1200" dirty="0" smtClean="0">
                <a:latin typeface="Arial" panose="020B0604020202020204" pitchFamily="34" charset="0"/>
                <a:ea typeface="Calibri" panose="020F0502020204030204" pitchFamily="34" charset="0"/>
                <a:cs typeface="Arial" panose="020B0604020202020204" pitchFamily="34" charset="0"/>
              </a:rPr>
              <a:t>Diverting </a:t>
            </a:r>
            <a:r>
              <a:rPr lang="en-US" sz="1200" dirty="0">
                <a:latin typeface="Arial" panose="020B0604020202020204" pitchFamily="34" charset="0"/>
                <a:ea typeface="Calibri" panose="020F0502020204030204" pitchFamily="34" charset="0"/>
                <a:cs typeface="Arial" panose="020B0604020202020204" pitchFamily="34" charset="0"/>
              </a:rPr>
              <a:t>organic waste to recycling can significantly reduce these local air quality emissions </a:t>
            </a:r>
            <a:r>
              <a:rPr lang="en-US" sz="1200" dirty="0" smtClean="0">
                <a:latin typeface="Arial" panose="020B0604020202020204" pitchFamily="34" charset="0"/>
                <a:ea typeface="Calibri" panose="020F0502020204030204" pitchFamily="34" charset="0"/>
                <a:cs typeface="Arial" panose="020B0604020202020204" pitchFamily="34" charset="0"/>
              </a:rPr>
              <a:t>&amp; associated </a:t>
            </a:r>
            <a:r>
              <a:rPr lang="en-US" sz="1200" dirty="0">
                <a:latin typeface="Arial" panose="020B0604020202020204" pitchFamily="34" charset="0"/>
                <a:ea typeface="Calibri" panose="020F0502020204030204" pitchFamily="34" charset="0"/>
                <a:cs typeface="Arial" panose="020B0604020202020204" pitchFamily="34" charset="0"/>
              </a:rPr>
              <a:t>negative impacts.</a:t>
            </a:r>
          </a:p>
          <a:p>
            <a:pPr marL="0" indent="0">
              <a:lnSpc>
                <a:spcPct val="107000"/>
              </a:lnSpc>
              <a:buFont typeface="Arial" panose="020B0604020202020204" pitchFamily="34" charset="0"/>
              <a:buNone/>
            </a:pPr>
            <a:r>
              <a:rPr lang="en-US" sz="1200" dirty="0" smtClean="0">
                <a:latin typeface="Arial" panose="020B0604020202020204" pitchFamily="34" charset="0"/>
                <a:ea typeface="Calibri" panose="020F0502020204030204" pitchFamily="34" charset="0"/>
                <a:cs typeface="Arial" panose="020B0604020202020204" pitchFamily="34" charset="0"/>
              </a:rPr>
              <a:t>     We are starting </a:t>
            </a:r>
            <a:r>
              <a:rPr lang="en-US" sz="1200" dirty="0">
                <a:latin typeface="Arial" panose="020B0604020202020204" pitchFamily="34" charset="0"/>
                <a:ea typeface="Calibri" panose="020F0502020204030204" pitchFamily="34" charset="0"/>
                <a:cs typeface="Arial" panose="020B0604020202020204" pitchFamily="34" charset="0"/>
              </a:rPr>
              <a:t>to see the effects of climate </a:t>
            </a:r>
            <a:r>
              <a:rPr lang="en-US" sz="1200" dirty="0" smtClean="0">
                <a:latin typeface="Arial" panose="020B0604020202020204" pitchFamily="34" charset="0"/>
                <a:ea typeface="Calibri" panose="020F0502020204030204" pitchFamily="34" charset="0"/>
                <a:cs typeface="Arial" panose="020B0604020202020204" pitchFamily="34" charset="0"/>
              </a:rPr>
              <a:t>change</a:t>
            </a:r>
            <a:r>
              <a:rPr lang="en-US" sz="1200" baseline="0" dirty="0" smtClean="0">
                <a:latin typeface="Arial" panose="020B0604020202020204" pitchFamily="34" charset="0"/>
                <a:ea typeface="Calibri" panose="020F0502020204030204" pitchFamily="34" charset="0"/>
                <a:cs typeface="Arial" panose="020B0604020202020204" pitchFamily="34" charset="0"/>
              </a:rPr>
              <a:t> in all cities &amp; counties across</a:t>
            </a:r>
            <a:r>
              <a:rPr lang="en-US" sz="1200" dirty="0" smtClean="0">
                <a:latin typeface="Arial" panose="020B0604020202020204" pitchFamily="34" charset="0"/>
                <a:ea typeface="Calibri" panose="020F0502020204030204" pitchFamily="34" charset="0"/>
                <a:cs typeface="Arial" panose="020B0604020202020204" pitchFamily="34" charset="0"/>
              </a:rPr>
              <a:t> California. The effects of climate change are extremely noticeable</a:t>
            </a:r>
            <a:r>
              <a:rPr lang="en-US" sz="1200" baseline="0" dirty="0" smtClean="0">
                <a:latin typeface="Arial" panose="020B0604020202020204" pitchFamily="34" charset="0"/>
                <a:ea typeface="Calibri" panose="020F0502020204030204" pitchFamily="34" charset="0"/>
                <a:cs typeface="Arial" panose="020B0604020202020204" pitchFamily="34" charset="0"/>
              </a:rPr>
              <a:t> with coastal erosion due to rising sea levels. L</a:t>
            </a:r>
            <a:r>
              <a:rPr lang="en-US" sz="1200" dirty="0" smtClean="0">
                <a:latin typeface="Arial" panose="020B0604020202020204" pitchFamily="34" charset="0"/>
                <a:ea typeface="Calibri" panose="020F0502020204030204" pitchFamily="34" charset="0"/>
                <a:cs typeface="Arial" panose="020B0604020202020204" pitchFamily="34" charset="0"/>
              </a:rPr>
              <a:t>onger </a:t>
            </a:r>
            <a:r>
              <a:rPr lang="en-US" sz="1200" dirty="0">
                <a:latin typeface="Arial" panose="020B0604020202020204" pitchFamily="34" charset="0"/>
                <a:ea typeface="Calibri" panose="020F0502020204030204" pitchFamily="34" charset="0"/>
                <a:cs typeface="Arial" panose="020B0604020202020204" pitchFamily="34" charset="0"/>
              </a:rPr>
              <a:t>droughts </a:t>
            </a:r>
            <a:r>
              <a:rPr lang="en-US" sz="1200" dirty="0" smtClean="0">
                <a:latin typeface="Arial" panose="020B0604020202020204" pitchFamily="34" charset="0"/>
                <a:ea typeface="Calibri" panose="020F0502020204030204" pitchFamily="34" charset="0"/>
                <a:cs typeface="Arial" panose="020B0604020202020204" pitchFamily="34" charset="0"/>
              </a:rPr>
              <a:t>&amp; </a:t>
            </a:r>
            <a:r>
              <a:rPr lang="en-US" sz="1200" dirty="0">
                <a:latin typeface="Arial" panose="020B0604020202020204" pitchFamily="34" charset="0"/>
                <a:ea typeface="Calibri" panose="020F0502020204030204" pitchFamily="34" charset="0"/>
                <a:cs typeface="Arial" panose="020B0604020202020204" pitchFamily="34" charset="0"/>
              </a:rPr>
              <a:t>warmer temperatures are drying </a:t>
            </a:r>
            <a:r>
              <a:rPr lang="en-US" sz="1200" dirty="0" smtClean="0">
                <a:latin typeface="Arial" panose="020B0604020202020204" pitchFamily="34" charset="0"/>
                <a:ea typeface="Calibri" panose="020F0502020204030204" pitchFamily="34" charset="0"/>
                <a:cs typeface="Arial" panose="020B0604020202020204" pitchFamily="34" charset="0"/>
              </a:rPr>
              <a:t>forest &amp; </a:t>
            </a:r>
            <a:r>
              <a:rPr lang="en-US" sz="1200" dirty="0">
                <a:latin typeface="Arial" panose="020B0604020202020204" pitchFamily="34" charset="0"/>
                <a:ea typeface="Calibri" panose="020F0502020204030204" pitchFamily="34" charset="0"/>
                <a:cs typeface="Arial" panose="020B0604020202020204" pitchFamily="34" charset="0"/>
              </a:rPr>
              <a:t>contributing to the ever-increasing number of wildfires in </a:t>
            </a:r>
            <a:r>
              <a:rPr lang="en-US" sz="1200" dirty="0" smtClean="0">
                <a:latin typeface="Arial" panose="020B0604020202020204" pitchFamily="34" charset="0"/>
                <a:ea typeface="Calibri" panose="020F0502020204030204" pitchFamily="34" charset="0"/>
                <a:cs typeface="Arial" panose="020B0604020202020204" pitchFamily="34" charset="0"/>
              </a:rPr>
              <a:t>California,</a:t>
            </a:r>
            <a:r>
              <a:rPr lang="en-US" sz="1200" baseline="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which </a:t>
            </a:r>
            <a:r>
              <a:rPr lang="en-US" sz="1200" dirty="0">
                <a:latin typeface="Arial" panose="020B0604020202020204" pitchFamily="34" charset="0"/>
                <a:ea typeface="Calibri" panose="020F0502020204030204" pitchFamily="34" charset="0"/>
                <a:cs typeface="Arial" panose="020B0604020202020204" pitchFamily="34" charset="0"/>
              </a:rPr>
              <a:t>also </a:t>
            </a:r>
            <a:r>
              <a:rPr lang="en-US" sz="1200" dirty="0" smtClean="0">
                <a:latin typeface="Arial" panose="020B0604020202020204" pitchFamily="34" charset="0"/>
                <a:ea typeface="Calibri" panose="020F0502020204030204" pitchFamily="34" charset="0"/>
                <a:cs typeface="Arial" panose="020B0604020202020204" pitchFamily="34" charset="0"/>
              </a:rPr>
              <a:t>impacts </a:t>
            </a:r>
            <a:r>
              <a:rPr lang="en-US" sz="1200" dirty="0">
                <a:latin typeface="Arial" panose="020B0604020202020204" pitchFamily="34" charset="0"/>
                <a:ea typeface="Calibri" panose="020F0502020204030204" pitchFamily="34" charset="0"/>
                <a:cs typeface="Arial" panose="020B0604020202020204" pitchFamily="34" charset="0"/>
              </a:rPr>
              <a:t>air </a:t>
            </a:r>
            <a:r>
              <a:rPr lang="en-US" sz="1200" dirty="0" smtClean="0">
                <a:latin typeface="Arial" panose="020B0604020202020204" pitchFamily="34" charset="0"/>
                <a:ea typeface="Calibri" panose="020F0502020204030204" pitchFamily="34" charset="0"/>
                <a:cs typeface="Arial" panose="020B0604020202020204" pitchFamily="34" charset="0"/>
              </a:rPr>
              <a:t>quality; </a:t>
            </a:r>
            <a:r>
              <a:rPr lang="en-US" sz="1200" baseline="0" dirty="0" smtClean="0">
                <a:latin typeface="Arial" panose="020B0604020202020204" pitchFamily="34" charset="0"/>
                <a:ea typeface="Calibri" panose="020F0502020204030204" pitchFamily="34" charset="0"/>
                <a:cs typeface="Arial" panose="020B0604020202020204" pitchFamily="34" charset="0"/>
              </a:rPr>
              <a:t>creating reduced snowpack</a:t>
            </a:r>
            <a:r>
              <a:rPr lang="en-US" sz="1200" dirty="0" smtClean="0">
                <a:latin typeface="Arial" panose="020B0604020202020204" pitchFamily="34" charset="0"/>
                <a:ea typeface="Calibri" panose="020F0502020204030204" pitchFamily="34" charset="0"/>
                <a:cs typeface="Arial" panose="020B0604020202020204" pitchFamily="34" charset="0"/>
              </a:rPr>
              <a:t> &amp; </a:t>
            </a:r>
            <a:r>
              <a:rPr lang="en-US" sz="1200" baseline="0" dirty="0" smtClean="0">
                <a:latin typeface="Arial" panose="020B0604020202020204" pitchFamily="34" charset="0"/>
                <a:ea typeface="Calibri" panose="020F0502020204030204" pitchFamily="34" charset="0"/>
                <a:cs typeface="Arial" panose="020B0604020202020204" pitchFamily="34" charset="0"/>
              </a:rPr>
              <a:t>available drinking water; &amp; creating heat waves. The costs are in the billions from fighting wildfires, removing debris, rebuilding homes, &amp; implementing strategies &amp; laws to find drinkable water &amp; edible food. The financial &amp; public health impacts are already here as a result of climate change</a:t>
            </a:r>
            <a:r>
              <a:rPr lang="en-US" sz="1200" dirty="0" smtClean="0">
                <a:latin typeface="Arial" panose="020B0604020202020204" pitchFamily="34" charset="0"/>
                <a:ea typeface="Calibri" panose="020F0502020204030204" pitchFamily="34" charset="0"/>
                <a:cs typeface="Arial" panose="020B0604020202020204" pitchFamily="34" charset="0"/>
              </a:rPr>
              <a:t>. </a:t>
            </a:r>
          </a:p>
          <a:p>
            <a:pPr marL="0" indent="0">
              <a:lnSpc>
                <a:spcPct val="107000"/>
              </a:lnSpc>
              <a:buFont typeface="Arial" panose="020B0604020202020204" pitchFamily="34" charset="0"/>
              <a:buNone/>
              <a:tabLst>
                <a:tab pos="458252" algn="l"/>
              </a:tabLst>
            </a:pPr>
            <a:r>
              <a:rPr lang="en-US" sz="1200" dirty="0" smtClean="0">
                <a:latin typeface="Arial" panose="020B0604020202020204" pitchFamily="34" charset="0"/>
                <a:ea typeface="Calibri" panose="020F0502020204030204" pitchFamily="34" charset="0"/>
                <a:cs typeface="Arial" panose="020B0604020202020204" pitchFamily="34" charset="0"/>
              </a:rPr>
              <a:t>     When talking </a:t>
            </a:r>
            <a:r>
              <a:rPr lang="en-US" sz="1200" dirty="0">
                <a:latin typeface="Arial" panose="020B0604020202020204" pitchFamily="34" charset="0"/>
                <a:ea typeface="Calibri" panose="020F0502020204030204" pitchFamily="34" charset="0"/>
                <a:cs typeface="Arial" panose="020B0604020202020204" pitchFamily="34" charset="0"/>
              </a:rPr>
              <a:t>about organic waste </a:t>
            </a:r>
            <a:r>
              <a:rPr lang="en-US" sz="1200" dirty="0" smtClean="0">
                <a:latin typeface="Arial" panose="020B0604020202020204" pitchFamily="34" charset="0"/>
                <a:ea typeface="Calibri" panose="020F0502020204030204" pitchFamily="34" charset="0"/>
                <a:cs typeface="Arial" panose="020B0604020202020204" pitchFamily="34" charset="0"/>
              </a:rPr>
              <a:t>as part of SB 1383, </a:t>
            </a:r>
            <a:r>
              <a:rPr lang="en-US" sz="1200" dirty="0">
                <a:latin typeface="Arial" panose="020B0604020202020204" pitchFamily="34" charset="0"/>
                <a:ea typeface="Calibri" panose="020F0502020204030204" pitchFamily="34" charset="0"/>
                <a:cs typeface="Arial" panose="020B0604020202020204" pitchFamily="34" charset="0"/>
              </a:rPr>
              <a:t>we </a:t>
            </a:r>
            <a:r>
              <a:rPr lang="en-US" sz="1200" dirty="0" smtClean="0">
                <a:latin typeface="Arial" panose="020B0604020202020204" pitchFamily="34" charset="0"/>
                <a:ea typeface="Calibri" panose="020F0502020204030204" pitchFamily="34" charset="0"/>
                <a:cs typeface="Arial" panose="020B0604020202020204" pitchFamily="34" charset="0"/>
              </a:rPr>
              <a:t>mean materials </a:t>
            </a:r>
            <a:r>
              <a:rPr lang="en-US" sz="1200" dirty="0">
                <a:latin typeface="Arial" panose="020B0604020202020204" pitchFamily="34" charset="0"/>
                <a:ea typeface="Calibri" panose="020F0502020204030204" pitchFamily="34" charset="0"/>
                <a:cs typeface="Arial" panose="020B0604020202020204" pitchFamily="34" charset="0"/>
              </a:rPr>
              <a:t>such as green waste, wood waste, food waste, </a:t>
            </a:r>
            <a:r>
              <a:rPr lang="en-US" sz="1200" dirty="0" smtClean="0">
                <a:latin typeface="Arial" panose="020B0604020202020204" pitchFamily="34" charset="0"/>
                <a:ea typeface="Calibri" panose="020F0502020204030204" pitchFamily="34" charset="0"/>
                <a:cs typeface="Arial" panose="020B0604020202020204" pitchFamily="34" charset="0"/>
              </a:rPr>
              <a:t>&amp; </a:t>
            </a:r>
            <a:r>
              <a:rPr lang="en-US" sz="1200" dirty="0">
                <a:latin typeface="Arial" panose="020B0604020202020204" pitchFamily="34" charset="0"/>
                <a:ea typeface="Calibri" panose="020F0502020204030204" pitchFamily="34" charset="0"/>
                <a:cs typeface="Arial" panose="020B0604020202020204" pitchFamily="34" charset="0"/>
              </a:rPr>
              <a:t>also fibers, such as paper </a:t>
            </a:r>
            <a:r>
              <a:rPr lang="en-US" sz="1200" dirty="0" smtClean="0">
                <a:latin typeface="Arial" panose="020B0604020202020204" pitchFamily="34" charset="0"/>
                <a:ea typeface="Calibri" panose="020F0502020204030204" pitchFamily="34" charset="0"/>
                <a:cs typeface="Arial" panose="020B0604020202020204" pitchFamily="34" charset="0"/>
              </a:rPr>
              <a:t>&amp; cardboard.</a:t>
            </a:r>
            <a:r>
              <a:rPr lang="en-US" sz="1200" baseline="0" dirty="0" smtClean="0">
                <a:latin typeface="Arial" panose="020B0604020202020204" pitchFamily="34" charset="0"/>
                <a:ea typeface="Calibri" panose="020F0502020204030204" pitchFamily="34" charset="0"/>
                <a:cs typeface="Arial" panose="020B0604020202020204" pitchFamily="34" charset="0"/>
              </a:rPr>
              <a:t> Take a look at the</a:t>
            </a:r>
            <a:r>
              <a:rPr lang="en-US" sz="1200" dirty="0" smtClean="0">
                <a:latin typeface="Arial" panose="020B0604020202020204" pitchFamily="34" charset="0"/>
                <a:ea typeface="Calibri" panose="020F0502020204030204" pitchFamily="34" charset="0"/>
                <a:cs typeface="Arial" panose="020B0604020202020204" pitchFamily="34" charset="0"/>
              </a:rPr>
              <a:t> graph to the right, Organic </a:t>
            </a:r>
            <a:r>
              <a:rPr lang="en-US" sz="1200" dirty="0">
                <a:latin typeface="Arial" panose="020B0604020202020204" pitchFamily="34" charset="0"/>
                <a:ea typeface="Calibri" panose="020F0502020204030204" pitchFamily="34" charset="0"/>
                <a:cs typeface="Arial" panose="020B0604020202020204" pitchFamily="34" charset="0"/>
              </a:rPr>
              <a:t>waste comprises over </a:t>
            </a:r>
            <a:r>
              <a:rPr lang="en-US" sz="1200" dirty="0" smtClean="0">
                <a:latin typeface="Arial" panose="020B0604020202020204" pitchFamily="34" charset="0"/>
                <a:ea typeface="Calibri" panose="020F0502020204030204" pitchFamily="34" charset="0"/>
                <a:cs typeface="Arial" panose="020B0604020202020204" pitchFamily="34" charset="0"/>
              </a:rPr>
              <a:t>half, or 52% </a:t>
            </a:r>
            <a:r>
              <a:rPr lang="en-US" sz="1200" dirty="0">
                <a:latin typeface="Arial" panose="020B0604020202020204" pitchFamily="34" charset="0"/>
                <a:ea typeface="Calibri" panose="020F0502020204030204" pitchFamily="34" charset="0"/>
                <a:cs typeface="Arial" panose="020B0604020202020204" pitchFamily="34" charset="0"/>
              </a:rPr>
              <a:t>of our waste </a:t>
            </a:r>
            <a:r>
              <a:rPr lang="en-US" sz="1200" dirty="0" smtClean="0">
                <a:latin typeface="Arial" panose="020B0604020202020204" pitchFamily="34" charset="0"/>
                <a:ea typeface="Calibri" panose="020F0502020204030204" pitchFamily="34" charset="0"/>
                <a:cs typeface="Arial" panose="020B0604020202020204" pitchFamily="34" charset="0"/>
              </a:rPr>
              <a:t>stream</a:t>
            </a:r>
            <a:r>
              <a:rPr lang="en-US" dirty="0">
                <a:latin typeface="Arial" panose="020B0604020202020204" pitchFamily="34" charset="0"/>
                <a:ea typeface="Calibri" panose="020F0502020204030204" pitchFamily="34" charset="0"/>
                <a:cs typeface="Arial" panose="020B0604020202020204" pitchFamily="34" charset="0"/>
              </a:rPr>
              <a:t>.</a:t>
            </a:r>
            <a:r>
              <a:rPr lang="en-US" sz="1200" baseline="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According </a:t>
            </a:r>
            <a:r>
              <a:rPr lang="en-US" sz="1200" dirty="0">
                <a:latin typeface="Arial" panose="020B0604020202020204" pitchFamily="34" charset="0"/>
                <a:ea typeface="Calibri" panose="020F0502020204030204" pitchFamily="34" charset="0"/>
                <a:cs typeface="Arial" panose="020B0604020202020204" pitchFamily="34" charset="0"/>
              </a:rPr>
              <a:t>to CalRecycle’s waste characterization study in 2018, </a:t>
            </a:r>
            <a:r>
              <a:rPr lang="en-US" sz="1200" dirty="0" smtClean="0">
                <a:latin typeface="Arial" panose="020B0604020202020204" pitchFamily="34" charset="0"/>
                <a:ea typeface="Calibri" panose="020F0502020204030204" pitchFamily="34" charset="0"/>
                <a:cs typeface="Arial" panose="020B0604020202020204" pitchFamily="34" charset="0"/>
              </a:rPr>
              <a:t>24 million tons of organic waste was disposed of in California</a:t>
            </a:r>
            <a:r>
              <a:rPr lang="en-US" sz="1200" baseline="0" dirty="0" smtClean="0">
                <a:latin typeface="Arial" panose="020B0604020202020204" pitchFamily="34" charset="0"/>
                <a:ea typeface="Calibri" panose="020F0502020204030204" pitchFamily="34" charset="0"/>
                <a:cs typeface="Arial" panose="020B0604020202020204" pitchFamily="34" charset="0"/>
              </a:rPr>
              <a:t> and $6 million tons of food waste is thrown away each year.  </a:t>
            </a:r>
            <a:r>
              <a:rPr lang="en-US" sz="1200" dirty="0" smtClean="0">
                <a:latin typeface="Arial" panose="020B0604020202020204" pitchFamily="34" charset="0"/>
                <a:ea typeface="Calibri" panose="020F0502020204030204" pitchFamily="34" charset="0"/>
                <a:cs typeface="Arial" panose="020B0604020202020204" pitchFamily="34" charset="0"/>
              </a:rPr>
              <a:t>This is very important information because</a:t>
            </a:r>
            <a:r>
              <a:rPr lang="en-US" sz="1200" baseline="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1 </a:t>
            </a:r>
            <a:r>
              <a:rPr lang="en-US" sz="1200" dirty="0">
                <a:latin typeface="Arial" panose="020B0604020202020204" pitchFamily="34" charset="0"/>
                <a:ea typeface="Calibri" panose="020F0502020204030204" pitchFamily="34" charset="0"/>
                <a:cs typeface="Arial" panose="020B0604020202020204" pitchFamily="34" charset="0"/>
              </a:rPr>
              <a:t>in 5 children go hungry every night in </a:t>
            </a:r>
            <a:r>
              <a:rPr lang="en-US" sz="1200" dirty="0" smtClean="0">
                <a:latin typeface="Arial" panose="020B0604020202020204" pitchFamily="34" charset="0"/>
                <a:ea typeface="Calibri" panose="020F0502020204030204" pitchFamily="34" charset="0"/>
                <a:cs typeface="Arial" panose="020B0604020202020204" pitchFamily="34" charset="0"/>
              </a:rPr>
              <a:t>California.</a:t>
            </a:r>
            <a:r>
              <a:rPr lang="en-US" sz="1200" baseline="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ea typeface="Calibri" panose="020F0502020204030204" pitchFamily="34" charset="0"/>
                <a:cs typeface="Arial" panose="020B0604020202020204" pitchFamily="34" charset="0"/>
              </a:rPr>
              <a:t>For </a:t>
            </a:r>
            <a:r>
              <a:rPr lang="en-US" sz="1200" dirty="0">
                <a:latin typeface="Arial" panose="020B0604020202020204" pitchFamily="34" charset="0"/>
                <a:ea typeface="Calibri" panose="020F0502020204030204" pitchFamily="34" charset="0"/>
                <a:cs typeface="Arial" panose="020B0604020202020204" pitchFamily="34" charset="0"/>
              </a:rPr>
              <a:t>every 2 ½ tons of food </a:t>
            </a:r>
            <a:r>
              <a:rPr lang="en-US" sz="1200" dirty="0" smtClean="0">
                <a:latin typeface="Arial" panose="020B0604020202020204" pitchFamily="34" charset="0"/>
                <a:ea typeface="Calibri" panose="020F0502020204030204" pitchFamily="34" charset="0"/>
                <a:cs typeface="Arial" panose="020B0604020202020204" pitchFamily="34" charset="0"/>
              </a:rPr>
              <a:t>rescued is equivalent </a:t>
            </a:r>
            <a:r>
              <a:rPr lang="en-US" sz="1200" dirty="0">
                <a:latin typeface="Arial" panose="020B0604020202020204" pitchFamily="34" charset="0"/>
                <a:ea typeface="Calibri" panose="020F0502020204030204" pitchFamily="34" charset="0"/>
                <a:cs typeface="Arial" panose="020B0604020202020204" pitchFamily="34" charset="0"/>
              </a:rPr>
              <a:t>of taking 1 car off the road for a year. </a:t>
            </a:r>
            <a:r>
              <a:rPr lang="en-US" sz="1200" dirty="0" smtClean="0">
                <a:latin typeface="Arial" panose="020B0604020202020204" pitchFamily="34" charset="0"/>
                <a:ea typeface="Calibri" panose="020F050202020403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Recovering and redirecting one </a:t>
            </a:r>
            <a:r>
              <a:rPr lang="en-US" sz="1200" dirty="0">
                <a:latin typeface="Arial" panose="020B0604020202020204" pitchFamily="34" charset="0"/>
                <a:cs typeface="Arial" panose="020B0604020202020204" pitchFamily="34" charset="0"/>
              </a:rPr>
              <a:t>ton of edible food could provide more than 1600 meals to </a:t>
            </a:r>
            <a:r>
              <a:rPr lang="en-US" sz="1200" dirty="0" smtClean="0">
                <a:latin typeface="Arial" panose="020B0604020202020204" pitchFamily="34" charset="0"/>
                <a:cs typeface="Arial" panose="020B0604020202020204" pitchFamily="34" charset="0"/>
              </a:rPr>
              <a:t>food</a:t>
            </a:r>
            <a:r>
              <a:rPr lang="en-US" sz="1200" baseline="0" dirty="0" smtClean="0">
                <a:latin typeface="Arial" panose="020B0604020202020204" pitchFamily="34" charset="0"/>
                <a:cs typeface="Arial" panose="020B0604020202020204" pitchFamily="34" charset="0"/>
              </a:rPr>
              <a:t> insecure individuals</a:t>
            </a:r>
            <a:r>
              <a:rPr lang="en-US" sz="1200" dirty="0" smtClean="0">
                <a:latin typeface="Arial" panose="020B0604020202020204" pitchFamily="34" charset="0"/>
                <a:cs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fld id="{FB7463FA-088F-42C7-9900-C71C52E1246E}" type="slidenum">
              <a:rPr lang="en-US" smtClean="0"/>
              <a:t>3</a:t>
            </a:fld>
            <a:endParaRPr lang="en-US" dirty="0"/>
          </a:p>
        </p:txBody>
      </p:sp>
    </p:spTree>
    <p:extLst>
      <p:ext uri="{BB962C8B-B14F-4D97-AF65-F5344CB8AC3E}">
        <p14:creationId xmlns:p14="http://schemas.microsoft.com/office/powerpoint/2010/main" val="38458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6857" y="4397692"/>
            <a:ext cx="6591630" cy="4222433"/>
          </a:xfrm>
        </p:spPr>
        <p:txBody>
          <a:bodyPr/>
          <a:lstStyle/>
          <a:p>
            <a:pPr>
              <a:lnSpc>
                <a:spcPct val="107000"/>
              </a:lnSpc>
              <a:tabLst>
                <a:tab pos="458252"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SB </a:t>
            </a:r>
            <a:r>
              <a:rPr lang="en-US" dirty="0">
                <a:latin typeface="Arial" panose="020B0604020202020204" pitchFamily="34" charset="0"/>
                <a:ea typeface="Calibri" panose="020F0502020204030204" pitchFamily="34" charset="0"/>
                <a:cs typeface="Times New Roman" panose="02020603050405020304" pitchFamily="18" charset="0"/>
              </a:rPr>
              <a:t>1383 establishes aggressive organic waste reduction </a:t>
            </a:r>
            <a:r>
              <a:rPr lang="en-US" dirty="0" smtClean="0">
                <a:latin typeface="Arial" panose="020B0604020202020204" pitchFamily="34" charset="0"/>
                <a:ea typeface="Calibri" panose="020F0502020204030204" pitchFamily="34" charset="0"/>
                <a:cs typeface="Times New Roman" panose="02020603050405020304" pitchFamily="18" charset="0"/>
              </a:rPr>
              <a:t>targets and basically builds </a:t>
            </a:r>
            <a:r>
              <a:rPr lang="en-US" dirty="0">
                <a:latin typeface="Arial" panose="020B0604020202020204" pitchFamily="34" charset="0"/>
                <a:ea typeface="Calibri" panose="020F0502020204030204" pitchFamily="34" charset="0"/>
                <a:cs typeface="Times New Roman" panose="02020603050405020304" pitchFamily="18" charset="0"/>
              </a:rPr>
              <a:t>upon </a:t>
            </a:r>
            <a:r>
              <a:rPr lang="en-US" dirty="0" smtClean="0">
                <a:latin typeface="Arial" panose="020B0604020202020204" pitchFamily="34" charset="0"/>
                <a:ea typeface="Calibri" panose="020F0502020204030204" pitchFamily="34" charset="0"/>
                <a:cs typeface="Times New Roman" panose="02020603050405020304" pitchFamily="18" charset="0"/>
              </a:rPr>
              <a:t>AB 1826, the </a:t>
            </a:r>
            <a:r>
              <a:rPr lang="en-US" dirty="0">
                <a:latin typeface="Arial" panose="020B0604020202020204" pitchFamily="34" charset="0"/>
                <a:ea typeface="Calibri" panose="020F0502020204030204" pitchFamily="34" charset="0"/>
                <a:cs typeface="Times New Roman" panose="02020603050405020304" pitchFamily="18" charset="0"/>
              </a:rPr>
              <a:t>Mandatory Commercial Organics Recycling </a:t>
            </a:r>
            <a:r>
              <a:rPr lang="en-US" dirty="0" smtClean="0">
                <a:latin typeface="Arial" panose="020B0604020202020204" pitchFamily="34" charset="0"/>
                <a:ea typeface="Calibri" panose="020F0502020204030204" pitchFamily="34" charset="0"/>
                <a:cs typeface="Times New Roman" panose="02020603050405020304" pitchFamily="18" charset="0"/>
              </a:rPr>
              <a:t>law.</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 The first established target  </a:t>
            </a:r>
            <a:r>
              <a:rPr lang="en-US" dirty="0">
                <a:latin typeface="Arial" panose="020B0604020202020204" pitchFamily="34" charset="0"/>
                <a:ea typeface="Calibri" panose="020F0502020204030204" pitchFamily="34" charset="0"/>
                <a:cs typeface="Times New Roman" panose="02020603050405020304" pitchFamily="18" charset="0"/>
              </a:rPr>
              <a:t>requires Californians to reduce organic waste disposal by 50% by 2020 </a:t>
            </a:r>
            <a:r>
              <a:rPr lang="en-US" dirty="0" smtClean="0">
                <a:latin typeface="Arial" panose="020B0604020202020204" pitchFamily="34" charset="0"/>
                <a:ea typeface="Calibri" panose="020F0502020204030204" pitchFamily="34" charset="0"/>
                <a:cs typeface="Times New Roman" panose="02020603050405020304" pitchFamily="18" charset="0"/>
              </a:rPr>
              <a:t>and allows for only 11.5 million tons of organic waste to be disposed of in a landfill, which is 50% of the 23 million tons of organic waste that was disposed of in 2014 and based on </a:t>
            </a:r>
            <a:r>
              <a:rPr lang="en-US" dirty="0" err="1" smtClean="0">
                <a:latin typeface="Arial" panose="020B0604020202020204" pitchFamily="34" charset="0"/>
                <a:ea typeface="Calibri" panose="020F0502020204030204" pitchFamily="34" charset="0"/>
                <a:cs typeface="Times New Roman" panose="02020603050405020304" pitchFamily="18" charset="0"/>
              </a:rPr>
              <a:t>CalRecycle’s</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2014 Waste Characterization Study </a:t>
            </a:r>
            <a:r>
              <a:rPr lang="en-US" dirty="0" smtClean="0">
                <a:latin typeface="Arial" panose="020B0604020202020204" pitchFamily="34" charset="0"/>
                <a:ea typeface="Calibri" panose="020F0502020204030204" pitchFamily="34" charset="0"/>
                <a:cs typeface="Times New Roman" panose="02020603050405020304" pitchFamily="18" charset="0"/>
              </a:rPr>
              <a:t>measurements. </a:t>
            </a:r>
            <a:endParaRPr lang="en-US"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tabLst>
                <a:tab pos="458252" algn="l"/>
              </a:tabLst>
            </a:pPr>
            <a:r>
              <a:rPr lang="en-US" b="1" dirty="0" smtClean="0">
                <a:latin typeface="Arial" panose="020B0604020202020204" pitchFamily="34" charset="0"/>
                <a:ea typeface="Calibri" panose="020F0502020204030204" pitchFamily="34" charset="0"/>
              </a:rPr>
              <a:t>     Regulations </a:t>
            </a:r>
            <a:r>
              <a:rPr lang="en-US" b="1" dirty="0">
                <a:latin typeface="Arial" panose="020B0604020202020204" pitchFamily="34" charset="0"/>
                <a:ea typeface="Calibri" panose="020F0502020204030204" pitchFamily="34" charset="0"/>
              </a:rPr>
              <a:t>Take Effect on Jan. 1,  </a:t>
            </a:r>
            <a:r>
              <a:rPr lang="en-US" b="1" dirty="0" smtClean="0">
                <a:latin typeface="Arial" panose="020B0604020202020204" pitchFamily="34" charset="0"/>
                <a:ea typeface="Calibri" panose="020F0502020204030204" pitchFamily="34" charset="0"/>
              </a:rPr>
              <a:t>2022, </a:t>
            </a:r>
            <a:r>
              <a:rPr lang="en-US" dirty="0" smtClean="0">
                <a:latin typeface="Arial" panose="020B0604020202020204" pitchFamily="34" charset="0"/>
                <a:ea typeface="Calibri" panose="020F0502020204030204" pitchFamily="34" charset="0"/>
              </a:rPr>
              <a:t>which means that </a:t>
            </a:r>
            <a:r>
              <a:rPr lang="en-US" dirty="0">
                <a:latin typeface="Arial" panose="020B0604020202020204" pitchFamily="34" charset="0"/>
                <a:ea typeface="Calibri" panose="020F0502020204030204" pitchFamily="34" charset="0"/>
              </a:rPr>
              <a:t>Jurisdictions must have their programs in place on January 1, 2022</a:t>
            </a:r>
            <a:r>
              <a:rPr lang="en-US" dirty="0" smtClean="0">
                <a:latin typeface="Arial" panose="020B0604020202020204" pitchFamily="34" charset="0"/>
                <a:ea typeface="Calibri" panose="020F0502020204030204" pitchFamily="34" charset="0"/>
              </a:rPr>
              <a:t>. This also means that </a:t>
            </a:r>
            <a:r>
              <a:rPr lang="en-US" dirty="0" err="1" smtClean="0">
                <a:latin typeface="Arial" panose="020B0604020202020204" pitchFamily="34" charset="0"/>
                <a:ea typeface="Calibri" panose="020F0502020204030204" pitchFamily="34" charset="0"/>
              </a:rPr>
              <a:t>CalRecycle</a:t>
            </a:r>
            <a:r>
              <a:rPr lang="en-US" dirty="0" smtClean="0">
                <a:latin typeface="Arial" panose="020B0604020202020204" pitchFamily="34" charset="0"/>
                <a:ea typeface="Calibri" panose="020F0502020204030204" pitchFamily="34" charset="0"/>
              </a:rPr>
              <a:t> will start meeting with jurisdictions to ensure they are in compliance with SB 1383.  Those cities that are not in compliance will receive a Notice of Violation or a Corrective Action Plan depending on the extent of noncompliance.   </a:t>
            </a:r>
          </a:p>
          <a:p>
            <a:pPr>
              <a:lnSpc>
                <a:spcPct val="107000"/>
              </a:lnSpc>
              <a:tabLst>
                <a:tab pos="458252" algn="l"/>
              </a:tabLst>
            </a:pPr>
            <a:r>
              <a:rPr lang="en-US" b="1" dirty="0" smtClean="0">
                <a:latin typeface="Arial" panose="020B0604020202020204" pitchFamily="34" charset="0"/>
                <a:ea typeface="Calibri" panose="020F0502020204030204" pitchFamily="34" charset="0"/>
              </a:rPr>
              <a:t>     In 2024, </a:t>
            </a:r>
            <a:r>
              <a:rPr lang="en-US" b="1" dirty="0">
                <a:latin typeface="Arial" panose="020B0604020202020204" pitchFamily="34" charset="0"/>
                <a:ea typeface="Calibri" panose="020F0502020204030204" pitchFamily="34" charset="0"/>
              </a:rPr>
              <a:t>Jurisdictions will be required to take enforcement </a:t>
            </a:r>
            <a:r>
              <a:rPr lang="en-US" b="1" dirty="0" smtClean="0">
                <a:latin typeface="Arial" panose="020B0604020202020204" pitchFamily="34" charset="0"/>
                <a:ea typeface="Calibri" panose="020F0502020204030204" pitchFamily="34" charset="0"/>
              </a:rPr>
              <a:t>action against </a:t>
            </a:r>
            <a:r>
              <a:rPr lang="en-US" b="1" dirty="0">
                <a:latin typeface="Arial" panose="020B0604020202020204" pitchFamily="34" charset="0"/>
                <a:ea typeface="Calibri" panose="020F0502020204030204" pitchFamily="34" charset="0"/>
              </a:rPr>
              <a:t>noncompliant </a:t>
            </a:r>
            <a:r>
              <a:rPr lang="en-US" b="1" dirty="0" smtClean="0">
                <a:latin typeface="Arial" panose="020B0604020202020204" pitchFamily="34" charset="0"/>
                <a:ea typeface="Calibri" panose="020F0502020204030204" pitchFamily="34" charset="0"/>
              </a:rPr>
              <a:t>entities</a:t>
            </a:r>
            <a:r>
              <a:rPr lang="en-US" b="1" dirty="0">
                <a:latin typeface="Arial" panose="020B0604020202020204" pitchFamily="34" charset="0"/>
                <a:ea typeface="Calibri" panose="020F0502020204030204" pitchFamily="34" charset="0"/>
              </a:rPr>
              <a:t> </a:t>
            </a:r>
            <a:r>
              <a:rPr lang="en-US" b="1" dirty="0" smtClean="0">
                <a:latin typeface="Arial" panose="020B0604020202020204" pitchFamily="34" charset="0"/>
                <a:ea typeface="Calibri" panose="020F0502020204030204" pitchFamily="34" charset="0"/>
              </a:rPr>
              <a:t>such as residents, businesses, property owners, food generators and food recovery organizations. </a:t>
            </a:r>
            <a:endParaRPr lang="en-US"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tabLst>
                <a:tab pos="458252"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     And in 2025, the second established target requires 75% reduced organic waste disposal, which allows for only 5.7 million tons of statewide organic waste disposal.  Additionally</a:t>
            </a:r>
            <a:r>
              <a:rPr lang="en-US" dirty="0">
                <a:latin typeface="Arial" panose="020B0604020202020204" pitchFamily="34" charset="0"/>
                <a:ea typeface="Calibri" panose="020F0502020204030204" pitchFamily="34" charset="0"/>
                <a:cs typeface="Times New Roman" panose="02020603050405020304" pitchFamily="18" charset="0"/>
              </a:rPr>
              <a:t>, as a part of the disposal reduction targets the Legislature directed CalRecycle to increase edible food recovery </a:t>
            </a:r>
            <a:r>
              <a:rPr lang="en-US" dirty="0" smtClean="0">
                <a:latin typeface="Arial" panose="020B0604020202020204" pitchFamily="34" charset="0"/>
                <a:ea typeface="Calibri" panose="020F0502020204030204" pitchFamily="34" charset="0"/>
                <a:cs typeface="Times New Roman" panose="02020603050405020304" pitchFamily="18" charset="0"/>
              </a:rPr>
              <a:t>for human consumption by </a:t>
            </a:r>
            <a:r>
              <a:rPr lang="en-US" dirty="0">
                <a:latin typeface="Arial" panose="020B0604020202020204" pitchFamily="34" charset="0"/>
                <a:ea typeface="Calibri" panose="020F0502020204030204" pitchFamily="34" charset="0"/>
                <a:cs typeface="Times New Roman" panose="02020603050405020304" pitchFamily="18" charset="0"/>
              </a:rPr>
              <a:t>20 percent by </a:t>
            </a:r>
            <a:r>
              <a:rPr lang="en-US" dirty="0" smtClean="0">
                <a:latin typeface="Arial" panose="020B0604020202020204" pitchFamily="34" charset="0"/>
                <a:ea typeface="Calibri" panose="020F0502020204030204" pitchFamily="34" charset="0"/>
                <a:cs typeface="Times New Roman" panose="02020603050405020304" pitchFamily="18" charset="0"/>
              </a:rPr>
              <a:t>2025. The </a:t>
            </a:r>
            <a:r>
              <a:rPr lang="en-US" dirty="0">
                <a:latin typeface="Arial" panose="020B0604020202020204" pitchFamily="34" charset="0"/>
                <a:ea typeface="Calibri" panose="020F0502020204030204" pitchFamily="34" charset="0"/>
                <a:cs typeface="Times New Roman" panose="02020603050405020304" pitchFamily="18" charset="0"/>
              </a:rPr>
              <a:t>food recovery goal is </a:t>
            </a:r>
            <a:r>
              <a:rPr lang="en-US" dirty="0" smtClean="0">
                <a:latin typeface="Arial" panose="020B0604020202020204" pitchFamily="34" charset="0"/>
                <a:ea typeface="Calibri" panose="020F0502020204030204" pitchFamily="34" charset="0"/>
                <a:cs typeface="Times New Roman" panose="02020603050405020304" pitchFamily="18" charset="0"/>
              </a:rPr>
              <a:t>certainly very unique</a:t>
            </a:r>
            <a:r>
              <a:rPr lang="en-US" dirty="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These </a:t>
            </a:r>
            <a:r>
              <a:rPr lang="en-US" dirty="0">
                <a:latin typeface="Arial" panose="020B0604020202020204" pitchFamily="34" charset="0"/>
                <a:ea typeface="Calibri" panose="020F0502020204030204" pitchFamily="34" charset="0"/>
                <a:cs typeface="Times New Roman" panose="02020603050405020304" pitchFamily="18" charset="0"/>
              </a:rPr>
              <a:t>disposal reductions will reduce at least 4 million metric tons of greenhouse gas emissions annually by 2030. </a:t>
            </a:r>
            <a:endParaRPr lang="en-US" dirty="0">
              <a:latin typeface="Arial" panose="020B0604020202020204" pitchFamily="34" charset="0"/>
              <a:ea typeface="Calibri" panose="020F0502020204030204" pitchFamily="34" charset="0"/>
            </a:endParaRPr>
          </a:p>
          <a:p>
            <a:pPr>
              <a:lnSpc>
                <a:spcPct val="107000"/>
              </a:lnSpc>
              <a:tabLst>
                <a:tab pos="458252" algn="l"/>
              </a:tabLst>
            </a:pPr>
            <a:r>
              <a:rPr lang="en-US" dirty="0" smtClean="0"/>
              <a:t>(Note: The </a:t>
            </a:r>
            <a:r>
              <a:rPr lang="en-US" dirty="0"/>
              <a:t>Office of Administrative Law approved the regulations on November 3, 2020</a:t>
            </a:r>
            <a:r>
              <a:rPr lang="en-US" dirty="0" smtClean="0"/>
              <a:t>.)</a:t>
            </a:r>
            <a:endParaRPr lang="en-US" dirty="0">
              <a:latin typeface="Arial" panose="020B060402020202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fld id="{FB7463FA-088F-42C7-9900-C71C52E1246E}" type="slidenum">
              <a:rPr lang="en-US" smtClean="0"/>
              <a:t>4</a:t>
            </a:fld>
            <a:endParaRPr lang="en-US" dirty="0"/>
          </a:p>
        </p:txBody>
      </p:sp>
    </p:spTree>
    <p:extLst>
      <p:ext uri="{BB962C8B-B14F-4D97-AF65-F5344CB8AC3E}">
        <p14:creationId xmlns:p14="http://schemas.microsoft.com/office/powerpoint/2010/main" val="3495884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71450" y="4359592"/>
            <a:ext cx="6610350" cy="4470375"/>
          </a:xfrm>
        </p:spPr>
        <p:txBody>
          <a:bodyPr/>
          <a:lstStyle/>
          <a:p>
            <a:pPr marL="2103">
              <a:lnSpc>
                <a:spcPct val="107000"/>
              </a:lnSpc>
              <a:tabLst>
                <a:tab pos="1374755"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SB 1383 requires local governments to provide the following programs: </a:t>
            </a:r>
          </a:p>
          <a:p>
            <a:pPr marL="2103">
              <a:lnSpc>
                <a:spcPct val="107000"/>
              </a:lnSpc>
              <a:tabLst>
                <a:tab pos="1374755"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1. Provide mandatory organic waste curbside collection to all residents and businesses.  The City of Irwindale currently has a mandatory organic waste curbside collection for all businesses and is currently working with Athens to provide a curbside collection for all residents. Organic Waste, includes green waste, wood waste, food waste, manure, and fibers to name a few.  Containers must have specific colors such as black, green &amp; blue. Containers must be labeled and monitored for contamination.  </a:t>
            </a:r>
          </a:p>
          <a:p>
            <a:pPr marL="2103">
              <a:lnSpc>
                <a:spcPct val="107000"/>
              </a:lnSpc>
              <a:tabLst>
                <a:tab pos="1374755"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2. Establish an edible food recovery program that recovers edible food from the waste stream for Tier 1 and Tier 2 food generators.  The City of Irwindale has partnered with the San Gabriel Valley Council of Governments to provide an edible food recovery program.  </a:t>
            </a:r>
          </a:p>
          <a:p>
            <a:pPr marL="2103">
              <a:lnSpc>
                <a:spcPct val="107000"/>
              </a:lnSpc>
              <a:tabLst>
                <a:tab pos="1374755"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3. Conduct outreach and education to all affected parties, including generators, haulers, facilities, edible food recovery </a:t>
            </a:r>
            <a:r>
              <a:rPr lang="en-US" dirty="0" smtClean="0">
                <a:latin typeface="Arial" panose="020B0604020202020204" pitchFamily="34" charset="0"/>
                <a:ea typeface="Calibri" panose="020F0502020204030204" pitchFamily="34" charset="0"/>
                <a:cs typeface="Times New Roman" panose="02020603050405020304" pitchFamily="18" charset="0"/>
              </a:rPr>
              <a:t>organizations/services, </a:t>
            </a:r>
            <a:r>
              <a:rPr lang="en-US" dirty="0" smtClean="0">
                <a:latin typeface="Arial" panose="020B0604020202020204" pitchFamily="34" charset="0"/>
                <a:ea typeface="Calibri" panose="020F0502020204030204" pitchFamily="34" charset="0"/>
                <a:cs typeface="Times New Roman" panose="02020603050405020304" pitchFamily="18" charset="0"/>
              </a:rPr>
              <a:t>and </a:t>
            </a:r>
            <a:r>
              <a:rPr lang="en-US" dirty="0" smtClean="0">
                <a:latin typeface="Arial" panose="020B0604020202020204" pitchFamily="34" charset="0"/>
                <a:ea typeface="Calibri" panose="020F0502020204030204" pitchFamily="34" charset="0"/>
                <a:cs typeface="Times New Roman" panose="02020603050405020304" pitchFamily="18" charset="0"/>
              </a:rPr>
              <a:t>city</a:t>
            </a:r>
            <a:r>
              <a:rPr lang="en-US" baseline="0" dirty="0" smtClean="0">
                <a:latin typeface="Arial" panose="020B0604020202020204" pitchFamily="34" charset="0"/>
                <a:ea typeface="Calibri" panose="020F0502020204030204" pitchFamily="34" charset="0"/>
                <a:cs typeface="Times New Roman" panose="02020603050405020304" pitchFamily="18" charset="0"/>
              </a:rPr>
              <a:t> </a:t>
            </a:r>
            <a:r>
              <a:rPr lang="en-US" dirty="0" smtClean="0">
                <a:latin typeface="Arial" panose="020B0604020202020204" pitchFamily="34" charset="0"/>
                <a:ea typeface="Calibri" panose="020F0502020204030204" pitchFamily="34" charset="0"/>
                <a:cs typeface="Times New Roman" panose="02020603050405020304" pitchFamily="18" charset="0"/>
              </a:rPr>
              <a:t>departments</a:t>
            </a:r>
            <a:r>
              <a:rPr lang="en-US" dirty="0" smtClean="0">
                <a:latin typeface="Arial" panose="020B0604020202020204" pitchFamily="34" charset="0"/>
                <a:ea typeface="Calibri" panose="020F0502020204030204" pitchFamily="34" charset="0"/>
                <a:cs typeface="Times New Roman" panose="02020603050405020304" pitchFamily="18" charset="0"/>
              </a:rPr>
              <a:t>.  The City of Irwindale is working with the COG and Athens to provide outreach and education to all parties.  </a:t>
            </a:r>
          </a:p>
          <a:p>
            <a:pPr marL="2103">
              <a:lnSpc>
                <a:spcPct val="107000"/>
              </a:lnSpc>
              <a:tabLst>
                <a:tab pos="1374755"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4.Procure recycled organic waste products like compost, mulch, and renewable natural gas (RNG) and recycled content paper and paper products. At its November 10, 2021 meeting, City Council adopted the City’s Recovered Organic Waste Product Procurement Policy, which will assist city staff with meeting these requirements.   </a:t>
            </a:r>
          </a:p>
          <a:p>
            <a:pPr marL="2103">
              <a:lnSpc>
                <a:spcPct val="107000"/>
              </a:lnSpc>
              <a:tabLst>
                <a:tab pos="1374755"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5. Capacity </a:t>
            </a:r>
            <a:r>
              <a:rPr lang="en-US" dirty="0">
                <a:latin typeface="Arial" panose="020B0604020202020204" pitchFamily="34" charset="0"/>
                <a:ea typeface="Calibri" panose="020F0502020204030204" pitchFamily="34" charset="0"/>
                <a:cs typeface="Times New Roman" panose="02020603050405020304" pitchFamily="18" charset="0"/>
              </a:rPr>
              <a:t>Planning for Organic Waste and Edible Food Recovery.  The City </a:t>
            </a:r>
            <a:r>
              <a:rPr lang="en-US" dirty="0" smtClean="0">
                <a:latin typeface="Arial" panose="020B0604020202020204" pitchFamily="34" charset="0"/>
                <a:ea typeface="Calibri" panose="020F0502020204030204" pitchFamily="34" charset="0"/>
                <a:cs typeface="Times New Roman" panose="02020603050405020304" pitchFamily="18" charset="0"/>
              </a:rPr>
              <a:t>is </a:t>
            </a:r>
            <a:r>
              <a:rPr lang="en-US" dirty="0">
                <a:latin typeface="Arial" panose="020B0604020202020204" pitchFamily="34" charset="0"/>
                <a:ea typeface="Calibri" panose="020F0502020204030204" pitchFamily="34" charset="0"/>
                <a:cs typeface="Times New Roman" panose="02020603050405020304" pitchFamily="18" charset="0"/>
              </a:rPr>
              <a:t>currently </a:t>
            </a:r>
            <a:r>
              <a:rPr lang="en-US" dirty="0" smtClean="0">
                <a:latin typeface="Arial" panose="020B0604020202020204" pitchFamily="34" charset="0"/>
                <a:ea typeface="Calibri" panose="020F0502020204030204" pitchFamily="34" charset="0"/>
                <a:cs typeface="Times New Roman" panose="02020603050405020304" pitchFamily="18" charset="0"/>
              </a:rPr>
              <a:t>gathering the required data</a:t>
            </a:r>
            <a:r>
              <a:rPr lang="en-US" baseline="0" dirty="0" smtClean="0">
                <a:latin typeface="Arial" panose="020B0604020202020204" pitchFamily="34" charset="0"/>
                <a:ea typeface="Calibri" panose="020F0502020204030204" pitchFamily="34" charset="0"/>
                <a:cs typeface="Times New Roman" panose="02020603050405020304" pitchFamily="18" charset="0"/>
              </a:rPr>
              <a:t> and </a:t>
            </a:r>
            <a:r>
              <a:rPr lang="en-US" dirty="0" smtClean="0">
                <a:latin typeface="Arial" panose="020B0604020202020204" pitchFamily="34" charset="0"/>
                <a:ea typeface="Calibri" panose="020F0502020204030204" pitchFamily="34" charset="0"/>
                <a:cs typeface="Times New Roman" panose="02020603050405020304" pitchFamily="18" charset="0"/>
              </a:rPr>
              <a:t>attending </a:t>
            </a:r>
            <a:r>
              <a:rPr lang="en-US" dirty="0">
                <a:latin typeface="Arial" panose="020B0604020202020204" pitchFamily="34" charset="0"/>
                <a:ea typeface="Calibri" panose="020F0502020204030204" pitchFamily="34" charset="0"/>
                <a:cs typeface="Times New Roman" panose="02020603050405020304" pitchFamily="18" charset="0"/>
              </a:rPr>
              <a:t>all LA County meetings in preparation for providing capacity planning data to </a:t>
            </a:r>
            <a:r>
              <a:rPr lang="en-US" dirty="0" smtClean="0">
                <a:latin typeface="Arial" panose="020B0604020202020204" pitchFamily="34" charset="0"/>
                <a:ea typeface="Calibri" panose="020F0502020204030204" pitchFamily="34" charset="0"/>
                <a:cs typeface="Times New Roman" panose="02020603050405020304" pitchFamily="18" charset="0"/>
              </a:rPr>
              <a:t>LA </a:t>
            </a:r>
            <a:r>
              <a:rPr lang="en-US" dirty="0">
                <a:latin typeface="Arial" panose="020B0604020202020204" pitchFamily="34" charset="0"/>
                <a:ea typeface="Calibri" panose="020F0502020204030204" pitchFamily="34" charset="0"/>
                <a:cs typeface="Times New Roman" panose="02020603050405020304" pitchFamily="18" charset="0"/>
              </a:rPr>
              <a:t>County prior to March 2022.</a:t>
            </a:r>
          </a:p>
          <a:p>
            <a:pPr marL="2103">
              <a:lnSpc>
                <a:spcPct val="107000"/>
              </a:lnSpc>
              <a:tabLst>
                <a:tab pos="1374755" algn="l"/>
              </a:tabLst>
            </a:pPr>
            <a:r>
              <a:rPr lang="en-US" dirty="0" smtClean="0">
                <a:latin typeface="Arial" panose="020B0604020202020204" pitchFamily="34" charset="0"/>
                <a:ea typeface="Calibri" panose="020F0502020204030204" pitchFamily="34" charset="0"/>
                <a:cs typeface="Times New Roman" panose="02020603050405020304" pitchFamily="18" charset="0"/>
              </a:rPr>
              <a:t>6. Monitoring will begin in 2022. Inspection </a:t>
            </a:r>
            <a:r>
              <a:rPr lang="en-US" dirty="0">
                <a:latin typeface="Arial" panose="020B0604020202020204" pitchFamily="34" charset="0"/>
                <a:ea typeface="Calibri" panose="020F0502020204030204" pitchFamily="34" charset="0"/>
                <a:cs typeface="Times New Roman" panose="02020603050405020304" pitchFamily="18" charset="0"/>
              </a:rPr>
              <a:t>&amp;</a:t>
            </a:r>
            <a:r>
              <a:rPr lang="en-US" dirty="0" smtClean="0">
                <a:latin typeface="Arial" panose="020B0604020202020204" pitchFamily="34" charset="0"/>
                <a:ea typeface="Calibri" panose="020F0502020204030204" pitchFamily="34" charset="0"/>
                <a:cs typeface="Times New Roman" panose="02020603050405020304" pitchFamily="18" charset="0"/>
              </a:rPr>
              <a:t> enforcement will start January 1, 2024.  Cities must maintain accurate and timely records of SB 1383 compliance, &amp; Report to </a:t>
            </a:r>
            <a:r>
              <a:rPr lang="en-US" dirty="0" err="1" smtClean="0">
                <a:latin typeface="Arial" panose="020B0604020202020204" pitchFamily="34" charset="0"/>
                <a:ea typeface="Calibri" panose="020F0502020204030204" pitchFamily="34" charset="0"/>
                <a:cs typeface="Times New Roman" panose="02020603050405020304" pitchFamily="18" charset="0"/>
              </a:rPr>
              <a:t>CalRecycle</a:t>
            </a:r>
            <a:r>
              <a:rPr lang="en-US" dirty="0" smtClean="0">
                <a:latin typeface="Arial" panose="020B0604020202020204" pitchFamily="34" charset="0"/>
                <a:ea typeface="Calibri" panose="020F0502020204030204" pitchFamily="34" charset="0"/>
                <a:cs typeface="Times New Roman" panose="02020603050405020304" pitchFamily="18" charset="0"/>
              </a:rPr>
              <a:t>.  </a:t>
            </a:r>
            <a:endParaRPr lang="en-US" b="0" dirty="0"/>
          </a:p>
        </p:txBody>
      </p:sp>
      <p:sp>
        <p:nvSpPr>
          <p:cNvPr id="4" name="Slide Number Placeholder 3"/>
          <p:cNvSpPr>
            <a:spLocks noGrp="1"/>
          </p:cNvSpPr>
          <p:nvPr>
            <p:ph type="sldNum" sz="quarter" idx="10"/>
          </p:nvPr>
        </p:nvSpPr>
        <p:spPr/>
        <p:txBody>
          <a:bodyPr/>
          <a:lstStyle/>
          <a:p>
            <a:r>
              <a:rPr lang="en-US" dirty="0" smtClean="0"/>
              <a:t>5</a:t>
            </a:r>
            <a:endParaRPr lang="en-US" dirty="0"/>
          </a:p>
        </p:txBody>
      </p:sp>
    </p:spTree>
    <p:extLst>
      <p:ext uri="{BB962C8B-B14F-4D97-AF65-F5344CB8AC3E}">
        <p14:creationId xmlns:p14="http://schemas.microsoft.com/office/powerpoint/2010/main" val="128948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Calibri" panose="020F0502020204030204" pitchFamily="34" charset="0"/>
                <a:cs typeface="Arial" panose="020B0604020202020204" pitchFamily="34" charset="0"/>
              </a:rPr>
              <a:t>Jurisdictions such as the city of Irwindale will need to adopt an ordinance consistent with these regulatory requirements prior to 2022, which is the purpose of this presentation and public hearing.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Before you tonight, is an Ordinance of the City Council of the City of Irwindale adding Chapter 8.22 to Title 8 of the Irwindale Municipal Code, entitled “ Specific Regulations for Organic Waste Disposal, Reduction, Recycling, and Solid Waste Collection, “ to enact regulations in compliance with SB 1383 for the Implementation of a Food and Organics Recycling and Related Solid Waste and Recycling Processing and Reporting and Adoption of an Exemption from the California Environmental Quality Act. </a:t>
            </a: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 rest of the slides will cover what is included in Ordinance 759.</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B7463FA-088F-42C7-9900-C71C52E1246E}" type="slidenum">
              <a:rPr lang="en-US" smtClean="0"/>
              <a:t>6</a:t>
            </a:fld>
            <a:endParaRPr lang="en-US" dirty="0"/>
          </a:p>
        </p:txBody>
      </p:sp>
    </p:spTree>
    <p:extLst>
      <p:ext uri="{BB962C8B-B14F-4D97-AF65-F5344CB8AC3E}">
        <p14:creationId xmlns:p14="http://schemas.microsoft.com/office/powerpoint/2010/main" val="313263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54000" y="4473893"/>
            <a:ext cx="6540500" cy="3660458"/>
          </a:xfrm>
        </p:spPr>
        <p:txBody>
          <a:bodyPr/>
          <a:lstStyle/>
          <a:p>
            <a:pPr marL="0" indent="0">
              <a:buFont typeface="Arial" panose="020B0604020202020204" pitchFamily="34" charset="0"/>
              <a:buNone/>
              <a:tabLst>
                <a:tab pos="458252" algn="l"/>
              </a:tabLst>
            </a:pPr>
            <a:r>
              <a:rPr lang="en-US" dirty="0" smtClean="0">
                <a:solidFill>
                  <a:srgbClr val="000000"/>
                </a:solidFill>
                <a:latin typeface="Arial" panose="020B0604020202020204" pitchFamily="34" charset="0"/>
                <a:cs typeface="Times New Roman" panose="02020603050405020304" pitchFamily="18" charset="0"/>
              </a:rPr>
              <a:t>One</a:t>
            </a:r>
            <a:r>
              <a:rPr lang="en-US" baseline="0" dirty="0" smtClean="0">
                <a:solidFill>
                  <a:srgbClr val="000000"/>
                </a:solidFill>
                <a:latin typeface="Arial" panose="020B0604020202020204" pitchFamily="34" charset="0"/>
                <a:cs typeface="Times New Roman" panose="02020603050405020304" pitchFamily="18" charset="0"/>
              </a:rPr>
              <a:t> </a:t>
            </a:r>
            <a:r>
              <a:rPr lang="en-US" dirty="0" smtClean="0">
                <a:solidFill>
                  <a:srgbClr val="000000"/>
                </a:solidFill>
                <a:latin typeface="Arial" panose="020B0604020202020204" pitchFamily="34" charset="0"/>
                <a:cs typeface="Times New Roman" panose="02020603050405020304" pitchFamily="18" charset="0"/>
              </a:rPr>
              <a:t>element </a:t>
            </a:r>
            <a:r>
              <a:rPr lang="en-US" dirty="0">
                <a:solidFill>
                  <a:srgbClr val="000000"/>
                </a:solidFill>
                <a:latin typeface="Arial" panose="020B0604020202020204" pitchFamily="34" charset="0"/>
                <a:cs typeface="Times New Roman" panose="02020603050405020304" pitchFamily="18" charset="0"/>
              </a:rPr>
              <a:t>of </a:t>
            </a:r>
            <a:r>
              <a:rPr lang="en-US" dirty="0" smtClean="0">
                <a:solidFill>
                  <a:srgbClr val="000000"/>
                </a:solidFill>
                <a:latin typeface="Arial" panose="020B0604020202020204" pitchFamily="34" charset="0"/>
                <a:cs typeface="Times New Roman" panose="02020603050405020304" pitchFamily="18" charset="0"/>
              </a:rPr>
              <a:t>this </a:t>
            </a:r>
            <a:r>
              <a:rPr lang="en-US" dirty="0">
                <a:solidFill>
                  <a:srgbClr val="000000"/>
                </a:solidFill>
                <a:latin typeface="Arial" panose="020B0604020202020204" pitchFamily="34" charset="0"/>
                <a:cs typeface="Times New Roman" panose="02020603050405020304" pitchFamily="18" charset="0"/>
              </a:rPr>
              <a:t>regulation is that jurisdictions are required to provide a mandatory organic waste curbside collection service to each of their residents and businesses.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a:tabLst>
                <a:tab pos="458252" algn="l"/>
              </a:tabLst>
            </a:pPr>
            <a:r>
              <a:rPr lang="en-US" dirty="0" smtClean="0">
                <a:solidFill>
                  <a:srgbClr val="000000"/>
                </a:solidFill>
                <a:latin typeface="Arial" panose="020B0604020202020204" pitchFamily="34" charset="0"/>
                <a:cs typeface="Times New Roman" panose="02020603050405020304" pitchFamily="18" charset="0"/>
              </a:rPr>
              <a:t>Section 8.22.040 outlines the organic waste recycling program, which entails a three container source separated collection service.  A black container for trash only; organics are prohibited.  A green container for organics only, which consists of food, yard, and green waste, organic matter, food soiled paper, and pizza boxes.  Blue container for recyclables such as bottles, cans, cardboard and paper.  The </a:t>
            </a:r>
            <a:r>
              <a:rPr lang="en-US" dirty="0">
                <a:solidFill>
                  <a:srgbClr val="000000"/>
                </a:solidFill>
                <a:latin typeface="Arial" panose="020B0604020202020204" pitchFamily="34" charset="0"/>
                <a:cs typeface="Times New Roman" panose="02020603050405020304" pitchFamily="18" charset="0"/>
              </a:rPr>
              <a:t>regulations also require all residents and businesses to use an organic waste recycling service that meets the regulatory requirements.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343689" indent="-343689">
              <a:buFont typeface="Arial" panose="020B0604020202020204" pitchFamily="34" charset="0"/>
              <a:buChar char="•"/>
              <a:tabLst>
                <a:tab pos="458252" algn="l"/>
              </a:tabLst>
            </a:pPr>
            <a:r>
              <a:rPr lang="en-US" dirty="0">
                <a:solidFill>
                  <a:srgbClr val="000000"/>
                </a:solidFill>
                <a:latin typeface="Arial" panose="020B0604020202020204" pitchFamily="34" charset="0"/>
                <a:cs typeface="Times New Roman" panose="02020603050405020304" pitchFamily="18" charset="0"/>
              </a:rPr>
              <a:t>Jurisdictions must have enforceable requirements on its haulers that collect organic waste in the jurisdiction, and </a:t>
            </a:r>
            <a:r>
              <a:rPr lang="en-US" dirty="0" smtClean="0">
                <a:solidFill>
                  <a:srgbClr val="000000"/>
                </a:solidFill>
                <a:latin typeface="Arial" panose="020B0604020202020204" pitchFamily="34" charset="0"/>
                <a:cs typeface="Times New Roman" panose="02020603050405020304" pitchFamily="18" charset="0"/>
              </a:rPr>
              <a:t>for</a:t>
            </a:r>
            <a:r>
              <a:rPr lang="en-US" baseline="0" dirty="0" smtClean="0">
                <a:solidFill>
                  <a:srgbClr val="000000"/>
                </a:solidFill>
                <a:latin typeface="Arial" panose="020B0604020202020204" pitchFamily="34" charset="0"/>
                <a:cs typeface="Times New Roman" panose="02020603050405020304" pitchFamily="18" charset="0"/>
              </a:rPr>
              <a:t> </a:t>
            </a:r>
            <a:r>
              <a:rPr lang="en-US" dirty="0" smtClean="0">
                <a:solidFill>
                  <a:srgbClr val="000000"/>
                </a:solidFill>
                <a:latin typeface="Arial" panose="020B0604020202020204" pitchFamily="34" charset="0"/>
                <a:cs typeface="Times New Roman" panose="02020603050405020304" pitchFamily="18" charset="0"/>
              </a:rPr>
              <a:t>residential generators.</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tabLst>
                <a:tab pos="458252" algn="l"/>
              </a:tabLst>
            </a:pPr>
            <a:r>
              <a:rPr lang="en-US" dirty="0" smtClean="0">
                <a:solidFill>
                  <a:srgbClr val="000000"/>
                </a:solidFill>
                <a:latin typeface="Arial" panose="020B0604020202020204" pitchFamily="34" charset="0"/>
                <a:cs typeface="Times New Roman" panose="02020603050405020304" pitchFamily="18" charset="0"/>
              </a:rPr>
              <a:t>     The single mixed</a:t>
            </a:r>
            <a:r>
              <a:rPr lang="en-US" baseline="0" dirty="0" smtClean="0">
                <a:solidFill>
                  <a:srgbClr val="000000"/>
                </a:solidFill>
                <a:latin typeface="Arial" panose="020B0604020202020204" pitchFamily="34" charset="0"/>
                <a:cs typeface="Times New Roman" panose="02020603050405020304" pitchFamily="18" charset="0"/>
              </a:rPr>
              <a:t> waste container can no longer be used as single container mixed waste is now required to go to high diversion facilities that recover</a:t>
            </a:r>
            <a:r>
              <a:rPr lang="en-US" dirty="0" smtClean="0">
                <a:solidFill>
                  <a:srgbClr val="000000"/>
                </a:solidFill>
                <a:latin typeface="Arial" panose="020B0604020202020204" pitchFamily="34" charset="0"/>
                <a:cs typeface="Times New Roman" panose="02020603050405020304" pitchFamily="18" charset="0"/>
              </a:rPr>
              <a:t> 75% of the organic content collected from the system</a:t>
            </a:r>
            <a:r>
              <a:rPr lang="en-US" baseline="0" dirty="0" smtClean="0">
                <a:solidFill>
                  <a:srgbClr val="000000"/>
                </a:solidFill>
                <a:latin typeface="Arial" panose="020B0604020202020204" pitchFamily="34" charset="0"/>
                <a:cs typeface="Times New Roman" panose="02020603050405020304" pitchFamily="18" charset="0"/>
              </a:rPr>
              <a:t>, which very few to no facilities qualify for at this time including Athens Services.  </a:t>
            </a:r>
            <a:r>
              <a:rPr lang="en-US" dirty="0" smtClean="0">
                <a:solidFill>
                  <a:srgbClr val="000000"/>
                </a:solidFill>
                <a:latin typeface="Arial" panose="020B0604020202020204" pitchFamily="34"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tabLst>
                <a:tab pos="458252" algn="l"/>
              </a:tabLst>
            </a:pPr>
            <a:r>
              <a:rPr lang="en-US" dirty="0">
                <a:solidFill>
                  <a:srgbClr val="000000"/>
                </a:solidFill>
                <a:latin typeface="Times New Roman" panose="02020603050405020304" pitchFamily="18" charset="0"/>
                <a:cs typeface="Times New Roman" panose="02020603050405020304" pitchFamily="18" charset="0"/>
              </a:rPr>
              <a:t> </a:t>
            </a:r>
            <a:r>
              <a:rPr lang="en-US" dirty="0" smtClean="0">
                <a:solidFill>
                  <a:srgbClr val="000000"/>
                </a:solidFill>
                <a:latin typeface="Times New Roman" panose="02020603050405020304" pitchFamily="18" charset="0"/>
                <a:cs typeface="Times New Roman" panose="02020603050405020304" pitchFamily="18" charset="0"/>
              </a:rPr>
              <a:t>    </a:t>
            </a:r>
            <a:endParaRPr lang="en-US" dirty="0"/>
          </a:p>
        </p:txBody>
      </p:sp>
      <p:sp>
        <p:nvSpPr>
          <p:cNvPr id="4" name="Slide Number Placeholder 3"/>
          <p:cNvSpPr>
            <a:spLocks noGrp="1"/>
          </p:cNvSpPr>
          <p:nvPr>
            <p:ph type="sldNum" sz="quarter" idx="10"/>
          </p:nvPr>
        </p:nvSpPr>
        <p:spPr/>
        <p:txBody>
          <a:bodyPr/>
          <a:lstStyle/>
          <a:p>
            <a:fld id="{FB7463FA-088F-42C7-9900-C71C52E1246E}" type="slidenum">
              <a:rPr lang="en-US" smtClean="0"/>
              <a:t>7</a:t>
            </a:fld>
            <a:endParaRPr lang="en-US" dirty="0"/>
          </a:p>
        </p:txBody>
      </p:sp>
    </p:spTree>
    <p:extLst>
      <p:ext uri="{BB962C8B-B14F-4D97-AF65-F5344CB8AC3E}">
        <p14:creationId xmlns:p14="http://schemas.microsoft.com/office/powerpoint/2010/main" val="1247353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58252" algn="l"/>
              </a:tabLst>
            </a:pPr>
            <a:r>
              <a:rPr lang="en-US" dirty="0" smtClean="0">
                <a:solidFill>
                  <a:srgbClr val="000000"/>
                </a:solidFill>
                <a:latin typeface="Arial" panose="020B0604020202020204" pitchFamily="34" charset="0"/>
                <a:cs typeface="Times New Roman" panose="02020603050405020304" pitchFamily="18" charset="0"/>
              </a:rPr>
              <a:t>Section 8.22.050 establishes the mandatory </a:t>
            </a:r>
            <a:r>
              <a:rPr lang="en-US" dirty="0">
                <a:solidFill>
                  <a:srgbClr val="000000"/>
                </a:solidFill>
                <a:latin typeface="Arial" panose="020B0604020202020204" pitchFamily="34" charset="0"/>
                <a:cs typeface="Times New Roman" panose="02020603050405020304" pitchFamily="18" charset="0"/>
              </a:rPr>
              <a:t>organic waste curbside collection service </a:t>
            </a:r>
            <a:r>
              <a:rPr lang="en-US" dirty="0" smtClean="0">
                <a:solidFill>
                  <a:srgbClr val="000000"/>
                </a:solidFill>
                <a:latin typeface="Arial" panose="020B0604020202020204" pitchFamily="34" charset="0"/>
                <a:cs typeface="Times New Roman" panose="02020603050405020304" pitchFamily="18" charset="0"/>
              </a:rPr>
              <a:t>for </a:t>
            </a:r>
            <a:r>
              <a:rPr lang="en-US" dirty="0" smtClean="0">
                <a:solidFill>
                  <a:srgbClr val="000000"/>
                </a:solidFill>
                <a:latin typeface="Arial" panose="020B0604020202020204" pitchFamily="34" charset="0"/>
                <a:cs typeface="Times New Roman" panose="02020603050405020304" pitchFamily="18" charset="0"/>
              </a:rPr>
              <a:t>businesses.</a:t>
            </a:r>
            <a:r>
              <a:rPr lang="en-US" dirty="0" smtClean="0">
                <a:latin typeface="Times New Roman" panose="02020603050405020304" pitchFamily="18" charset="0"/>
                <a:cs typeface="Times New Roman" panose="02020603050405020304" pitchFamily="18" charset="0"/>
              </a:rPr>
              <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dirty="0" smtClean="0">
                <a:solidFill>
                  <a:srgbClr val="000000"/>
                </a:solidFill>
                <a:latin typeface="Arial" panose="020B0604020202020204" pitchFamily="34" charset="0"/>
                <a:cs typeface="Times New Roman" panose="02020603050405020304" pitchFamily="18" charset="0"/>
              </a:rPr>
              <a:t>Beginning January 1, 2020 through the city council approved 3</a:t>
            </a:r>
            <a:r>
              <a:rPr lang="en-US" baseline="30000" dirty="0" smtClean="0">
                <a:solidFill>
                  <a:srgbClr val="000000"/>
                </a:solidFill>
                <a:latin typeface="Arial" panose="020B0604020202020204" pitchFamily="34" charset="0"/>
                <a:cs typeface="Times New Roman" panose="02020603050405020304" pitchFamily="18" charset="0"/>
              </a:rPr>
              <a:t>rd</a:t>
            </a:r>
            <a:r>
              <a:rPr lang="en-US" dirty="0" smtClean="0">
                <a:solidFill>
                  <a:srgbClr val="000000"/>
                </a:solidFill>
                <a:latin typeface="Arial" panose="020B0604020202020204" pitchFamily="34" charset="0"/>
                <a:cs typeface="Times New Roman" panose="02020603050405020304" pitchFamily="18" charset="0"/>
              </a:rPr>
              <a:t> Amendment with Athens Services and based on AB 1826, a mandatory organic waste curbside collection service for all businesses who generated</a:t>
            </a:r>
            <a:r>
              <a:rPr lang="en-US" baseline="0" dirty="0" smtClean="0">
                <a:solidFill>
                  <a:srgbClr val="000000"/>
                </a:solidFill>
                <a:latin typeface="Arial" panose="020B0604020202020204" pitchFamily="34" charset="0"/>
                <a:cs typeface="Times New Roman" panose="02020603050405020304" pitchFamily="18" charset="0"/>
              </a:rPr>
              <a:t> </a:t>
            </a:r>
            <a:r>
              <a:rPr lang="en-US" dirty="0" smtClean="0">
                <a:solidFill>
                  <a:srgbClr val="000000"/>
                </a:solidFill>
                <a:latin typeface="Arial" panose="020B0604020202020204" pitchFamily="34" charset="0"/>
                <a:cs typeface="Times New Roman" panose="02020603050405020304" pitchFamily="18" charset="0"/>
              </a:rPr>
              <a:t>2 or more cubic yards of solid waste weekly was implemented.  This section establishes this service, which includes a two container system of a Black Container with Trash &amp; Recycling Only and a Green Container with Organics only.  Businesses will continue to have an option to source separate their recyclable materials such as metals only, cardboard only, bottles/cans only, etc.  </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a:p>
            <a:pPr marL="916503" lvl="2">
              <a:tabLst>
                <a:tab pos="1374755" algn="l"/>
              </a:tabLst>
            </a:pPr>
            <a:r>
              <a:rPr lang="en-US" dirty="0" smtClean="0">
                <a:solidFill>
                  <a:srgbClr val="000000"/>
                </a:solidFill>
                <a:latin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fld id="{FB7463FA-088F-42C7-9900-C71C52E1246E}" type="slidenum">
              <a:rPr lang="en-US" smtClean="0"/>
              <a:t>8</a:t>
            </a:fld>
            <a:endParaRPr lang="en-US" dirty="0"/>
          </a:p>
        </p:txBody>
      </p:sp>
    </p:spTree>
    <p:extLst>
      <p:ext uri="{BB962C8B-B14F-4D97-AF65-F5344CB8AC3E}">
        <p14:creationId xmlns:p14="http://schemas.microsoft.com/office/powerpoint/2010/main" val="2414598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ea typeface="Times New Roman" panose="02020603050405020304" pitchFamily="18" charset="0"/>
                <a:cs typeface="Arial" panose="020B0604020202020204" pitchFamily="34" charset="0"/>
              </a:rPr>
              <a:t>Section 8.22.060 establishes waivers for generators.  The two separate waivers that business and multi-family generators includes De Minimis and Physical Space waivers.  De Minimis Waivers include businesses or multi-family homes who generate 20 gallons or less of organic waste if solid waste collection is 2 cubic yards or more per week. OR generate 10 gallons or less of organic waste if solid waste collection is less than 2 cubic yards per week. The businesses or multi-family generator must submit to the City written verification every 5 years.  </a:t>
            </a:r>
          </a:p>
          <a:p>
            <a:endParaRPr lang="en-US" dirty="0">
              <a:latin typeface="Arial" panose="020B0604020202020204" pitchFamily="34" charset="0"/>
              <a:ea typeface="Times New Roman" panose="02020603050405020304" pitchFamily="18" charset="0"/>
              <a:cs typeface="Arial" panose="020B0604020202020204" pitchFamily="34" charset="0"/>
            </a:endParaRPr>
          </a:p>
          <a:p>
            <a:r>
              <a:rPr lang="en-US" dirty="0" smtClean="0">
                <a:latin typeface="Arial" panose="020B0604020202020204" pitchFamily="34" charset="0"/>
                <a:ea typeface="Times New Roman" panose="02020603050405020304" pitchFamily="18" charset="0"/>
                <a:cs typeface="Arial" panose="020B0604020202020204" pitchFamily="34" charset="0"/>
              </a:rPr>
              <a:t>The second waiver available is the Physical Space Waiver that allows for business and multi-family generators who lack adequate space for their containers to submit an exemption form and provide evidence of such lack of space.  </a:t>
            </a:r>
          </a:p>
          <a:p>
            <a:r>
              <a:rPr lang="en-US" dirty="0">
                <a:latin typeface="Arial" panose="020B0604020202020204" pitchFamily="34" charset="0"/>
                <a:ea typeface="Times New Roman" panose="02020603050405020304" pitchFamily="18" charset="0"/>
                <a:cs typeface="Arial" panose="020B0604020202020204" pitchFamily="34" charset="0"/>
              </a:rPr>
              <a:t> </a:t>
            </a:r>
            <a:r>
              <a:rPr lang="en-US" dirty="0" smtClean="0">
                <a:latin typeface="Arial" panose="020B0604020202020204" pitchFamily="34" charset="0"/>
                <a:ea typeface="Times New Roman" panose="02020603050405020304" pitchFamily="18" charset="0"/>
                <a:cs typeface="Arial" panose="020B0604020202020204" pitchFamily="34" charset="0"/>
              </a:rPr>
              <a:t>    The Review &amp; Approval of these waivers will be at the discretion of the Public Service Director or her designee. </a:t>
            </a:r>
            <a:endParaRPr lang="en-US" dirty="0">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B7463FA-088F-42C7-9900-C71C52E1246E}" type="slidenum">
              <a:rPr lang="en-US" smtClean="0"/>
              <a:t>9</a:t>
            </a:fld>
            <a:endParaRPr lang="en-US" dirty="0"/>
          </a:p>
        </p:txBody>
      </p:sp>
    </p:spTree>
    <p:extLst>
      <p:ext uri="{BB962C8B-B14F-4D97-AF65-F5344CB8AC3E}">
        <p14:creationId xmlns:p14="http://schemas.microsoft.com/office/powerpoint/2010/main" val="4100388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8BFC7-150C-8E43-8809-81601596A6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38FED2-41F3-DE4F-A82B-4B9D47BA7F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2834309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2" name="Rectangle 11" descr="Decorative background color">
            <a:extLst>
              <a:ext uri="{FF2B5EF4-FFF2-40B4-BE49-F238E27FC236}">
                <a16:creationId xmlns:a16="http://schemas.microsoft.com/office/drawing/2014/main" id="{7E2DE4AF-E9AC-164E-B013-1E5C144D74C1}"/>
              </a:ext>
            </a:extLst>
          </p:cNvPr>
          <p:cNvSpPr/>
          <p:nvPr userDrawn="1"/>
        </p:nvSpPr>
        <p:spPr>
          <a:xfrm>
            <a:off x="8442012" y="4512363"/>
            <a:ext cx="3389026" cy="1528271"/>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3">
            <a:extLst>
              <a:ext uri="{FF2B5EF4-FFF2-40B4-BE49-F238E27FC236}">
                <a16:creationId xmlns:a16="http://schemas.microsoft.com/office/drawing/2014/main" id="{6DA8141B-D817-ED4C-B948-A1E4893ECEC6}"/>
              </a:ext>
            </a:extLst>
          </p:cNvPr>
          <p:cNvSpPr>
            <a:spLocks noGrp="1"/>
          </p:cNvSpPr>
          <p:nvPr>
            <p:ph type="body" sz="quarter" idx="14"/>
          </p:nvPr>
        </p:nvSpPr>
        <p:spPr>
          <a:xfrm>
            <a:off x="8633162" y="4695824"/>
            <a:ext cx="3006725" cy="1344613"/>
          </a:xfrm>
        </p:spPr>
        <p:txBody>
          <a:bodyPr>
            <a:normAutofit/>
          </a:bodyPr>
          <a:lstStyle>
            <a:lvl1pPr marL="0" indent="0">
              <a:buNone/>
              <a:defRPr sz="2000">
                <a:solidFill>
                  <a:schemeClr val="bg1"/>
                </a:solidFill>
              </a:defRPr>
            </a:lvl1pPr>
          </a:lstStyle>
          <a:p>
            <a:pPr lvl="0"/>
            <a:r>
              <a:rPr lang="en-US"/>
              <a:t>Edit Master text styles</a:t>
            </a:r>
          </a:p>
        </p:txBody>
      </p:sp>
      <p:sp>
        <p:nvSpPr>
          <p:cNvPr id="10" name="Picture Placeholder 2">
            <a:extLst>
              <a:ext uri="{FF2B5EF4-FFF2-40B4-BE49-F238E27FC236}">
                <a16:creationId xmlns:a16="http://schemas.microsoft.com/office/drawing/2014/main" id="{3B88F994-8795-2A4B-9517-40FE6794579C}"/>
              </a:ext>
            </a:extLst>
          </p:cNvPr>
          <p:cNvSpPr>
            <a:spLocks noGrp="1"/>
          </p:cNvSpPr>
          <p:nvPr>
            <p:ph type="pic" idx="11"/>
          </p:nvPr>
        </p:nvSpPr>
        <p:spPr>
          <a:xfrm>
            <a:off x="8442013" y="1434326"/>
            <a:ext cx="3389026"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1" name="Rectangle 10" descr="Decorative background color">
            <a:extLst>
              <a:ext uri="{FF2B5EF4-FFF2-40B4-BE49-F238E27FC236}">
                <a16:creationId xmlns:a16="http://schemas.microsoft.com/office/drawing/2014/main" id="{DECF6361-9C8F-3845-ABAB-2183A224182E}"/>
              </a:ext>
            </a:extLst>
          </p:cNvPr>
          <p:cNvSpPr/>
          <p:nvPr userDrawn="1"/>
        </p:nvSpPr>
        <p:spPr>
          <a:xfrm>
            <a:off x="4392769" y="4512364"/>
            <a:ext cx="3389026" cy="1528271"/>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3">
            <a:extLst>
              <a:ext uri="{FF2B5EF4-FFF2-40B4-BE49-F238E27FC236}">
                <a16:creationId xmlns:a16="http://schemas.microsoft.com/office/drawing/2014/main" id="{E0AEC5CB-1EE2-8444-92AA-A7650DC2B781}"/>
              </a:ext>
            </a:extLst>
          </p:cNvPr>
          <p:cNvSpPr>
            <a:spLocks noGrp="1"/>
          </p:cNvSpPr>
          <p:nvPr>
            <p:ph type="body" sz="quarter" idx="13"/>
          </p:nvPr>
        </p:nvSpPr>
        <p:spPr>
          <a:xfrm>
            <a:off x="4583919" y="4695824"/>
            <a:ext cx="3006725" cy="1344613"/>
          </a:xfrm>
        </p:spPr>
        <p:txBody>
          <a:bodyPr>
            <a:normAutofit/>
          </a:bodyPr>
          <a:lstStyle>
            <a:lvl1pPr marL="0" indent="0">
              <a:buNone/>
              <a:defRPr sz="2000">
                <a:solidFill>
                  <a:schemeClr val="bg1"/>
                </a:solidFill>
              </a:defRPr>
            </a:lvl1pPr>
          </a:lstStyle>
          <a:p>
            <a:pPr lvl="0"/>
            <a:r>
              <a:rPr lang="en-US"/>
              <a:t>Edit Master text styles</a:t>
            </a:r>
          </a:p>
        </p:txBody>
      </p:sp>
      <p:sp>
        <p:nvSpPr>
          <p:cNvPr id="9" name="Picture Placeholder 2">
            <a:extLst>
              <a:ext uri="{FF2B5EF4-FFF2-40B4-BE49-F238E27FC236}">
                <a16:creationId xmlns:a16="http://schemas.microsoft.com/office/drawing/2014/main" id="{8239CC3A-A0F3-7542-9DEA-06E0085B8101}"/>
              </a:ext>
            </a:extLst>
          </p:cNvPr>
          <p:cNvSpPr>
            <a:spLocks noGrp="1"/>
          </p:cNvSpPr>
          <p:nvPr>
            <p:ph type="pic" idx="10"/>
          </p:nvPr>
        </p:nvSpPr>
        <p:spPr>
          <a:xfrm>
            <a:off x="4392769" y="1434326"/>
            <a:ext cx="3389026"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descr="Decorative background color">
            <a:extLst>
              <a:ext uri="{FF2B5EF4-FFF2-40B4-BE49-F238E27FC236}">
                <a16:creationId xmlns:a16="http://schemas.microsoft.com/office/drawing/2014/main" id="{E0661DE1-3F00-AA4F-9B92-CD291CB2A61E}"/>
              </a:ext>
            </a:extLst>
          </p:cNvPr>
          <p:cNvSpPr/>
          <p:nvPr userDrawn="1"/>
        </p:nvSpPr>
        <p:spPr>
          <a:xfrm>
            <a:off x="343526" y="4512365"/>
            <a:ext cx="3389026" cy="1528271"/>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C99B77A3-0AE7-E54B-B6F7-3E0A68418E31}"/>
              </a:ext>
            </a:extLst>
          </p:cNvPr>
          <p:cNvSpPr>
            <a:spLocks noGrp="1"/>
          </p:cNvSpPr>
          <p:nvPr>
            <p:ph type="body" sz="quarter" idx="12"/>
          </p:nvPr>
        </p:nvSpPr>
        <p:spPr>
          <a:xfrm>
            <a:off x="495300" y="4695825"/>
            <a:ext cx="3006725" cy="1344613"/>
          </a:xfrm>
        </p:spPr>
        <p:txBody>
          <a:bodyPr>
            <a:normAutofit/>
          </a:bodyPr>
          <a:lstStyle>
            <a:lvl1pPr marL="0" indent="0">
              <a:buNone/>
              <a:defRPr sz="2000">
                <a:solidFill>
                  <a:schemeClr val="bg1"/>
                </a:solidFill>
              </a:defRPr>
            </a:lvl1pPr>
          </a:lstStyle>
          <a:p>
            <a:pPr lvl="0"/>
            <a:r>
              <a:rPr lang="en-US"/>
              <a:t>Edit Master text styles</a:t>
            </a:r>
          </a:p>
        </p:txBody>
      </p:sp>
      <p:sp>
        <p:nvSpPr>
          <p:cNvPr id="8" name="Picture Placeholder 2">
            <a:extLst>
              <a:ext uri="{FF2B5EF4-FFF2-40B4-BE49-F238E27FC236}">
                <a16:creationId xmlns:a16="http://schemas.microsoft.com/office/drawing/2014/main" id="{7AF5B971-B949-3549-92D8-A9F6550929B5}"/>
              </a:ext>
            </a:extLst>
          </p:cNvPr>
          <p:cNvSpPr>
            <a:spLocks noGrp="1"/>
          </p:cNvSpPr>
          <p:nvPr>
            <p:ph type="pic" idx="1"/>
          </p:nvPr>
        </p:nvSpPr>
        <p:spPr>
          <a:xfrm>
            <a:off x="343525" y="1434326"/>
            <a:ext cx="3389026"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Rectangle 4" descr="Decorative background color">
            <a:extLst>
              <a:ext uri="{FF2B5EF4-FFF2-40B4-BE49-F238E27FC236}">
                <a16:creationId xmlns:a16="http://schemas.microsoft.com/office/drawing/2014/main" id="{9EA4BF5D-FC6A-4F4D-AF13-CA471D68E9DC}"/>
              </a:ext>
            </a:extLst>
          </p:cNvPr>
          <p:cNvSpPr/>
          <p:nvPr userDrawn="1"/>
        </p:nvSpPr>
        <p:spPr>
          <a:xfrm>
            <a:off x="0" y="1"/>
            <a:ext cx="12192000" cy="859540"/>
          </a:xfrm>
          <a:prstGeom prst="rect">
            <a:avLst/>
          </a:prstGeom>
          <a:solidFill>
            <a:srgbClr val="4F7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F238D0ED-7ABC-EC4C-8E4E-1759C3FF8B3C}"/>
              </a:ext>
            </a:extLst>
          </p:cNvPr>
          <p:cNvSpPr>
            <a:spLocks noGrp="1"/>
          </p:cNvSpPr>
          <p:nvPr>
            <p:ph type="title" hasCustomPrompt="1"/>
          </p:nvPr>
        </p:nvSpPr>
        <p:spPr>
          <a:xfrm>
            <a:off x="343525" y="1"/>
            <a:ext cx="10515600" cy="859540"/>
          </a:xfrm>
        </p:spPr>
        <p:txBody>
          <a:bodyPr/>
          <a:lstStyle>
            <a:lvl1pPr>
              <a:defRPr>
                <a:solidFill>
                  <a:schemeClr val="bg1"/>
                </a:solidFill>
              </a:defRPr>
            </a:lvl1pPr>
          </a:lstStyle>
          <a:p>
            <a:r>
              <a:rPr lang="en-US"/>
              <a:t>Click to edit title </a:t>
            </a:r>
          </a:p>
        </p:txBody>
      </p:sp>
      <p:sp>
        <p:nvSpPr>
          <p:cNvPr id="17" name="Text Placeholder 3">
            <a:extLst>
              <a:ext uri="{FF2B5EF4-FFF2-40B4-BE49-F238E27FC236}">
                <a16:creationId xmlns:a16="http://schemas.microsoft.com/office/drawing/2014/main" id="{A1FF35CB-2DBF-4F42-AB1E-2972DA787C81}"/>
              </a:ext>
            </a:extLst>
          </p:cNvPr>
          <p:cNvSpPr>
            <a:spLocks noGrp="1"/>
          </p:cNvSpPr>
          <p:nvPr>
            <p:ph type="body" sz="half" idx="2"/>
          </p:nvPr>
        </p:nvSpPr>
        <p:spPr>
          <a:xfrm>
            <a:off x="343524" y="979611"/>
            <a:ext cx="3500855" cy="690390"/>
          </a:xfrm>
        </p:spPr>
        <p:txBody>
          <a:bodyPr>
            <a:normAutofit/>
          </a:bodyPr>
          <a:lstStyle>
            <a:lvl1pPr marL="0" indent="0">
              <a:buNone/>
              <a:defRPr sz="24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8" name="Text Placeholder 3">
            <a:extLst>
              <a:ext uri="{FF2B5EF4-FFF2-40B4-BE49-F238E27FC236}">
                <a16:creationId xmlns:a16="http://schemas.microsoft.com/office/drawing/2014/main" id="{771A51A7-34DE-AB4A-8B37-6F2001466EF6}"/>
              </a:ext>
            </a:extLst>
          </p:cNvPr>
          <p:cNvSpPr>
            <a:spLocks noGrp="1"/>
          </p:cNvSpPr>
          <p:nvPr>
            <p:ph type="body" sz="half" idx="15"/>
          </p:nvPr>
        </p:nvSpPr>
        <p:spPr>
          <a:xfrm>
            <a:off x="4392769" y="997401"/>
            <a:ext cx="3500854" cy="690390"/>
          </a:xfrm>
        </p:spPr>
        <p:txBody>
          <a:bodyPr>
            <a:normAutofit/>
          </a:bodyPr>
          <a:lstStyle>
            <a:lvl1pPr marL="0" indent="0">
              <a:buNone/>
              <a:defRPr sz="24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9" name="Text Placeholder 3">
            <a:extLst>
              <a:ext uri="{FF2B5EF4-FFF2-40B4-BE49-F238E27FC236}">
                <a16:creationId xmlns:a16="http://schemas.microsoft.com/office/drawing/2014/main" id="{8075B0B8-6399-8E4D-B80E-4117DF935332}"/>
              </a:ext>
            </a:extLst>
          </p:cNvPr>
          <p:cNvSpPr>
            <a:spLocks noGrp="1"/>
          </p:cNvSpPr>
          <p:nvPr>
            <p:ph type="body" sz="half" idx="16"/>
          </p:nvPr>
        </p:nvSpPr>
        <p:spPr>
          <a:xfrm>
            <a:off x="8442012" y="997401"/>
            <a:ext cx="3500854" cy="690390"/>
          </a:xfrm>
        </p:spPr>
        <p:txBody>
          <a:bodyPr>
            <a:normAutofit/>
          </a:bodyPr>
          <a:lstStyle>
            <a:lvl1pPr marL="0" indent="0">
              <a:buNone/>
              <a:defRPr sz="2400" b="1">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57519"/>
            <a:ext cx="1150833" cy="635884"/>
          </a:xfrm>
          <a:prstGeom prst="rect">
            <a:avLst/>
          </a:prstGeom>
        </p:spPr>
      </p:pic>
    </p:spTree>
    <p:extLst>
      <p:ext uri="{BB962C8B-B14F-4D97-AF65-F5344CB8AC3E}">
        <p14:creationId xmlns:p14="http://schemas.microsoft.com/office/powerpoint/2010/main" val="651981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12" name="Rectangle 11" descr="Decorative background color">
            <a:extLst>
              <a:ext uri="{FF2B5EF4-FFF2-40B4-BE49-F238E27FC236}">
                <a16:creationId xmlns:a16="http://schemas.microsoft.com/office/drawing/2014/main" id="{7E2DE4AF-E9AC-164E-B013-1E5C144D74C1}"/>
              </a:ext>
            </a:extLst>
          </p:cNvPr>
          <p:cNvSpPr/>
          <p:nvPr userDrawn="1"/>
        </p:nvSpPr>
        <p:spPr>
          <a:xfrm>
            <a:off x="343525" y="3827721"/>
            <a:ext cx="11487513" cy="2212914"/>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3">
            <a:extLst>
              <a:ext uri="{FF2B5EF4-FFF2-40B4-BE49-F238E27FC236}">
                <a16:creationId xmlns:a16="http://schemas.microsoft.com/office/drawing/2014/main" id="{6DA8141B-D817-ED4C-B948-A1E4893ECEC6}"/>
              </a:ext>
            </a:extLst>
          </p:cNvPr>
          <p:cNvSpPr>
            <a:spLocks noGrp="1"/>
          </p:cNvSpPr>
          <p:nvPr>
            <p:ph type="body" sz="quarter" idx="14"/>
          </p:nvPr>
        </p:nvSpPr>
        <p:spPr>
          <a:xfrm>
            <a:off x="534674" y="4405411"/>
            <a:ext cx="3006725" cy="1344613"/>
          </a:xfrm>
        </p:spPr>
        <p:txBody>
          <a:bodyPr>
            <a:normAutofit/>
          </a:bodyPr>
          <a:lstStyle>
            <a:lvl1pPr marL="0" indent="0">
              <a:buNone/>
              <a:defRPr sz="2000">
                <a:solidFill>
                  <a:schemeClr val="bg1"/>
                </a:solidFill>
              </a:defRPr>
            </a:lvl1pPr>
          </a:lstStyle>
          <a:p>
            <a:pPr lvl="0"/>
            <a:r>
              <a:rPr lang="en-US"/>
              <a:t>Edit Master text styles</a:t>
            </a:r>
          </a:p>
        </p:txBody>
      </p:sp>
      <p:sp>
        <p:nvSpPr>
          <p:cNvPr id="10" name="Picture Placeholder 2">
            <a:extLst>
              <a:ext uri="{FF2B5EF4-FFF2-40B4-BE49-F238E27FC236}">
                <a16:creationId xmlns:a16="http://schemas.microsoft.com/office/drawing/2014/main" id="{3B88F994-8795-2A4B-9517-40FE6794579C}"/>
              </a:ext>
            </a:extLst>
          </p:cNvPr>
          <p:cNvSpPr>
            <a:spLocks noGrp="1"/>
          </p:cNvSpPr>
          <p:nvPr>
            <p:ph type="pic" idx="11"/>
          </p:nvPr>
        </p:nvSpPr>
        <p:spPr>
          <a:xfrm>
            <a:off x="8442012" y="1232307"/>
            <a:ext cx="3389026"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Picture Placeholder 2">
            <a:extLst>
              <a:ext uri="{FF2B5EF4-FFF2-40B4-BE49-F238E27FC236}">
                <a16:creationId xmlns:a16="http://schemas.microsoft.com/office/drawing/2014/main" id="{8239CC3A-A0F3-7542-9DEA-06E0085B8101}"/>
              </a:ext>
            </a:extLst>
          </p:cNvPr>
          <p:cNvSpPr>
            <a:spLocks noGrp="1"/>
          </p:cNvSpPr>
          <p:nvPr>
            <p:ph type="pic" idx="10"/>
          </p:nvPr>
        </p:nvSpPr>
        <p:spPr>
          <a:xfrm>
            <a:off x="4392768" y="1232307"/>
            <a:ext cx="3389026"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Picture Placeholder 2">
            <a:extLst>
              <a:ext uri="{FF2B5EF4-FFF2-40B4-BE49-F238E27FC236}">
                <a16:creationId xmlns:a16="http://schemas.microsoft.com/office/drawing/2014/main" id="{7AF5B971-B949-3549-92D8-A9F6550929B5}"/>
              </a:ext>
            </a:extLst>
          </p:cNvPr>
          <p:cNvSpPr>
            <a:spLocks noGrp="1"/>
          </p:cNvSpPr>
          <p:nvPr>
            <p:ph type="pic" idx="1"/>
          </p:nvPr>
        </p:nvSpPr>
        <p:spPr>
          <a:xfrm>
            <a:off x="343524" y="1232307"/>
            <a:ext cx="3389026"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Rectangle 4" descr="Decorative background color">
            <a:extLst>
              <a:ext uri="{FF2B5EF4-FFF2-40B4-BE49-F238E27FC236}">
                <a16:creationId xmlns:a16="http://schemas.microsoft.com/office/drawing/2014/main" id="{9EA4BF5D-FC6A-4F4D-AF13-CA471D68E9DC}"/>
              </a:ext>
            </a:extLst>
          </p:cNvPr>
          <p:cNvSpPr/>
          <p:nvPr userDrawn="1"/>
        </p:nvSpPr>
        <p:spPr>
          <a:xfrm>
            <a:off x="0" y="0"/>
            <a:ext cx="12192000" cy="1140145"/>
          </a:xfrm>
          <a:prstGeom prst="rect">
            <a:avLst/>
          </a:prstGeom>
          <a:solidFill>
            <a:srgbClr val="4F7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F238D0ED-7ABC-EC4C-8E4E-1759C3FF8B3C}"/>
              </a:ext>
            </a:extLst>
          </p:cNvPr>
          <p:cNvSpPr>
            <a:spLocks noGrp="1"/>
          </p:cNvSpPr>
          <p:nvPr>
            <p:ph type="title" hasCustomPrompt="1"/>
          </p:nvPr>
        </p:nvSpPr>
        <p:spPr>
          <a:xfrm>
            <a:off x="343525" y="1"/>
            <a:ext cx="10515600" cy="859540"/>
          </a:xfrm>
        </p:spPr>
        <p:txBody>
          <a:bodyPr/>
          <a:lstStyle>
            <a:lvl1pPr>
              <a:defRPr>
                <a:solidFill>
                  <a:schemeClr val="bg1"/>
                </a:solidFill>
              </a:defRPr>
            </a:lvl1pPr>
          </a:lstStyle>
          <a:p>
            <a:r>
              <a:rPr lang="en-US"/>
              <a:t>Click to edit title </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47819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1" name="Rectangle 10" descr="Decorative background color">
            <a:extLst>
              <a:ext uri="{FF2B5EF4-FFF2-40B4-BE49-F238E27FC236}">
                <a16:creationId xmlns:a16="http://schemas.microsoft.com/office/drawing/2014/main" id="{9C6E1AAD-C607-0B44-A7D8-59DBC2B6D66C}"/>
              </a:ext>
            </a:extLst>
          </p:cNvPr>
          <p:cNvSpPr/>
          <p:nvPr userDrawn="1"/>
        </p:nvSpPr>
        <p:spPr>
          <a:xfrm rot="16200000">
            <a:off x="3428502" y="-1546461"/>
            <a:ext cx="3937380" cy="10794381"/>
          </a:xfrm>
          <a:prstGeom prst="rect">
            <a:avLst/>
          </a:prstGeom>
          <a:solidFill>
            <a:srgbClr val="0A4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2">
            <a:extLst>
              <a:ext uri="{FF2B5EF4-FFF2-40B4-BE49-F238E27FC236}">
                <a16:creationId xmlns:a16="http://schemas.microsoft.com/office/drawing/2014/main" id="{3B88F994-8795-2A4B-9517-40FE6794579C}"/>
              </a:ext>
            </a:extLst>
          </p:cNvPr>
          <p:cNvSpPr>
            <a:spLocks noGrp="1"/>
          </p:cNvSpPr>
          <p:nvPr>
            <p:ph type="pic" idx="11"/>
          </p:nvPr>
        </p:nvSpPr>
        <p:spPr>
          <a:xfrm>
            <a:off x="4616970" y="1684006"/>
            <a:ext cx="5610121" cy="435307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a:extLst>
              <a:ext uri="{FF2B5EF4-FFF2-40B4-BE49-F238E27FC236}">
                <a16:creationId xmlns:a16="http://schemas.microsoft.com/office/drawing/2014/main" id="{E2AA19F1-54A5-CA46-A5ED-7F0400EBE8EB}"/>
              </a:ext>
            </a:extLst>
          </p:cNvPr>
          <p:cNvSpPr>
            <a:spLocks noGrp="1"/>
          </p:cNvSpPr>
          <p:nvPr>
            <p:ph type="body" sz="half" idx="10"/>
          </p:nvPr>
        </p:nvSpPr>
        <p:spPr>
          <a:xfrm>
            <a:off x="276668" y="2439913"/>
            <a:ext cx="3500854" cy="282163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descr="Decorative background color">
            <a:extLst>
              <a:ext uri="{FF2B5EF4-FFF2-40B4-BE49-F238E27FC236}">
                <a16:creationId xmlns:a16="http://schemas.microsoft.com/office/drawing/2014/main" id="{9EA4BF5D-FC6A-4F4D-AF13-CA471D68E9DC}"/>
              </a:ext>
            </a:extLst>
          </p:cNvPr>
          <p:cNvSpPr/>
          <p:nvPr userDrawn="1"/>
        </p:nvSpPr>
        <p:spPr>
          <a:xfrm>
            <a:off x="0" y="0"/>
            <a:ext cx="12192000" cy="1206835"/>
          </a:xfrm>
          <a:prstGeom prst="rect">
            <a:avLst/>
          </a:prstGeom>
          <a:solidFill>
            <a:srgbClr val="65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F238D0ED-7ABC-EC4C-8E4E-1759C3FF8B3C}"/>
              </a:ext>
            </a:extLst>
          </p:cNvPr>
          <p:cNvSpPr>
            <a:spLocks noGrp="1"/>
          </p:cNvSpPr>
          <p:nvPr>
            <p:ph type="title" hasCustomPrompt="1"/>
          </p:nvPr>
        </p:nvSpPr>
        <p:spPr>
          <a:xfrm>
            <a:off x="343525" y="0"/>
            <a:ext cx="10515600" cy="1325563"/>
          </a:xfrm>
        </p:spPr>
        <p:txBody>
          <a:bodyPr/>
          <a:lstStyle>
            <a:lvl1pPr>
              <a:defRPr>
                <a:solidFill>
                  <a:schemeClr val="bg1"/>
                </a:solidFill>
              </a:defRPr>
            </a:lvl1pPr>
          </a:lstStyle>
          <a:p>
            <a:r>
              <a:rPr lang="en-US"/>
              <a:t>Click to edit title </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1702984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descr="Decorative background color">
            <a:extLst>
              <a:ext uri="{FF2B5EF4-FFF2-40B4-BE49-F238E27FC236}">
                <a16:creationId xmlns:a16="http://schemas.microsoft.com/office/drawing/2014/main" id="{9EA4BF5D-FC6A-4F4D-AF13-CA471D68E9DC}"/>
              </a:ext>
            </a:extLst>
          </p:cNvPr>
          <p:cNvSpPr/>
          <p:nvPr userDrawn="1"/>
        </p:nvSpPr>
        <p:spPr>
          <a:xfrm>
            <a:off x="0" y="1"/>
            <a:ext cx="12192000" cy="927100"/>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F238D0ED-7ABC-EC4C-8E4E-1759C3FF8B3C}"/>
              </a:ext>
            </a:extLst>
          </p:cNvPr>
          <p:cNvSpPr>
            <a:spLocks noGrp="1"/>
          </p:cNvSpPr>
          <p:nvPr>
            <p:ph type="title" hasCustomPrompt="1"/>
          </p:nvPr>
        </p:nvSpPr>
        <p:spPr>
          <a:xfrm>
            <a:off x="343525" y="103585"/>
            <a:ext cx="10515600" cy="719932"/>
          </a:xfrm>
        </p:spPr>
        <p:txBody>
          <a:bodyPr/>
          <a:lstStyle>
            <a:lvl1pPr>
              <a:defRPr>
                <a:solidFill>
                  <a:schemeClr val="bg1"/>
                </a:solidFill>
              </a:defRPr>
            </a:lvl1pPr>
          </a:lstStyle>
          <a:p>
            <a:r>
              <a:rPr lang="en-US"/>
              <a:t>Click to edit title </a:t>
            </a:r>
          </a:p>
        </p:txBody>
      </p:sp>
      <p:grpSp>
        <p:nvGrpSpPr>
          <p:cNvPr id="22" name="Group 21"/>
          <p:cNvGrpSpPr/>
          <p:nvPr userDrawn="1"/>
        </p:nvGrpSpPr>
        <p:grpSpPr>
          <a:xfrm>
            <a:off x="343525" y="2122550"/>
            <a:ext cx="11463390" cy="3003832"/>
            <a:chOff x="343525" y="2198750"/>
            <a:chExt cx="11463390" cy="3003832"/>
          </a:xfrm>
        </p:grpSpPr>
        <p:pic>
          <p:nvPicPr>
            <p:cNvPr id="7" name="Picture 6">
              <a:extLst>
                <a:ext uri="{FF2B5EF4-FFF2-40B4-BE49-F238E27FC236}">
                  <a16:creationId xmlns:a16="http://schemas.microsoft.com/office/drawing/2014/main" id="{A62AD809-A6D0-7647-9087-AB9D33A791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33615" y="3234082"/>
              <a:ext cx="2273300" cy="1968500"/>
            </a:xfrm>
            <a:prstGeom prst="rect">
              <a:avLst/>
            </a:prstGeom>
          </p:spPr>
        </p:pic>
        <p:pic>
          <p:nvPicPr>
            <p:cNvPr id="8" name="Picture 7" descr="decorative figure">
              <a:extLst>
                <a:ext uri="{FF2B5EF4-FFF2-40B4-BE49-F238E27FC236}">
                  <a16:creationId xmlns:a16="http://schemas.microsoft.com/office/drawing/2014/main" id="{8CB0D924-6885-B847-9782-07EFB834D2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87447" y="3234082"/>
              <a:ext cx="2273300" cy="1968500"/>
            </a:xfrm>
            <a:prstGeom prst="rect">
              <a:avLst/>
            </a:prstGeom>
          </p:spPr>
        </p:pic>
        <p:pic>
          <p:nvPicPr>
            <p:cNvPr id="9" name="Picture 8" descr="decorative figure">
              <a:extLst>
                <a:ext uri="{FF2B5EF4-FFF2-40B4-BE49-F238E27FC236}">
                  <a16:creationId xmlns:a16="http://schemas.microsoft.com/office/drawing/2014/main" id="{0339376E-45C5-AA42-AF27-28238AD263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3525" y="2198750"/>
              <a:ext cx="2273300" cy="1955800"/>
            </a:xfrm>
            <a:prstGeom prst="rect">
              <a:avLst/>
            </a:prstGeom>
          </p:spPr>
        </p:pic>
        <p:pic>
          <p:nvPicPr>
            <p:cNvPr id="13" name="Picture 12" descr="decorative figure">
              <a:extLst>
                <a:ext uri="{FF2B5EF4-FFF2-40B4-BE49-F238E27FC236}">
                  <a16:creationId xmlns:a16="http://schemas.microsoft.com/office/drawing/2014/main" id="{6881FA75-19DA-7A49-868D-861B8050FEC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75291" y="3234082"/>
              <a:ext cx="2273300" cy="1968500"/>
            </a:xfrm>
            <a:prstGeom prst="rect">
              <a:avLst/>
            </a:prstGeom>
          </p:spPr>
        </p:pic>
        <p:pic>
          <p:nvPicPr>
            <p:cNvPr id="14" name="Picture 13">
              <a:extLst>
                <a:ext uri="{FF2B5EF4-FFF2-40B4-BE49-F238E27FC236}">
                  <a16:creationId xmlns:a16="http://schemas.microsoft.com/office/drawing/2014/main" id="{2F606B08-3A23-BE47-A732-15B75D01D1F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89693" y="2198750"/>
              <a:ext cx="2273300" cy="1955800"/>
            </a:xfrm>
            <a:prstGeom prst="rect">
              <a:avLst/>
            </a:prstGeom>
          </p:spPr>
        </p:pic>
        <p:pic>
          <p:nvPicPr>
            <p:cNvPr id="15" name="Picture 14" descr="decorative figure">
              <a:extLst>
                <a:ext uri="{FF2B5EF4-FFF2-40B4-BE49-F238E27FC236}">
                  <a16:creationId xmlns:a16="http://schemas.microsoft.com/office/drawing/2014/main" id="{35690853-6604-BE48-9C69-9F9D4544D0C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031369" y="2198750"/>
              <a:ext cx="2273300" cy="1955800"/>
            </a:xfrm>
            <a:prstGeom prst="rect">
              <a:avLst/>
            </a:prstGeom>
          </p:spPr>
        </p:pic>
      </p:grpSp>
      <p:sp>
        <p:nvSpPr>
          <p:cNvPr id="3" name="Text Placeholder 2"/>
          <p:cNvSpPr>
            <a:spLocks noGrp="1"/>
          </p:cNvSpPr>
          <p:nvPr>
            <p:ph type="body" sz="quarter" idx="10" hasCustomPrompt="1"/>
          </p:nvPr>
        </p:nvSpPr>
        <p:spPr>
          <a:xfrm>
            <a:off x="88900" y="1244600"/>
            <a:ext cx="3086100" cy="838200"/>
          </a:xfrm>
        </p:spPr>
        <p:txBody>
          <a:bodyPr>
            <a:normAutofit/>
          </a:bodyPr>
          <a:lstStyle>
            <a:lvl1pPr marL="0" indent="0" algn="ctr">
              <a:buNone/>
              <a:defRPr sz="2000" b="1"/>
            </a:lvl1pPr>
          </a:lstStyle>
          <a:p>
            <a:pPr lvl="0"/>
            <a:r>
              <a:rPr lang="en-US"/>
              <a:t>Edit text</a:t>
            </a:r>
          </a:p>
        </p:txBody>
      </p:sp>
      <p:sp>
        <p:nvSpPr>
          <p:cNvPr id="16" name="Text Placeholder 2"/>
          <p:cNvSpPr>
            <a:spLocks noGrp="1"/>
          </p:cNvSpPr>
          <p:nvPr>
            <p:ph type="body" sz="quarter" idx="11" hasCustomPrompt="1"/>
          </p:nvPr>
        </p:nvSpPr>
        <p:spPr>
          <a:xfrm>
            <a:off x="3624969" y="1244600"/>
            <a:ext cx="3086100" cy="838200"/>
          </a:xfrm>
        </p:spPr>
        <p:txBody>
          <a:bodyPr>
            <a:normAutofit/>
          </a:bodyPr>
          <a:lstStyle>
            <a:lvl1pPr marL="0" indent="0" algn="ctr">
              <a:buNone/>
              <a:defRPr sz="2000" b="1"/>
            </a:lvl1pPr>
          </a:lstStyle>
          <a:p>
            <a:pPr lvl="0"/>
            <a:r>
              <a:rPr lang="en-US"/>
              <a:t>Edit text</a:t>
            </a:r>
          </a:p>
        </p:txBody>
      </p:sp>
      <p:sp>
        <p:nvSpPr>
          <p:cNvPr id="17" name="Text Placeholder 2"/>
          <p:cNvSpPr>
            <a:spLocks noGrp="1"/>
          </p:cNvSpPr>
          <p:nvPr>
            <p:ph type="body" sz="quarter" idx="12" hasCustomPrompt="1"/>
          </p:nvPr>
        </p:nvSpPr>
        <p:spPr>
          <a:xfrm>
            <a:off x="7283293" y="1244266"/>
            <a:ext cx="3086100" cy="838200"/>
          </a:xfrm>
        </p:spPr>
        <p:txBody>
          <a:bodyPr>
            <a:normAutofit/>
          </a:bodyPr>
          <a:lstStyle>
            <a:lvl1pPr marL="0" indent="0" algn="ctr">
              <a:buNone/>
              <a:defRPr sz="2000" b="1"/>
            </a:lvl1pPr>
          </a:lstStyle>
          <a:p>
            <a:pPr lvl="0"/>
            <a:r>
              <a:rPr lang="en-US"/>
              <a:t>Edit text</a:t>
            </a:r>
          </a:p>
        </p:txBody>
      </p:sp>
      <p:sp>
        <p:nvSpPr>
          <p:cNvPr id="18" name="Text Placeholder 2"/>
          <p:cNvSpPr>
            <a:spLocks noGrp="1"/>
          </p:cNvSpPr>
          <p:nvPr>
            <p:ph type="body" sz="quarter" idx="13" hasCustomPrompt="1"/>
          </p:nvPr>
        </p:nvSpPr>
        <p:spPr>
          <a:xfrm>
            <a:off x="1781047" y="5305832"/>
            <a:ext cx="3086100" cy="838200"/>
          </a:xfrm>
        </p:spPr>
        <p:txBody>
          <a:bodyPr>
            <a:normAutofit/>
          </a:bodyPr>
          <a:lstStyle>
            <a:lvl1pPr marL="0" indent="0" algn="ctr">
              <a:buNone/>
              <a:defRPr sz="2000" b="1"/>
            </a:lvl1pPr>
          </a:lstStyle>
          <a:p>
            <a:pPr lvl="0"/>
            <a:r>
              <a:rPr lang="en-US"/>
              <a:t>Edit text</a:t>
            </a:r>
          </a:p>
        </p:txBody>
      </p:sp>
      <p:sp>
        <p:nvSpPr>
          <p:cNvPr id="19" name="Text Placeholder 2"/>
          <p:cNvSpPr>
            <a:spLocks noGrp="1"/>
          </p:cNvSpPr>
          <p:nvPr>
            <p:ph type="body" sz="quarter" idx="14" hasCustomPrompt="1"/>
          </p:nvPr>
        </p:nvSpPr>
        <p:spPr>
          <a:xfrm>
            <a:off x="5472819" y="5303064"/>
            <a:ext cx="3086100" cy="838200"/>
          </a:xfrm>
        </p:spPr>
        <p:txBody>
          <a:bodyPr>
            <a:normAutofit/>
          </a:bodyPr>
          <a:lstStyle>
            <a:lvl1pPr marL="0" indent="0" algn="ctr">
              <a:buNone/>
              <a:defRPr sz="2000" b="1"/>
            </a:lvl1pPr>
          </a:lstStyle>
          <a:p>
            <a:pPr lvl="0"/>
            <a:r>
              <a:rPr lang="en-US"/>
              <a:t>Edit text</a:t>
            </a:r>
          </a:p>
        </p:txBody>
      </p:sp>
      <p:sp>
        <p:nvSpPr>
          <p:cNvPr id="20" name="Text Placeholder 2"/>
          <p:cNvSpPr>
            <a:spLocks noGrp="1"/>
          </p:cNvSpPr>
          <p:nvPr>
            <p:ph type="body" sz="quarter" idx="15" hasCustomPrompt="1"/>
          </p:nvPr>
        </p:nvSpPr>
        <p:spPr>
          <a:xfrm>
            <a:off x="9127215" y="5305832"/>
            <a:ext cx="3086100" cy="838200"/>
          </a:xfrm>
        </p:spPr>
        <p:txBody>
          <a:bodyPr>
            <a:normAutofit/>
          </a:bodyPr>
          <a:lstStyle>
            <a:lvl1pPr marL="0" indent="0" algn="ctr">
              <a:buNone/>
              <a:defRPr sz="2000" b="1"/>
            </a:lvl1pPr>
          </a:lstStyle>
          <a:p>
            <a:pPr lvl="0"/>
            <a:r>
              <a:rPr lang="en-US"/>
              <a:t>Edit text</a:t>
            </a:r>
          </a:p>
        </p:txBody>
      </p:sp>
      <p:pic>
        <p:nvPicPr>
          <p:cNvPr id="21" name="Picture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24029324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7" name="Rectangle 16" descr="Decorative background color">
            <a:extLst>
              <a:ext uri="{FF2B5EF4-FFF2-40B4-BE49-F238E27FC236}">
                <a16:creationId xmlns:a16="http://schemas.microsoft.com/office/drawing/2014/main" id="{5D7DC3FE-1996-B84A-A40F-DF9482545EEF}"/>
              </a:ext>
            </a:extLst>
          </p:cNvPr>
          <p:cNvSpPr/>
          <p:nvPr userDrawn="1"/>
        </p:nvSpPr>
        <p:spPr>
          <a:xfrm>
            <a:off x="0" y="884622"/>
            <a:ext cx="12192000" cy="5385364"/>
          </a:xfrm>
          <a:prstGeom prst="rect">
            <a:avLst/>
          </a:prstGeom>
          <a:solidFill>
            <a:srgbClr val="E5F2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Decorative background color">
            <a:extLst>
              <a:ext uri="{FF2B5EF4-FFF2-40B4-BE49-F238E27FC236}">
                <a16:creationId xmlns:a16="http://schemas.microsoft.com/office/drawing/2014/main" id="{FAA8FBD0-7709-5F4A-B39F-6123C8E45346}"/>
              </a:ext>
            </a:extLst>
          </p:cNvPr>
          <p:cNvSpPr/>
          <p:nvPr/>
        </p:nvSpPr>
        <p:spPr>
          <a:xfrm>
            <a:off x="8158993" y="4580618"/>
            <a:ext cx="4011385" cy="1507732"/>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small" dirty="0"/>
          </a:p>
        </p:txBody>
      </p:sp>
      <p:sp>
        <p:nvSpPr>
          <p:cNvPr id="16" name="Text Placeholder 3">
            <a:extLst>
              <a:ext uri="{FF2B5EF4-FFF2-40B4-BE49-F238E27FC236}">
                <a16:creationId xmlns:a16="http://schemas.microsoft.com/office/drawing/2014/main" id="{FBA1631E-2A47-2F4C-A7B7-1D0A084CB272}"/>
              </a:ext>
            </a:extLst>
          </p:cNvPr>
          <p:cNvSpPr>
            <a:spLocks noGrp="1"/>
          </p:cNvSpPr>
          <p:nvPr>
            <p:ph type="body" sz="half" idx="12"/>
          </p:nvPr>
        </p:nvSpPr>
        <p:spPr>
          <a:xfrm>
            <a:off x="8263000" y="4783005"/>
            <a:ext cx="3500854" cy="107815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0" name="Picture Placeholder 2">
            <a:extLst>
              <a:ext uri="{FF2B5EF4-FFF2-40B4-BE49-F238E27FC236}">
                <a16:creationId xmlns:a16="http://schemas.microsoft.com/office/drawing/2014/main" id="{3B88F994-8795-2A4B-9517-40FE6794579C}"/>
              </a:ext>
            </a:extLst>
          </p:cNvPr>
          <p:cNvSpPr>
            <a:spLocks noGrp="1"/>
          </p:cNvSpPr>
          <p:nvPr>
            <p:ph type="pic" idx="11"/>
          </p:nvPr>
        </p:nvSpPr>
        <p:spPr>
          <a:xfrm>
            <a:off x="4616970" y="1684006"/>
            <a:ext cx="4557009" cy="35775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Rectangle 6" descr="Decorative background color">
            <a:extLst>
              <a:ext uri="{FF2B5EF4-FFF2-40B4-BE49-F238E27FC236}">
                <a16:creationId xmlns:a16="http://schemas.microsoft.com/office/drawing/2014/main" id="{1A987BF4-4EA0-024C-9867-CC03B41C018B}"/>
              </a:ext>
            </a:extLst>
          </p:cNvPr>
          <p:cNvSpPr/>
          <p:nvPr userDrawn="1"/>
        </p:nvSpPr>
        <p:spPr>
          <a:xfrm>
            <a:off x="693818" y="884621"/>
            <a:ext cx="2848890" cy="5385365"/>
          </a:xfrm>
          <a:prstGeom prst="rect">
            <a:avLst/>
          </a:prstGeom>
          <a:solidFill>
            <a:srgbClr val="087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64BC083-A42F-CA4D-B4B1-0D33BFD350D7}"/>
              </a:ext>
            </a:extLst>
          </p:cNvPr>
          <p:cNvSpPr/>
          <p:nvPr userDrawn="1"/>
        </p:nvSpPr>
        <p:spPr>
          <a:xfrm>
            <a:off x="115642" y="2379025"/>
            <a:ext cx="5965118" cy="2324299"/>
          </a:xfrm>
          <a:prstGeom prst="rect">
            <a:avLst/>
          </a:prstGeom>
          <a:solidFill>
            <a:srgbClr val="065D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3">
            <a:extLst>
              <a:ext uri="{FF2B5EF4-FFF2-40B4-BE49-F238E27FC236}">
                <a16:creationId xmlns:a16="http://schemas.microsoft.com/office/drawing/2014/main" id="{E2AA19F1-54A5-CA46-A5ED-7F0400EBE8EB}"/>
              </a:ext>
            </a:extLst>
          </p:cNvPr>
          <p:cNvSpPr>
            <a:spLocks noGrp="1"/>
          </p:cNvSpPr>
          <p:nvPr>
            <p:ph type="body" sz="half" idx="10"/>
          </p:nvPr>
        </p:nvSpPr>
        <p:spPr>
          <a:xfrm>
            <a:off x="276668" y="2439913"/>
            <a:ext cx="3500854" cy="282163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descr="Decorative background color">
            <a:extLst>
              <a:ext uri="{FF2B5EF4-FFF2-40B4-BE49-F238E27FC236}">
                <a16:creationId xmlns:a16="http://schemas.microsoft.com/office/drawing/2014/main" id="{9EA4BF5D-FC6A-4F4D-AF13-CA471D68E9DC}"/>
              </a:ext>
            </a:extLst>
          </p:cNvPr>
          <p:cNvSpPr/>
          <p:nvPr userDrawn="1"/>
        </p:nvSpPr>
        <p:spPr>
          <a:xfrm>
            <a:off x="0" y="1"/>
            <a:ext cx="12192000" cy="1084398"/>
          </a:xfrm>
          <a:prstGeom prst="rect">
            <a:avLst/>
          </a:prstGeom>
          <a:solidFill>
            <a:srgbClr val="65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F238D0ED-7ABC-EC4C-8E4E-1759C3FF8B3C}"/>
              </a:ext>
            </a:extLst>
          </p:cNvPr>
          <p:cNvSpPr>
            <a:spLocks noGrp="1"/>
          </p:cNvSpPr>
          <p:nvPr>
            <p:ph type="title" hasCustomPrompt="1"/>
          </p:nvPr>
        </p:nvSpPr>
        <p:spPr>
          <a:xfrm>
            <a:off x="276668" y="-83868"/>
            <a:ext cx="10515600" cy="1325563"/>
          </a:xfrm>
        </p:spPr>
        <p:txBody>
          <a:bodyPr/>
          <a:lstStyle>
            <a:lvl1pPr>
              <a:defRPr>
                <a:solidFill>
                  <a:schemeClr val="bg1"/>
                </a:solidFill>
              </a:defRPr>
            </a:lvl1pPr>
          </a:lstStyle>
          <a:p>
            <a:r>
              <a:rPr lang="en-US"/>
              <a:t>Click to edit title </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3026583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Rectangle 8" descr="Decorative background color">
            <a:extLst>
              <a:ext uri="{FF2B5EF4-FFF2-40B4-BE49-F238E27FC236}">
                <a16:creationId xmlns:a16="http://schemas.microsoft.com/office/drawing/2014/main" id="{C8AD350A-D5AC-F44E-87F7-C5D3FCA4948A}"/>
              </a:ext>
            </a:extLst>
          </p:cNvPr>
          <p:cNvSpPr/>
          <p:nvPr userDrawn="1"/>
        </p:nvSpPr>
        <p:spPr>
          <a:xfrm>
            <a:off x="3999952" y="-2590"/>
            <a:ext cx="8217926" cy="6269826"/>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4225753" y="457200"/>
            <a:ext cx="3500854" cy="690390"/>
          </a:xfrm>
        </p:spPr>
        <p:txBody>
          <a:bodyPr>
            <a:normAutofit/>
          </a:bodyPr>
          <a:lstStyle>
            <a:lvl1pPr marL="0" indent="0">
              <a:buNone/>
              <a:defRPr sz="20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Decorative background color">
            <a:extLst>
              <a:ext uri="{FF2B5EF4-FFF2-40B4-BE49-F238E27FC236}">
                <a16:creationId xmlns:a16="http://schemas.microsoft.com/office/drawing/2014/main" id="{90DD7E2B-F9F2-D44C-8454-01278A0345DA}"/>
              </a:ext>
            </a:extLst>
          </p:cNvPr>
          <p:cNvSpPr/>
          <p:nvPr userDrawn="1"/>
        </p:nvSpPr>
        <p:spPr>
          <a:xfrm>
            <a:off x="-3370" y="0"/>
            <a:ext cx="4006693" cy="6267236"/>
          </a:xfrm>
          <a:prstGeom prst="rect">
            <a:avLst/>
          </a:prstGeom>
          <a:solidFill>
            <a:srgbClr val="F1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5369169"/>
            <a:ext cx="3500854" cy="88233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11">
            <a:extLst>
              <a:ext uri="{FF2B5EF4-FFF2-40B4-BE49-F238E27FC236}">
                <a16:creationId xmlns:a16="http://schemas.microsoft.com/office/drawing/2014/main" id="{7617C463-885A-E24E-9298-77B5D8B27EFC}"/>
              </a:ext>
            </a:extLst>
          </p:cNvPr>
          <p:cNvSpPr>
            <a:spLocks noGrp="1"/>
          </p:cNvSpPr>
          <p:nvPr>
            <p:ph type="pic" sz="quarter" idx="11"/>
          </p:nvPr>
        </p:nvSpPr>
        <p:spPr>
          <a:xfrm>
            <a:off x="276225" y="2368550"/>
            <a:ext cx="3502025" cy="2460625"/>
          </a:xfrm>
        </p:spPr>
        <p:txBody>
          <a:bodyPr/>
          <a:lstStyle/>
          <a:p>
            <a:endParaRPr lang="en-US" dirty="0"/>
          </a:p>
        </p:txBody>
      </p:sp>
      <p:sp>
        <p:nvSpPr>
          <p:cNvPr id="2" name="Title 1">
            <a:extLst>
              <a:ext uri="{FF2B5EF4-FFF2-40B4-BE49-F238E27FC236}">
                <a16:creationId xmlns:a16="http://schemas.microsoft.com/office/drawing/2014/main" id="{C7B7572D-3D9E-0A4C-A4CD-67CF4C620E3E}"/>
              </a:ext>
            </a:extLst>
          </p:cNvPr>
          <p:cNvSpPr>
            <a:spLocks noGrp="1"/>
          </p:cNvSpPr>
          <p:nvPr>
            <p:ph type="title"/>
          </p:nvPr>
        </p:nvSpPr>
        <p:spPr>
          <a:xfrm>
            <a:off x="276668" y="457200"/>
            <a:ext cx="3500854" cy="1600200"/>
          </a:xfrm>
        </p:spPr>
        <p:txBody>
          <a:bodyPr anchor="b"/>
          <a:lstStyle>
            <a:lvl1pPr>
              <a:defRPr sz="3200"/>
            </a:lvl1pPr>
          </a:lstStyle>
          <a:p>
            <a:r>
              <a:rPr lang="en-US"/>
              <a:t>Click to edit Master title style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400803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5266656" y="2614230"/>
            <a:ext cx="5028375" cy="31739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5098157" y="1451273"/>
            <a:ext cx="3500854" cy="690390"/>
          </a:xfrm>
        </p:spPr>
        <p:txBody>
          <a:bodyPr>
            <a:normAutofit/>
          </a:bodyPr>
          <a:lstStyle>
            <a:lvl1pPr marL="0" indent="0">
              <a:buNone/>
              <a:defRPr sz="20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Decorative background color">
            <a:extLst>
              <a:ext uri="{FF2B5EF4-FFF2-40B4-BE49-F238E27FC236}">
                <a16:creationId xmlns:a16="http://schemas.microsoft.com/office/drawing/2014/main" id="{90DD7E2B-F9F2-D44C-8454-01278A0345DA}"/>
              </a:ext>
            </a:extLst>
          </p:cNvPr>
          <p:cNvSpPr/>
          <p:nvPr userDrawn="1"/>
        </p:nvSpPr>
        <p:spPr>
          <a:xfrm>
            <a:off x="-3371" y="187"/>
            <a:ext cx="3928167" cy="6267236"/>
          </a:xfrm>
          <a:prstGeom prst="rect">
            <a:avLst/>
          </a:prstGeom>
          <a:solidFill>
            <a:srgbClr val="F1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5369169"/>
            <a:ext cx="3500854" cy="88233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11">
            <a:extLst>
              <a:ext uri="{FF2B5EF4-FFF2-40B4-BE49-F238E27FC236}">
                <a16:creationId xmlns:a16="http://schemas.microsoft.com/office/drawing/2014/main" id="{7617C463-885A-E24E-9298-77B5D8B27EFC}"/>
              </a:ext>
            </a:extLst>
          </p:cNvPr>
          <p:cNvSpPr>
            <a:spLocks noGrp="1"/>
          </p:cNvSpPr>
          <p:nvPr>
            <p:ph type="pic" sz="quarter" idx="11"/>
          </p:nvPr>
        </p:nvSpPr>
        <p:spPr>
          <a:xfrm>
            <a:off x="276226" y="3133805"/>
            <a:ext cx="2435978" cy="1695370"/>
          </a:xfrm>
        </p:spPr>
        <p:txBody>
          <a:bodyPr/>
          <a:lstStyle/>
          <a:p>
            <a:endParaRPr lang="en-US" dirty="0"/>
          </a:p>
        </p:txBody>
      </p:sp>
      <p:sp>
        <p:nvSpPr>
          <p:cNvPr id="11" name="Rectangle 10" descr="Decorative background color">
            <a:extLst>
              <a:ext uri="{FF2B5EF4-FFF2-40B4-BE49-F238E27FC236}">
                <a16:creationId xmlns:a16="http://schemas.microsoft.com/office/drawing/2014/main" id="{9EA4BF5D-FC6A-4F4D-AF13-CA471D68E9DC}"/>
              </a:ext>
            </a:extLst>
          </p:cNvPr>
          <p:cNvSpPr/>
          <p:nvPr userDrawn="1"/>
        </p:nvSpPr>
        <p:spPr>
          <a:xfrm>
            <a:off x="1844" y="0"/>
            <a:ext cx="12216034" cy="911279"/>
          </a:xfrm>
          <a:prstGeom prst="rect">
            <a:avLst/>
          </a:prstGeom>
          <a:solidFill>
            <a:srgbClr val="65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2" hasCustomPrompt="1"/>
          </p:nvPr>
        </p:nvSpPr>
        <p:spPr>
          <a:xfrm>
            <a:off x="333067" y="1144459"/>
            <a:ext cx="3444455" cy="1469771"/>
          </a:xfrm>
        </p:spPr>
        <p:txBody>
          <a:bodyPr>
            <a:normAutofit/>
          </a:bodyPr>
          <a:lstStyle>
            <a:lvl1pPr marL="0" indent="0">
              <a:buNone/>
              <a:defRPr sz="3200" b="1" baseline="0">
                <a:solidFill>
                  <a:schemeClr val="tx1"/>
                </a:solidFill>
              </a:defRPr>
            </a:lvl1pPr>
          </a:lstStyle>
          <a:p>
            <a:pPr lvl="0"/>
            <a:r>
              <a:rPr lang="en-US"/>
              <a:t>Click to edit text</a:t>
            </a:r>
          </a:p>
        </p:txBody>
      </p:sp>
      <p:sp>
        <p:nvSpPr>
          <p:cNvPr id="2" name="Title 1">
            <a:extLst>
              <a:ext uri="{FF2B5EF4-FFF2-40B4-BE49-F238E27FC236}">
                <a16:creationId xmlns:a16="http://schemas.microsoft.com/office/drawing/2014/main" id="{C7B7572D-3D9E-0A4C-A4CD-67CF4C620E3E}"/>
              </a:ext>
            </a:extLst>
          </p:cNvPr>
          <p:cNvSpPr>
            <a:spLocks noGrp="1"/>
          </p:cNvSpPr>
          <p:nvPr>
            <p:ph type="title"/>
          </p:nvPr>
        </p:nvSpPr>
        <p:spPr>
          <a:xfrm>
            <a:off x="287428" y="-108319"/>
            <a:ext cx="10757089" cy="908418"/>
          </a:xfrm>
        </p:spPr>
        <p:txBody>
          <a:bodyPr anchor="b">
            <a:noAutofit/>
          </a:bodyPr>
          <a:lstStyle>
            <a:lvl1pPr>
              <a:defRPr sz="4400">
                <a:solidFill>
                  <a:schemeClr val="bg1"/>
                </a:solidFill>
              </a:defRPr>
            </a:lvl1pPr>
          </a:lstStyle>
          <a:p>
            <a:r>
              <a:rPr lang="en-US"/>
              <a:t>Click to edit Master title style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346686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5266656" y="2614230"/>
            <a:ext cx="5028375" cy="31739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5098157" y="1451273"/>
            <a:ext cx="3500854" cy="690390"/>
          </a:xfrm>
        </p:spPr>
        <p:txBody>
          <a:bodyPr>
            <a:normAutofit/>
          </a:bodyPr>
          <a:lstStyle>
            <a:lvl1pPr marL="0" indent="0">
              <a:buNone/>
              <a:defRPr sz="20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Decorative background color">
            <a:extLst>
              <a:ext uri="{FF2B5EF4-FFF2-40B4-BE49-F238E27FC236}">
                <a16:creationId xmlns:a16="http://schemas.microsoft.com/office/drawing/2014/main" id="{90DD7E2B-F9F2-D44C-8454-01278A0345DA}"/>
              </a:ext>
            </a:extLst>
          </p:cNvPr>
          <p:cNvSpPr/>
          <p:nvPr userDrawn="1"/>
        </p:nvSpPr>
        <p:spPr>
          <a:xfrm>
            <a:off x="-3370" y="187"/>
            <a:ext cx="4048428" cy="6267236"/>
          </a:xfrm>
          <a:prstGeom prst="rect">
            <a:avLst/>
          </a:prstGeom>
          <a:solidFill>
            <a:srgbClr val="F1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5369169"/>
            <a:ext cx="3500854" cy="88233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11">
            <a:extLst>
              <a:ext uri="{FF2B5EF4-FFF2-40B4-BE49-F238E27FC236}">
                <a16:creationId xmlns:a16="http://schemas.microsoft.com/office/drawing/2014/main" id="{7617C463-885A-E24E-9298-77B5D8B27EFC}"/>
              </a:ext>
            </a:extLst>
          </p:cNvPr>
          <p:cNvSpPr>
            <a:spLocks noGrp="1"/>
          </p:cNvSpPr>
          <p:nvPr>
            <p:ph type="pic" sz="quarter" idx="11"/>
          </p:nvPr>
        </p:nvSpPr>
        <p:spPr>
          <a:xfrm>
            <a:off x="276226" y="3133805"/>
            <a:ext cx="2435978" cy="1695370"/>
          </a:xfrm>
        </p:spPr>
        <p:txBody>
          <a:bodyPr/>
          <a:lstStyle/>
          <a:p>
            <a:endParaRPr lang="en-US" dirty="0"/>
          </a:p>
        </p:txBody>
      </p:sp>
      <p:sp>
        <p:nvSpPr>
          <p:cNvPr id="5" name="Title 4"/>
          <p:cNvSpPr>
            <a:spLocks noGrp="1"/>
          </p:cNvSpPr>
          <p:nvPr>
            <p:ph type="title" hasCustomPrompt="1"/>
          </p:nvPr>
        </p:nvSpPr>
        <p:spPr>
          <a:xfrm>
            <a:off x="276226" y="365125"/>
            <a:ext cx="3501296" cy="1325563"/>
          </a:xfrm>
        </p:spPr>
        <p:txBody>
          <a:bodyPr/>
          <a:lstStyle/>
          <a:p>
            <a:r>
              <a:rPr lang="en-US"/>
              <a:t>Click to edit title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3988984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
        <p:nvSpPr>
          <p:cNvPr id="9" name="Rectangle 8" descr="Decorative background color">
            <a:extLst>
              <a:ext uri="{FF2B5EF4-FFF2-40B4-BE49-F238E27FC236}">
                <a16:creationId xmlns:a16="http://schemas.microsoft.com/office/drawing/2014/main" id="{90DD7E2B-F9F2-D44C-8454-01278A0345DA}"/>
              </a:ext>
            </a:extLst>
          </p:cNvPr>
          <p:cNvSpPr/>
          <p:nvPr userDrawn="1"/>
        </p:nvSpPr>
        <p:spPr>
          <a:xfrm>
            <a:off x="3540642" y="0"/>
            <a:ext cx="8651358" cy="6267236"/>
          </a:xfrm>
          <a:prstGeom prst="rect">
            <a:avLst/>
          </a:prstGeom>
          <a:solidFill>
            <a:srgbClr val="0A4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5266656" y="2614230"/>
            <a:ext cx="5028375" cy="31739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5098157" y="1451273"/>
            <a:ext cx="3500854" cy="690390"/>
          </a:xfrm>
        </p:spPr>
        <p:txBody>
          <a:bodyPr>
            <a:normAutofit/>
          </a:bodyPr>
          <a:lstStyle>
            <a:lvl1pPr marL="0" indent="0">
              <a:buNone/>
              <a:defRPr sz="20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Decorative background color">
            <a:extLst>
              <a:ext uri="{FF2B5EF4-FFF2-40B4-BE49-F238E27FC236}">
                <a16:creationId xmlns:a16="http://schemas.microsoft.com/office/drawing/2014/main" id="{90DD7E2B-F9F2-D44C-8454-01278A0345DA}"/>
              </a:ext>
            </a:extLst>
          </p:cNvPr>
          <p:cNvSpPr/>
          <p:nvPr userDrawn="1"/>
        </p:nvSpPr>
        <p:spPr>
          <a:xfrm>
            <a:off x="-3370" y="187"/>
            <a:ext cx="3544012" cy="6267236"/>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5369169"/>
            <a:ext cx="3500854" cy="88233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11">
            <a:extLst>
              <a:ext uri="{FF2B5EF4-FFF2-40B4-BE49-F238E27FC236}">
                <a16:creationId xmlns:a16="http://schemas.microsoft.com/office/drawing/2014/main" id="{7617C463-885A-E24E-9298-77B5D8B27EFC}"/>
              </a:ext>
            </a:extLst>
          </p:cNvPr>
          <p:cNvSpPr>
            <a:spLocks noGrp="1"/>
          </p:cNvSpPr>
          <p:nvPr>
            <p:ph type="pic" sz="quarter" idx="11"/>
          </p:nvPr>
        </p:nvSpPr>
        <p:spPr>
          <a:xfrm>
            <a:off x="276226" y="3133805"/>
            <a:ext cx="2435978" cy="1695370"/>
          </a:xfrm>
        </p:spPr>
        <p:txBody>
          <a:bodyPr/>
          <a:lstStyle/>
          <a:p>
            <a:endParaRPr lang="en-US" dirty="0"/>
          </a:p>
        </p:txBody>
      </p:sp>
      <p:sp>
        <p:nvSpPr>
          <p:cNvPr id="5" name="Title 4"/>
          <p:cNvSpPr>
            <a:spLocks noGrp="1"/>
          </p:cNvSpPr>
          <p:nvPr>
            <p:ph type="title" hasCustomPrompt="1"/>
          </p:nvPr>
        </p:nvSpPr>
        <p:spPr>
          <a:xfrm>
            <a:off x="276226" y="365125"/>
            <a:ext cx="3501296" cy="1325563"/>
          </a:xfrm>
        </p:spPr>
        <p:txBody>
          <a:bodyPr/>
          <a:lstStyle/>
          <a:p>
            <a:r>
              <a:rPr lang="en-US"/>
              <a:t>Click to edit title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427096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11" name="Rectangle 10" descr="Decorative background color">
            <a:extLst>
              <a:ext uri="{FF2B5EF4-FFF2-40B4-BE49-F238E27FC236}">
                <a16:creationId xmlns:a16="http://schemas.microsoft.com/office/drawing/2014/main" id="{08D84D24-8D0E-534D-9D5E-2504F8327AAD}"/>
              </a:ext>
            </a:extLst>
          </p:cNvPr>
          <p:cNvSpPr/>
          <p:nvPr userDrawn="1"/>
        </p:nvSpPr>
        <p:spPr>
          <a:xfrm>
            <a:off x="3981215" y="0"/>
            <a:ext cx="8210785" cy="6267236"/>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3">
            <a:extLst>
              <a:ext uri="{FF2B5EF4-FFF2-40B4-BE49-F238E27FC236}">
                <a16:creationId xmlns:a16="http://schemas.microsoft.com/office/drawing/2014/main" id="{3BE1A253-EF95-5A48-A416-1E753988EF3B}"/>
              </a:ext>
            </a:extLst>
          </p:cNvPr>
          <p:cNvSpPr>
            <a:spLocks noGrp="1"/>
          </p:cNvSpPr>
          <p:nvPr>
            <p:ph type="body" sz="half" idx="16" hasCustomPrompt="1"/>
          </p:nvPr>
        </p:nvSpPr>
        <p:spPr>
          <a:xfrm>
            <a:off x="9998104" y="3902415"/>
            <a:ext cx="1396615" cy="49865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a:p>
            <a:pPr lvl="0"/>
            <a:endParaRPr lang="en-US"/>
          </a:p>
          <a:p>
            <a:pPr lvl="0"/>
            <a:endParaRPr lang="en-US"/>
          </a:p>
        </p:txBody>
      </p:sp>
      <p:sp>
        <p:nvSpPr>
          <p:cNvPr id="22" name="Oval 21" descr="decorative color background">
            <a:extLst>
              <a:ext uri="{FF2B5EF4-FFF2-40B4-BE49-F238E27FC236}">
                <a16:creationId xmlns:a16="http://schemas.microsoft.com/office/drawing/2014/main" id="{E87BC66C-95BB-1F43-B0AD-FA8A2D36A249}"/>
              </a:ext>
            </a:extLst>
          </p:cNvPr>
          <p:cNvSpPr/>
          <p:nvPr/>
        </p:nvSpPr>
        <p:spPr>
          <a:xfrm>
            <a:off x="10236589" y="2093667"/>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Picture Placeholder 2">
            <a:extLst>
              <a:ext uri="{FF2B5EF4-FFF2-40B4-BE49-F238E27FC236}">
                <a16:creationId xmlns:a16="http://schemas.microsoft.com/office/drawing/2014/main" id="{DD744560-430D-354D-BB47-D92DCD694038}"/>
              </a:ext>
            </a:extLst>
          </p:cNvPr>
          <p:cNvSpPr>
            <a:spLocks noGrp="1"/>
          </p:cNvSpPr>
          <p:nvPr>
            <p:ph type="pic" idx="19"/>
          </p:nvPr>
        </p:nvSpPr>
        <p:spPr>
          <a:xfrm>
            <a:off x="10189889" y="2196907"/>
            <a:ext cx="1405964" cy="1120846"/>
          </a:xfrm>
        </p:spPr>
        <p:txBody>
          <a:bodyPr>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7" name="Text Placeholder 3">
            <a:extLst>
              <a:ext uri="{FF2B5EF4-FFF2-40B4-BE49-F238E27FC236}">
                <a16:creationId xmlns:a16="http://schemas.microsoft.com/office/drawing/2014/main" id="{57D7FD57-B021-7140-AE1A-FC9D7CC853BB}"/>
              </a:ext>
            </a:extLst>
          </p:cNvPr>
          <p:cNvSpPr>
            <a:spLocks noGrp="1"/>
          </p:cNvSpPr>
          <p:nvPr>
            <p:ph type="body" sz="half" idx="14" hasCustomPrompt="1"/>
          </p:nvPr>
        </p:nvSpPr>
        <p:spPr>
          <a:xfrm>
            <a:off x="9983595" y="1321267"/>
            <a:ext cx="2306295" cy="690390"/>
          </a:xfrm>
        </p:spPr>
        <p:txBody>
          <a:bodyPr>
            <a:normAutofit/>
          </a:bodyPr>
          <a:lstStyle>
            <a:lvl1pPr marL="0" indent="0">
              <a:buNone/>
              <a:defRPr sz="2000" b="1">
                <a:solidFill>
                  <a:schemeClr val="accent4">
                    <a:lumMod val="60000"/>
                    <a:lumOff val="4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cxnSp>
        <p:nvCxnSpPr>
          <p:cNvPr id="25" name="Straight Connector 24" descr="decorative color background">
            <a:extLst>
              <a:ext uri="{FF2B5EF4-FFF2-40B4-BE49-F238E27FC236}">
                <a16:creationId xmlns:a16="http://schemas.microsoft.com/office/drawing/2014/main" id="{6E90DC85-ADEB-6E42-9F0C-FF4CB3F1E025}"/>
              </a:ext>
            </a:extLst>
          </p:cNvPr>
          <p:cNvCxnSpPr/>
          <p:nvPr userDrawn="1"/>
        </p:nvCxnSpPr>
        <p:spPr>
          <a:xfrm>
            <a:off x="9686925" y="1969674"/>
            <a:ext cx="2999" cy="403962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8CC32F1F-AFB1-4440-B4C8-4CDE4EF18F58}"/>
              </a:ext>
            </a:extLst>
          </p:cNvPr>
          <p:cNvSpPr>
            <a:spLocks noGrp="1"/>
          </p:cNvSpPr>
          <p:nvPr>
            <p:ph type="body" sz="half" idx="15" hasCustomPrompt="1"/>
          </p:nvPr>
        </p:nvSpPr>
        <p:spPr>
          <a:xfrm>
            <a:off x="7223323" y="3902415"/>
            <a:ext cx="1396615" cy="49865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a:p>
            <a:pPr lvl="0"/>
            <a:endParaRPr lang="en-US"/>
          </a:p>
          <a:p>
            <a:pPr lvl="0"/>
            <a:endParaRPr lang="en-US"/>
          </a:p>
        </p:txBody>
      </p:sp>
      <p:sp>
        <p:nvSpPr>
          <p:cNvPr id="19" name="Oval 18" descr="decorative color background">
            <a:extLst>
              <a:ext uri="{FF2B5EF4-FFF2-40B4-BE49-F238E27FC236}">
                <a16:creationId xmlns:a16="http://schemas.microsoft.com/office/drawing/2014/main" id="{D1AA7505-136C-064D-BDE0-BB98A590F9A9}"/>
              </a:ext>
            </a:extLst>
          </p:cNvPr>
          <p:cNvSpPr/>
          <p:nvPr/>
        </p:nvSpPr>
        <p:spPr>
          <a:xfrm>
            <a:off x="7662748" y="2123264"/>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Picture Placeholder 2">
            <a:extLst>
              <a:ext uri="{FF2B5EF4-FFF2-40B4-BE49-F238E27FC236}">
                <a16:creationId xmlns:a16="http://schemas.microsoft.com/office/drawing/2014/main" id="{BB09F4F3-94AA-7541-9310-3BC88E0BDCFF}"/>
              </a:ext>
            </a:extLst>
          </p:cNvPr>
          <p:cNvSpPr>
            <a:spLocks noGrp="1"/>
          </p:cNvSpPr>
          <p:nvPr>
            <p:ph type="pic" idx="18"/>
          </p:nvPr>
        </p:nvSpPr>
        <p:spPr>
          <a:xfrm>
            <a:off x="7616048" y="2226504"/>
            <a:ext cx="1405964" cy="1120846"/>
          </a:xfrm>
        </p:spPr>
        <p:txBody>
          <a:bodyPr>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6" name="Text Placeholder 3">
            <a:extLst>
              <a:ext uri="{FF2B5EF4-FFF2-40B4-BE49-F238E27FC236}">
                <a16:creationId xmlns:a16="http://schemas.microsoft.com/office/drawing/2014/main" id="{4DEF9385-08CA-884A-B905-25DA49A19575}"/>
              </a:ext>
            </a:extLst>
          </p:cNvPr>
          <p:cNvSpPr>
            <a:spLocks noGrp="1"/>
          </p:cNvSpPr>
          <p:nvPr>
            <p:ph type="body" sz="half" idx="13" hasCustomPrompt="1"/>
          </p:nvPr>
        </p:nvSpPr>
        <p:spPr>
          <a:xfrm>
            <a:off x="7223323" y="1321267"/>
            <a:ext cx="2306295" cy="690390"/>
          </a:xfrm>
        </p:spPr>
        <p:txBody>
          <a:bodyPr>
            <a:normAutofit/>
          </a:bodyPr>
          <a:lstStyle>
            <a:lvl1pPr marL="0" indent="0">
              <a:buNone/>
              <a:defRPr sz="2000" b="1">
                <a:solidFill>
                  <a:schemeClr val="accent4">
                    <a:lumMod val="60000"/>
                    <a:lumOff val="4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cxnSp>
        <p:nvCxnSpPr>
          <p:cNvPr id="24" name="Straight Connector 23" descr="decorative color background">
            <a:extLst>
              <a:ext uri="{FF2B5EF4-FFF2-40B4-BE49-F238E27FC236}">
                <a16:creationId xmlns:a16="http://schemas.microsoft.com/office/drawing/2014/main" id="{9498E13F-7C3A-794E-B22E-02D1E9034C90}"/>
              </a:ext>
            </a:extLst>
          </p:cNvPr>
          <p:cNvCxnSpPr/>
          <p:nvPr userDrawn="1"/>
        </p:nvCxnSpPr>
        <p:spPr>
          <a:xfrm flipH="1">
            <a:off x="6946689" y="1969674"/>
            <a:ext cx="4447" cy="4071383"/>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B0D7FE4D-6ADE-214C-AF6B-4B2D53BC3781}"/>
              </a:ext>
            </a:extLst>
          </p:cNvPr>
          <p:cNvSpPr>
            <a:spLocks noGrp="1"/>
          </p:cNvSpPr>
          <p:nvPr>
            <p:ph type="body" sz="half" idx="11" hasCustomPrompt="1"/>
          </p:nvPr>
        </p:nvSpPr>
        <p:spPr>
          <a:xfrm>
            <a:off x="4207016" y="3905496"/>
            <a:ext cx="1396615" cy="49865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a:p>
            <a:pPr lvl="0"/>
            <a:endParaRPr lang="en-US"/>
          </a:p>
          <a:p>
            <a:pPr lvl="0"/>
            <a:endParaRPr lang="en-US"/>
          </a:p>
        </p:txBody>
      </p:sp>
      <p:sp>
        <p:nvSpPr>
          <p:cNvPr id="15" name="Oval 14" descr="decorative color background">
            <a:extLst>
              <a:ext uri="{FF2B5EF4-FFF2-40B4-BE49-F238E27FC236}">
                <a16:creationId xmlns:a16="http://schemas.microsoft.com/office/drawing/2014/main" id="{E2122863-0E8D-524F-813F-1495B23848B6}"/>
              </a:ext>
            </a:extLst>
          </p:cNvPr>
          <p:cNvSpPr/>
          <p:nvPr/>
        </p:nvSpPr>
        <p:spPr>
          <a:xfrm>
            <a:off x="4825335" y="2099001"/>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Picture Placeholder 2">
            <a:extLst>
              <a:ext uri="{FF2B5EF4-FFF2-40B4-BE49-F238E27FC236}">
                <a16:creationId xmlns:a16="http://schemas.microsoft.com/office/drawing/2014/main" id="{84C6FBCF-781A-F54D-A911-374E1D30921F}"/>
              </a:ext>
            </a:extLst>
          </p:cNvPr>
          <p:cNvSpPr>
            <a:spLocks noGrp="1"/>
          </p:cNvSpPr>
          <p:nvPr>
            <p:ph type="pic" idx="17"/>
          </p:nvPr>
        </p:nvSpPr>
        <p:spPr>
          <a:xfrm>
            <a:off x="4759090" y="2196907"/>
            <a:ext cx="1405964" cy="1120846"/>
          </a:xfrm>
        </p:spPr>
        <p:txBody>
          <a:bodyPr>
            <a:normAutofit/>
          </a:bodyPr>
          <a:lstStyle>
            <a:lvl1pPr marL="0" indent="0" algn="ctr">
              <a:buNone/>
              <a:defRPr sz="20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3" name="Text Placeholder 3">
            <a:extLst>
              <a:ext uri="{FF2B5EF4-FFF2-40B4-BE49-F238E27FC236}">
                <a16:creationId xmlns:a16="http://schemas.microsoft.com/office/drawing/2014/main" id="{E838124A-DAD0-E340-8CE1-0B7924A5C7D4}"/>
              </a:ext>
            </a:extLst>
          </p:cNvPr>
          <p:cNvSpPr>
            <a:spLocks noGrp="1"/>
          </p:cNvSpPr>
          <p:nvPr>
            <p:ph type="body" sz="half" idx="12" hasCustomPrompt="1"/>
          </p:nvPr>
        </p:nvSpPr>
        <p:spPr>
          <a:xfrm>
            <a:off x="4207016" y="1327429"/>
            <a:ext cx="2306295" cy="690390"/>
          </a:xfrm>
        </p:spPr>
        <p:txBody>
          <a:bodyPr>
            <a:normAutofit/>
          </a:bodyPr>
          <a:lstStyle>
            <a:lvl1pPr marL="0" indent="0">
              <a:buNone/>
              <a:defRPr sz="2000" b="1">
                <a:solidFill>
                  <a:schemeClr val="accent4">
                    <a:lumMod val="60000"/>
                    <a:lumOff val="4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4207016" y="292568"/>
            <a:ext cx="3500854" cy="690390"/>
          </a:xfrm>
        </p:spPr>
        <p:txBody>
          <a:bodyPr>
            <a:normAutofit/>
          </a:bodyPr>
          <a:lstStyle>
            <a:lvl1pPr marL="0" indent="0">
              <a:buNone/>
              <a:defRPr sz="2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Decorative background color">
            <a:extLst>
              <a:ext uri="{FF2B5EF4-FFF2-40B4-BE49-F238E27FC236}">
                <a16:creationId xmlns:a16="http://schemas.microsoft.com/office/drawing/2014/main" id="{90DD7E2B-F9F2-D44C-8454-01278A0345DA}"/>
              </a:ext>
            </a:extLst>
          </p:cNvPr>
          <p:cNvSpPr/>
          <p:nvPr userDrawn="1"/>
        </p:nvSpPr>
        <p:spPr>
          <a:xfrm>
            <a:off x="-3370" y="0"/>
            <a:ext cx="4006693" cy="6267236"/>
          </a:xfrm>
          <a:prstGeom prst="rect">
            <a:avLst/>
          </a:prstGeom>
          <a:solidFill>
            <a:srgbClr val="F1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5673969"/>
            <a:ext cx="3500854" cy="57753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276667" y="2504489"/>
            <a:ext cx="3482117"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C7B7572D-3D9E-0A4C-A4CD-67CF4C620E3E}"/>
              </a:ext>
            </a:extLst>
          </p:cNvPr>
          <p:cNvSpPr>
            <a:spLocks noGrp="1"/>
          </p:cNvSpPr>
          <p:nvPr>
            <p:ph type="title"/>
          </p:nvPr>
        </p:nvSpPr>
        <p:spPr>
          <a:xfrm>
            <a:off x="276668" y="457200"/>
            <a:ext cx="3500854" cy="1600200"/>
          </a:xfrm>
        </p:spPr>
        <p:txBody>
          <a:bodyPr anchor="b"/>
          <a:lstStyle>
            <a:lvl1pPr>
              <a:defRPr sz="3200"/>
            </a:lvl1pPr>
          </a:lstStyle>
          <a:p>
            <a:r>
              <a:rPr lang="en-US"/>
              <a:t>Click to edit Master title style</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4142769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BCB93-E271-6E4E-A29D-A4A1675D95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30AA8C-A422-6141-8686-2D38F0F7374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22414562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Picture with Caption">
    <p:spTree>
      <p:nvGrpSpPr>
        <p:cNvPr id="1" name=""/>
        <p:cNvGrpSpPr/>
        <p:nvPr/>
      </p:nvGrpSpPr>
      <p:grpSpPr>
        <a:xfrm>
          <a:off x="0" y="0"/>
          <a:ext cx="0" cy="0"/>
          <a:chOff x="0" y="0"/>
          <a:chExt cx="0" cy="0"/>
        </a:xfrm>
      </p:grpSpPr>
      <p:sp>
        <p:nvSpPr>
          <p:cNvPr id="11" name="Rectangle 10" descr="Decorative background color">
            <a:extLst>
              <a:ext uri="{FF2B5EF4-FFF2-40B4-BE49-F238E27FC236}">
                <a16:creationId xmlns:a16="http://schemas.microsoft.com/office/drawing/2014/main" id="{08D84D24-8D0E-534D-9D5E-2504F8327AAD}"/>
              </a:ext>
            </a:extLst>
          </p:cNvPr>
          <p:cNvSpPr/>
          <p:nvPr userDrawn="1"/>
        </p:nvSpPr>
        <p:spPr>
          <a:xfrm>
            <a:off x="3832055" y="-15735"/>
            <a:ext cx="8359945" cy="6267236"/>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3">
            <a:extLst>
              <a:ext uri="{FF2B5EF4-FFF2-40B4-BE49-F238E27FC236}">
                <a16:creationId xmlns:a16="http://schemas.microsoft.com/office/drawing/2014/main" id="{3BE1A253-EF95-5A48-A416-1E753988EF3B}"/>
              </a:ext>
            </a:extLst>
          </p:cNvPr>
          <p:cNvSpPr>
            <a:spLocks noGrp="1"/>
          </p:cNvSpPr>
          <p:nvPr>
            <p:ph type="body" sz="half" idx="16" hasCustomPrompt="1"/>
          </p:nvPr>
        </p:nvSpPr>
        <p:spPr>
          <a:xfrm>
            <a:off x="9998104" y="4964474"/>
            <a:ext cx="1396615" cy="49865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a:p>
            <a:pPr lvl="0"/>
            <a:endParaRPr lang="en-US"/>
          </a:p>
          <a:p>
            <a:pPr lvl="0"/>
            <a:endParaRPr lang="en-US"/>
          </a:p>
        </p:txBody>
      </p:sp>
      <p:sp>
        <p:nvSpPr>
          <p:cNvPr id="22" name="Oval 21" descr="decorative color background">
            <a:extLst>
              <a:ext uri="{FF2B5EF4-FFF2-40B4-BE49-F238E27FC236}">
                <a16:creationId xmlns:a16="http://schemas.microsoft.com/office/drawing/2014/main" id="{E87BC66C-95BB-1F43-B0AD-FA8A2D36A249}"/>
              </a:ext>
            </a:extLst>
          </p:cNvPr>
          <p:cNvSpPr/>
          <p:nvPr/>
        </p:nvSpPr>
        <p:spPr>
          <a:xfrm>
            <a:off x="10147006" y="693761"/>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Text Placeholder 3">
            <a:extLst>
              <a:ext uri="{FF2B5EF4-FFF2-40B4-BE49-F238E27FC236}">
                <a16:creationId xmlns:a16="http://schemas.microsoft.com/office/drawing/2014/main" id="{57D7FD57-B021-7140-AE1A-FC9D7CC853BB}"/>
              </a:ext>
            </a:extLst>
          </p:cNvPr>
          <p:cNvSpPr>
            <a:spLocks noGrp="1"/>
          </p:cNvSpPr>
          <p:nvPr>
            <p:ph type="body" sz="half" idx="14" hasCustomPrompt="1"/>
          </p:nvPr>
        </p:nvSpPr>
        <p:spPr>
          <a:xfrm>
            <a:off x="9916446" y="2881503"/>
            <a:ext cx="2306295" cy="690390"/>
          </a:xfrm>
        </p:spPr>
        <p:txBody>
          <a:bodyPr>
            <a:normAutofit/>
          </a:bodyPr>
          <a:lstStyle>
            <a:lvl1pPr marL="0" indent="0">
              <a:buNone/>
              <a:defRPr sz="2000" b="1">
                <a:solidFill>
                  <a:schemeClr val="accent4">
                    <a:lumMod val="60000"/>
                    <a:lumOff val="4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cxnSp>
        <p:nvCxnSpPr>
          <p:cNvPr id="25" name="Straight Connector 24" descr="decorative color background">
            <a:extLst>
              <a:ext uri="{FF2B5EF4-FFF2-40B4-BE49-F238E27FC236}">
                <a16:creationId xmlns:a16="http://schemas.microsoft.com/office/drawing/2014/main" id="{6E90DC85-ADEB-6E42-9F0C-FF4CB3F1E025}"/>
              </a:ext>
            </a:extLst>
          </p:cNvPr>
          <p:cNvCxnSpPr/>
          <p:nvPr userDrawn="1"/>
        </p:nvCxnSpPr>
        <p:spPr>
          <a:xfrm>
            <a:off x="9543643" y="698503"/>
            <a:ext cx="2999" cy="53035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8CC32F1F-AFB1-4440-B4C8-4CDE4EF18F58}"/>
              </a:ext>
            </a:extLst>
          </p:cNvPr>
          <p:cNvSpPr>
            <a:spLocks noGrp="1"/>
          </p:cNvSpPr>
          <p:nvPr>
            <p:ph type="body" sz="half" idx="15" hasCustomPrompt="1"/>
          </p:nvPr>
        </p:nvSpPr>
        <p:spPr>
          <a:xfrm>
            <a:off x="7223323" y="4964474"/>
            <a:ext cx="1396615" cy="49865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a:p>
            <a:pPr lvl="0"/>
            <a:endParaRPr lang="en-US"/>
          </a:p>
        </p:txBody>
      </p:sp>
      <p:sp>
        <p:nvSpPr>
          <p:cNvPr id="19" name="Oval 18" descr="decorative color background">
            <a:extLst>
              <a:ext uri="{FF2B5EF4-FFF2-40B4-BE49-F238E27FC236}">
                <a16:creationId xmlns:a16="http://schemas.microsoft.com/office/drawing/2014/main" id="{D1AA7505-136C-064D-BDE0-BB98A590F9A9}"/>
              </a:ext>
            </a:extLst>
          </p:cNvPr>
          <p:cNvSpPr/>
          <p:nvPr/>
        </p:nvSpPr>
        <p:spPr>
          <a:xfrm>
            <a:off x="7573165" y="723358"/>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Text Placeholder 3">
            <a:extLst>
              <a:ext uri="{FF2B5EF4-FFF2-40B4-BE49-F238E27FC236}">
                <a16:creationId xmlns:a16="http://schemas.microsoft.com/office/drawing/2014/main" id="{4DEF9385-08CA-884A-B905-25DA49A19575}"/>
              </a:ext>
            </a:extLst>
          </p:cNvPr>
          <p:cNvSpPr>
            <a:spLocks noGrp="1"/>
          </p:cNvSpPr>
          <p:nvPr>
            <p:ph type="body" sz="half" idx="13" hasCustomPrompt="1"/>
          </p:nvPr>
        </p:nvSpPr>
        <p:spPr>
          <a:xfrm>
            <a:off x="7156174" y="2881503"/>
            <a:ext cx="2306295" cy="690390"/>
          </a:xfrm>
        </p:spPr>
        <p:txBody>
          <a:bodyPr>
            <a:normAutofit/>
          </a:bodyPr>
          <a:lstStyle>
            <a:lvl1pPr marL="0" indent="0">
              <a:buNone/>
              <a:defRPr sz="2000" b="1">
                <a:solidFill>
                  <a:schemeClr val="accent4">
                    <a:lumMod val="60000"/>
                    <a:lumOff val="4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cxnSp>
        <p:nvCxnSpPr>
          <p:cNvPr id="24" name="Straight Connector 23" descr="decorative color background">
            <a:extLst>
              <a:ext uri="{FF2B5EF4-FFF2-40B4-BE49-F238E27FC236}">
                <a16:creationId xmlns:a16="http://schemas.microsoft.com/office/drawing/2014/main" id="{9498E13F-7C3A-794E-B22E-02D1E9034C90}"/>
              </a:ext>
            </a:extLst>
          </p:cNvPr>
          <p:cNvCxnSpPr/>
          <p:nvPr userDrawn="1"/>
        </p:nvCxnSpPr>
        <p:spPr>
          <a:xfrm flipH="1">
            <a:off x="6803407" y="698503"/>
            <a:ext cx="4447" cy="530352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3">
            <a:extLst>
              <a:ext uri="{FF2B5EF4-FFF2-40B4-BE49-F238E27FC236}">
                <a16:creationId xmlns:a16="http://schemas.microsoft.com/office/drawing/2014/main" id="{B0D7FE4D-6ADE-214C-AF6B-4B2D53BC3781}"/>
              </a:ext>
            </a:extLst>
          </p:cNvPr>
          <p:cNvSpPr>
            <a:spLocks noGrp="1"/>
          </p:cNvSpPr>
          <p:nvPr>
            <p:ph type="body" sz="half" idx="11" hasCustomPrompt="1"/>
          </p:nvPr>
        </p:nvSpPr>
        <p:spPr>
          <a:xfrm>
            <a:off x="4207016" y="4967555"/>
            <a:ext cx="1396615" cy="49865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a:p>
            <a:pPr lvl="0"/>
            <a:r>
              <a:rPr lang="en-US"/>
              <a:t>a</a:t>
            </a:r>
          </a:p>
          <a:p>
            <a:pPr lvl="0"/>
            <a:endParaRPr lang="en-US"/>
          </a:p>
        </p:txBody>
      </p:sp>
      <p:sp>
        <p:nvSpPr>
          <p:cNvPr id="15" name="Oval 14" descr="decorative color background">
            <a:extLst>
              <a:ext uri="{FF2B5EF4-FFF2-40B4-BE49-F238E27FC236}">
                <a16:creationId xmlns:a16="http://schemas.microsoft.com/office/drawing/2014/main" id="{E2122863-0E8D-524F-813F-1495B23848B6}"/>
              </a:ext>
            </a:extLst>
          </p:cNvPr>
          <p:cNvSpPr/>
          <p:nvPr/>
        </p:nvSpPr>
        <p:spPr>
          <a:xfrm>
            <a:off x="4735752" y="699095"/>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3">
            <a:extLst>
              <a:ext uri="{FF2B5EF4-FFF2-40B4-BE49-F238E27FC236}">
                <a16:creationId xmlns:a16="http://schemas.microsoft.com/office/drawing/2014/main" id="{E838124A-DAD0-E340-8CE1-0B7924A5C7D4}"/>
              </a:ext>
            </a:extLst>
          </p:cNvPr>
          <p:cNvSpPr>
            <a:spLocks noGrp="1"/>
          </p:cNvSpPr>
          <p:nvPr>
            <p:ph type="body" sz="half" idx="12" hasCustomPrompt="1"/>
          </p:nvPr>
        </p:nvSpPr>
        <p:spPr>
          <a:xfrm>
            <a:off x="4139867" y="2887665"/>
            <a:ext cx="2306295" cy="690390"/>
          </a:xfrm>
        </p:spPr>
        <p:txBody>
          <a:bodyPr>
            <a:normAutofit/>
          </a:bodyPr>
          <a:lstStyle>
            <a:lvl1pPr marL="0" indent="0">
              <a:buNone/>
              <a:defRPr sz="2000" b="1">
                <a:solidFill>
                  <a:schemeClr val="accent4">
                    <a:lumMod val="60000"/>
                    <a:lumOff val="4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Text</a:t>
            </a:r>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4207016" y="89147"/>
            <a:ext cx="3500854" cy="690390"/>
          </a:xfrm>
        </p:spPr>
        <p:txBody>
          <a:bodyPr>
            <a:normAutofit/>
          </a:bodyPr>
          <a:lstStyle>
            <a:lvl1pPr marL="0" indent="0">
              <a:buNone/>
              <a:defRPr sz="24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Decorative background color">
            <a:extLst>
              <a:ext uri="{FF2B5EF4-FFF2-40B4-BE49-F238E27FC236}">
                <a16:creationId xmlns:a16="http://schemas.microsoft.com/office/drawing/2014/main" id="{90DD7E2B-F9F2-D44C-8454-01278A0345DA}"/>
              </a:ext>
            </a:extLst>
          </p:cNvPr>
          <p:cNvSpPr/>
          <p:nvPr userDrawn="1"/>
        </p:nvSpPr>
        <p:spPr>
          <a:xfrm>
            <a:off x="-3370" y="0"/>
            <a:ext cx="3835425" cy="6267236"/>
          </a:xfrm>
          <a:prstGeom prst="rect">
            <a:avLst/>
          </a:prstGeom>
          <a:solidFill>
            <a:srgbClr val="F1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5673969"/>
            <a:ext cx="3500854" cy="577532"/>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276667" y="2504489"/>
            <a:ext cx="3482117"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C7B7572D-3D9E-0A4C-A4CD-67CF4C620E3E}"/>
              </a:ext>
            </a:extLst>
          </p:cNvPr>
          <p:cNvSpPr>
            <a:spLocks noGrp="1"/>
          </p:cNvSpPr>
          <p:nvPr>
            <p:ph type="title"/>
          </p:nvPr>
        </p:nvSpPr>
        <p:spPr>
          <a:xfrm>
            <a:off x="276668" y="457200"/>
            <a:ext cx="3500854" cy="1600200"/>
          </a:xfrm>
        </p:spPr>
        <p:txBody>
          <a:bodyPr anchor="b"/>
          <a:lstStyle>
            <a:lvl1pPr>
              <a:defRPr sz="3200"/>
            </a:lvl1pPr>
          </a:lstStyle>
          <a:p>
            <a:r>
              <a:rPr lang="en-US"/>
              <a:t>Click to edit Master title style</a:t>
            </a:r>
          </a:p>
        </p:txBody>
      </p: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57519"/>
            <a:ext cx="1150833" cy="635884"/>
          </a:xfrm>
          <a:prstGeom prst="rect">
            <a:avLst/>
          </a:prstGeom>
        </p:spPr>
      </p:pic>
    </p:spTree>
    <p:extLst>
      <p:ext uri="{BB962C8B-B14F-4D97-AF65-F5344CB8AC3E}">
        <p14:creationId xmlns:p14="http://schemas.microsoft.com/office/powerpoint/2010/main" val="4148499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1" name="Rectangle 10" descr="Decorative background color">
            <a:extLst>
              <a:ext uri="{FF2B5EF4-FFF2-40B4-BE49-F238E27FC236}">
                <a16:creationId xmlns:a16="http://schemas.microsoft.com/office/drawing/2014/main" id="{08D84D24-8D0E-534D-9D5E-2504F8327AAD}"/>
              </a:ext>
            </a:extLst>
          </p:cNvPr>
          <p:cNvSpPr/>
          <p:nvPr userDrawn="1"/>
        </p:nvSpPr>
        <p:spPr>
          <a:xfrm>
            <a:off x="3625703" y="0"/>
            <a:ext cx="8566297" cy="6267236"/>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3">
            <a:extLst>
              <a:ext uri="{FF2B5EF4-FFF2-40B4-BE49-F238E27FC236}">
                <a16:creationId xmlns:a16="http://schemas.microsoft.com/office/drawing/2014/main" id="{B0D7FE4D-6ADE-214C-AF6B-4B2D53BC3781}"/>
              </a:ext>
            </a:extLst>
          </p:cNvPr>
          <p:cNvSpPr>
            <a:spLocks noGrp="1"/>
          </p:cNvSpPr>
          <p:nvPr>
            <p:ph type="body" sz="half" idx="11" hasCustomPrompt="1"/>
          </p:nvPr>
        </p:nvSpPr>
        <p:spPr>
          <a:xfrm>
            <a:off x="-182849" y="2488753"/>
            <a:ext cx="3500854" cy="690390"/>
          </a:xfrm>
        </p:spPr>
        <p:txBody>
          <a:bodyPr>
            <a:normAutofit/>
          </a:bodyPr>
          <a:lstStyle>
            <a:lvl1pPr marL="342900" indent="-342900">
              <a:buFont typeface="Arial" panose="020B0604020202020204" pitchFamily="34" charset="0"/>
              <a:buChar char="•"/>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Item A</a:t>
            </a:r>
          </a:p>
          <a:p>
            <a:pPr lvl="0"/>
            <a:r>
              <a:rPr lang="en-US"/>
              <a:t>Item B</a:t>
            </a:r>
          </a:p>
          <a:p>
            <a:pPr lvl="0"/>
            <a:endParaRPr lang="en-US"/>
          </a:p>
          <a:p>
            <a:pPr lvl="0"/>
            <a:endParaRPr lang="en-US"/>
          </a:p>
        </p:txBody>
      </p:sp>
      <p:sp>
        <p:nvSpPr>
          <p:cNvPr id="13" name="Text Placeholder 3">
            <a:extLst>
              <a:ext uri="{FF2B5EF4-FFF2-40B4-BE49-F238E27FC236}">
                <a16:creationId xmlns:a16="http://schemas.microsoft.com/office/drawing/2014/main" id="{E838124A-DAD0-E340-8CE1-0B7924A5C7D4}"/>
              </a:ext>
            </a:extLst>
          </p:cNvPr>
          <p:cNvSpPr>
            <a:spLocks noGrp="1"/>
          </p:cNvSpPr>
          <p:nvPr>
            <p:ph type="body" sz="half" idx="12" hasCustomPrompt="1"/>
          </p:nvPr>
        </p:nvSpPr>
        <p:spPr>
          <a:xfrm>
            <a:off x="-96698" y="1989500"/>
            <a:ext cx="3500854" cy="69039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List</a:t>
            </a:r>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706162" y="419048"/>
            <a:ext cx="3500854" cy="69039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Decorative background color">
            <a:extLst>
              <a:ext uri="{FF2B5EF4-FFF2-40B4-BE49-F238E27FC236}">
                <a16:creationId xmlns:a16="http://schemas.microsoft.com/office/drawing/2014/main" id="{90DD7E2B-F9F2-D44C-8454-01278A0345DA}"/>
              </a:ext>
            </a:extLst>
          </p:cNvPr>
          <p:cNvSpPr/>
          <p:nvPr userDrawn="1"/>
        </p:nvSpPr>
        <p:spPr>
          <a:xfrm>
            <a:off x="-3369" y="0"/>
            <a:ext cx="3629072" cy="6267236"/>
          </a:xfrm>
          <a:prstGeom prst="rect">
            <a:avLst/>
          </a:prstGeom>
          <a:solidFill>
            <a:srgbClr val="F1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5767753"/>
            <a:ext cx="3500854" cy="48374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276668" y="2504489"/>
            <a:ext cx="2076476"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C7B7572D-3D9E-0A4C-A4CD-67CF4C620E3E}"/>
              </a:ext>
            </a:extLst>
          </p:cNvPr>
          <p:cNvSpPr>
            <a:spLocks noGrp="1"/>
          </p:cNvSpPr>
          <p:nvPr>
            <p:ph type="title"/>
          </p:nvPr>
        </p:nvSpPr>
        <p:spPr>
          <a:xfrm>
            <a:off x="276668" y="457200"/>
            <a:ext cx="3500854" cy="1600200"/>
          </a:xfrm>
        </p:spPr>
        <p:txBody>
          <a:bodyPr anchor="b"/>
          <a:lstStyle>
            <a:lvl1pPr>
              <a:defRPr sz="3200"/>
            </a:lvl1pPr>
          </a:lstStyle>
          <a:p>
            <a:r>
              <a:rPr lang="en-US"/>
              <a:t>Click to edit Master title style</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57519"/>
            <a:ext cx="1150833" cy="635884"/>
          </a:xfrm>
          <a:prstGeom prst="rect">
            <a:avLst/>
          </a:prstGeom>
        </p:spPr>
      </p:pic>
    </p:spTree>
    <p:extLst>
      <p:ext uri="{BB962C8B-B14F-4D97-AF65-F5344CB8AC3E}">
        <p14:creationId xmlns:p14="http://schemas.microsoft.com/office/powerpoint/2010/main" val="3009793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Picture with Caption">
    <p:spTree>
      <p:nvGrpSpPr>
        <p:cNvPr id="1" name=""/>
        <p:cNvGrpSpPr/>
        <p:nvPr/>
      </p:nvGrpSpPr>
      <p:grpSpPr>
        <a:xfrm>
          <a:off x="0" y="0"/>
          <a:ext cx="0" cy="0"/>
          <a:chOff x="0" y="0"/>
          <a:chExt cx="0" cy="0"/>
        </a:xfrm>
      </p:grpSpPr>
      <p:sp>
        <p:nvSpPr>
          <p:cNvPr id="11" name="Rectangle 10" descr="Decorative background color">
            <a:extLst>
              <a:ext uri="{FF2B5EF4-FFF2-40B4-BE49-F238E27FC236}">
                <a16:creationId xmlns:a16="http://schemas.microsoft.com/office/drawing/2014/main" id="{08D84D24-8D0E-534D-9D5E-2504F8327AAD}"/>
              </a:ext>
            </a:extLst>
          </p:cNvPr>
          <p:cNvSpPr/>
          <p:nvPr userDrawn="1"/>
        </p:nvSpPr>
        <p:spPr>
          <a:xfrm>
            <a:off x="3625703" y="0"/>
            <a:ext cx="8566297" cy="6267236"/>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3">
            <a:extLst>
              <a:ext uri="{FF2B5EF4-FFF2-40B4-BE49-F238E27FC236}">
                <a16:creationId xmlns:a16="http://schemas.microsoft.com/office/drawing/2014/main" id="{B0D7FE4D-6ADE-214C-AF6B-4B2D53BC3781}"/>
              </a:ext>
            </a:extLst>
          </p:cNvPr>
          <p:cNvSpPr>
            <a:spLocks noGrp="1"/>
          </p:cNvSpPr>
          <p:nvPr>
            <p:ph type="body" sz="half" idx="11" hasCustomPrompt="1"/>
          </p:nvPr>
        </p:nvSpPr>
        <p:spPr>
          <a:xfrm>
            <a:off x="-182849" y="2488753"/>
            <a:ext cx="3500854" cy="690390"/>
          </a:xfrm>
        </p:spPr>
        <p:txBody>
          <a:bodyPr>
            <a:normAutofit/>
          </a:bodyPr>
          <a:lstStyle>
            <a:lvl1pPr marL="342900" indent="-342900">
              <a:buFont typeface="Arial" panose="020B0604020202020204" pitchFamily="34" charset="0"/>
              <a:buChar char="•"/>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Item A</a:t>
            </a:r>
          </a:p>
          <a:p>
            <a:pPr lvl="0"/>
            <a:r>
              <a:rPr lang="en-US"/>
              <a:t>Item B</a:t>
            </a:r>
          </a:p>
          <a:p>
            <a:pPr lvl="0"/>
            <a:endParaRPr lang="en-US"/>
          </a:p>
          <a:p>
            <a:pPr lvl="0"/>
            <a:endParaRPr lang="en-US"/>
          </a:p>
        </p:txBody>
      </p:sp>
      <p:sp>
        <p:nvSpPr>
          <p:cNvPr id="13" name="Text Placeholder 3">
            <a:extLst>
              <a:ext uri="{FF2B5EF4-FFF2-40B4-BE49-F238E27FC236}">
                <a16:creationId xmlns:a16="http://schemas.microsoft.com/office/drawing/2014/main" id="{E838124A-DAD0-E340-8CE1-0B7924A5C7D4}"/>
              </a:ext>
            </a:extLst>
          </p:cNvPr>
          <p:cNvSpPr>
            <a:spLocks noGrp="1"/>
          </p:cNvSpPr>
          <p:nvPr>
            <p:ph type="body" sz="half" idx="12" hasCustomPrompt="1"/>
          </p:nvPr>
        </p:nvSpPr>
        <p:spPr>
          <a:xfrm>
            <a:off x="-96698" y="1989500"/>
            <a:ext cx="3500854" cy="69039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List</a:t>
            </a:r>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706162" y="419048"/>
            <a:ext cx="3500854" cy="69039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Rectangle 7" descr="Decorative background color">
            <a:extLst>
              <a:ext uri="{FF2B5EF4-FFF2-40B4-BE49-F238E27FC236}">
                <a16:creationId xmlns:a16="http://schemas.microsoft.com/office/drawing/2014/main" id="{90DD7E2B-F9F2-D44C-8454-01278A0345DA}"/>
              </a:ext>
            </a:extLst>
          </p:cNvPr>
          <p:cNvSpPr/>
          <p:nvPr userDrawn="1"/>
        </p:nvSpPr>
        <p:spPr>
          <a:xfrm>
            <a:off x="-3369" y="0"/>
            <a:ext cx="3629072" cy="6267236"/>
          </a:xfrm>
          <a:prstGeom prst="rect">
            <a:avLst/>
          </a:prstGeom>
          <a:solidFill>
            <a:srgbClr val="F1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5767753"/>
            <a:ext cx="3500854" cy="48374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276668" y="2504489"/>
            <a:ext cx="2076476" cy="2503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2" name="Title 1">
            <a:extLst>
              <a:ext uri="{FF2B5EF4-FFF2-40B4-BE49-F238E27FC236}">
                <a16:creationId xmlns:a16="http://schemas.microsoft.com/office/drawing/2014/main" id="{C7B7572D-3D9E-0A4C-A4CD-67CF4C620E3E}"/>
              </a:ext>
            </a:extLst>
          </p:cNvPr>
          <p:cNvSpPr>
            <a:spLocks noGrp="1"/>
          </p:cNvSpPr>
          <p:nvPr>
            <p:ph type="title"/>
          </p:nvPr>
        </p:nvSpPr>
        <p:spPr>
          <a:xfrm>
            <a:off x="276668" y="457200"/>
            <a:ext cx="3500854" cy="1600200"/>
          </a:xfrm>
        </p:spPr>
        <p:txBody>
          <a:bodyPr anchor="b"/>
          <a:lstStyle>
            <a:lvl1pPr>
              <a:defRPr sz="3200"/>
            </a:lvl1pPr>
          </a:lstStyle>
          <a:p>
            <a:r>
              <a:rPr lang="en-US"/>
              <a:t>Click to edit Master title style</a:t>
            </a:r>
          </a:p>
        </p:txBody>
      </p:sp>
      <p:sp>
        <p:nvSpPr>
          <p:cNvPr id="19" name="Oval 18" descr="decorative background figure&#10;">
            <a:extLst>
              <a:ext uri="{FF2B5EF4-FFF2-40B4-BE49-F238E27FC236}">
                <a16:creationId xmlns:a16="http://schemas.microsoft.com/office/drawing/2014/main" id="{3B7446AA-6745-AA41-BF1E-8BB07CECAD15}"/>
              </a:ext>
            </a:extLst>
          </p:cNvPr>
          <p:cNvSpPr/>
          <p:nvPr userDrawn="1"/>
        </p:nvSpPr>
        <p:spPr>
          <a:xfrm>
            <a:off x="3871300" y="3983633"/>
            <a:ext cx="1224080" cy="12240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descr="decorative background figure&#10;">
            <a:extLst>
              <a:ext uri="{FF2B5EF4-FFF2-40B4-BE49-F238E27FC236}">
                <a16:creationId xmlns:a16="http://schemas.microsoft.com/office/drawing/2014/main" id="{DB735123-8FBD-DC47-A212-6AC370F4AB6B}"/>
              </a:ext>
            </a:extLst>
          </p:cNvPr>
          <p:cNvSpPr/>
          <p:nvPr userDrawn="1"/>
        </p:nvSpPr>
        <p:spPr>
          <a:xfrm>
            <a:off x="5553546" y="4008715"/>
            <a:ext cx="1224080" cy="12240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descr="decorative background figure&#10;">
            <a:extLst>
              <a:ext uri="{FF2B5EF4-FFF2-40B4-BE49-F238E27FC236}">
                <a16:creationId xmlns:a16="http://schemas.microsoft.com/office/drawing/2014/main" id="{936A860E-8B67-EA49-BB60-F1186AD2A8E8}"/>
              </a:ext>
            </a:extLst>
          </p:cNvPr>
          <p:cNvSpPr/>
          <p:nvPr userDrawn="1"/>
        </p:nvSpPr>
        <p:spPr>
          <a:xfrm>
            <a:off x="8918037" y="3987194"/>
            <a:ext cx="1238480" cy="12384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
        <p:nvSpPr>
          <p:cNvPr id="22" name="Oval 21" descr="decorative background figure&#10;">
            <a:extLst>
              <a:ext uri="{FF2B5EF4-FFF2-40B4-BE49-F238E27FC236}">
                <a16:creationId xmlns:a16="http://schemas.microsoft.com/office/drawing/2014/main" id="{E153EE21-60B0-6147-98BA-874163A1CF4E}"/>
              </a:ext>
            </a:extLst>
          </p:cNvPr>
          <p:cNvSpPr/>
          <p:nvPr userDrawn="1"/>
        </p:nvSpPr>
        <p:spPr>
          <a:xfrm>
            <a:off x="10614682" y="3980072"/>
            <a:ext cx="1224080" cy="12240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descr="decorative background figure&#10;">
            <a:extLst>
              <a:ext uri="{FF2B5EF4-FFF2-40B4-BE49-F238E27FC236}">
                <a16:creationId xmlns:a16="http://schemas.microsoft.com/office/drawing/2014/main" id="{5B28E366-5AF6-BC4C-AE47-0DD12D900E51}"/>
              </a:ext>
            </a:extLst>
          </p:cNvPr>
          <p:cNvSpPr/>
          <p:nvPr userDrawn="1"/>
        </p:nvSpPr>
        <p:spPr>
          <a:xfrm>
            <a:off x="7235792" y="4005155"/>
            <a:ext cx="1224080" cy="12240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descr="decorative background figure&#10;">
            <a:extLst>
              <a:ext uri="{FF2B5EF4-FFF2-40B4-BE49-F238E27FC236}">
                <a16:creationId xmlns:a16="http://schemas.microsoft.com/office/drawing/2014/main" id="{3B7446AA-6745-AA41-BF1E-8BB07CECAD15}"/>
              </a:ext>
            </a:extLst>
          </p:cNvPr>
          <p:cNvSpPr/>
          <p:nvPr userDrawn="1"/>
        </p:nvSpPr>
        <p:spPr>
          <a:xfrm>
            <a:off x="3871300" y="1420278"/>
            <a:ext cx="1224080" cy="12240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descr="decorative background figure&#10;">
            <a:extLst>
              <a:ext uri="{FF2B5EF4-FFF2-40B4-BE49-F238E27FC236}">
                <a16:creationId xmlns:a16="http://schemas.microsoft.com/office/drawing/2014/main" id="{DB735123-8FBD-DC47-A212-6AC370F4AB6B}"/>
              </a:ext>
            </a:extLst>
          </p:cNvPr>
          <p:cNvSpPr/>
          <p:nvPr userDrawn="1"/>
        </p:nvSpPr>
        <p:spPr>
          <a:xfrm>
            <a:off x="5553546" y="1445360"/>
            <a:ext cx="1224080" cy="12240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descr="decorative background figure&#10;">
            <a:extLst>
              <a:ext uri="{FF2B5EF4-FFF2-40B4-BE49-F238E27FC236}">
                <a16:creationId xmlns:a16="http://schemas.microsoft.com/office/drawing/2014/main" id="{936A860E-8B67-EA49-BB60-F1186AD2A8E8}"/>
              </a:ext>
            </a:extLst>
          </p:cNvPr>
          <p:cNvSpPr/>
          <p:nvPr userDrawn="1"/>
        </p:nvSpPr>
        <p:spPr>
          <a:xfrm>
            <a:off x="8918037" y="1423839"/>
            <a:ext cx="1238480" cy="12384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60000"/>
                  <a:lumOff val="40000"/>
                </a:schemeClr>
              </a:solidFill>
            </a:endParaRPr>
          </a:p>
        </p:txBody>
      </p:sp>
      <p:sp>
        <p:nvSpPr>
          <p:cNvPr id="27" name="Oval 26" descr="decorative background figure&#10;">
            <a:extLst>
              <a:ext uri="{FF2B5EF4-FFF2-40B4-BE49-F238E27FC236}">
                <a16:creationId xmlns:a16="http://schemas.microsoft.com/office/drawing/2014/main" id="{E153EE21-60B0-6147-98BA-874163A1CF4E}"/>
              </a:ext>
            </a:extLst>
          </p:cNvPr>
          <p:cNvSpPr/>
          <p:nvPr userDrawn="1"/>
        </p:nvSpPr>
        <p:spPr>
          <a:xfrm>
            <a:off x="10614682" y="1416717"/>
            <a:ext cx="1224080" cy="12240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descr="decorative background figure&#10;">
            <a:extLst>
              <a:ext uri="{FF2B5EF4-FFF2-40B4-BE49-F238E27FC236}">
                <a16:creationId xmlns:a16="http://schemas.microsoft.com/office/drawing/2014/main" id="{5B28E366-5AF6-BC4C-AE47-0DD12D900E51}"/>
              </a:ext>
            </a:extLst>
          </p:cNvPr>
          <p:cNvSpPr/>
          <p:nvPr userDrawn="1"/>
        </p:nvSpPr>
        <p:spPr>
          <a:xfrm>
            <a:off x="7235792" y="1441800"/>
            <a:ext cx="1224080" cy="1224080"/>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57519"/>
            <a:ext cx="1150833" cy="635884"/>
          </a:xfrm>
          <a:prstGeom prst="rect">
            <a:avLst/>
          </a:prstGeom>
        </p:spPr>
      </p:pic>
    </p:spTree>
    <p:extLst>
      <p:ext uri="{BB962C8B-B14F-4D97-AF65-F5344CB8AC3E}">
        <p14:creationId xmlns:p14="http://schemas.microsoft.com/office/powerpoint/2010/main" val="2153919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11" name="Rectangle 10" descr="Decorative background color">
            <a:extLst>
              <a:ext uri="{FF2B5EF4-FFF2-40B4-BE49-F238E27FC236}">
                <a16:creationId xmlns:a16="http://schemas.microsoft.com/office/drawing/2014/main" id="{08D84D24-8D0E-534D-9D5E-2504F8327AAD}"/>
              </a:ext>
            </a:extLst>
          </p:cNvPr>
          <p:cNvSpPr/>
          <p:nvPr userDrawn="1"/>
        </p:nvSpPr>
        <p:spPr>
          <a:xfrm>
            <a:off x="3981215" y="0"/>
            <a:ext cx="8210785" cy="6269826"/>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A25FEE3-DFBD-6D41-B884-E93EC0CE9E44}"/>
              </a:ext>
            </a:extLst>
          </p:cNvPr>
          <p:cNvSpPr>
            <a:spLocks noGrp="1"/>
          </p:cNvSpPr>
          <p:nvPr>
            <p:ph type="body" sz="half" idx="2"/>
          </p:nvPr>
        </p:nvSpPr>
        <p:spPr>
          <a:xfrm>
            <a:off x="4225753" y="457200"/>
            <a:ext cx="3500854" cy="690390"/>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descr="Decorative background color">
            <a:extLst>
              <a:ext uri="{FF2B5EF4-FFF2-40B4-BE49-F238E27FC236}">
                <a16:creationId xmlns:a16="http://schemas.microsoft.com/office/drawing/2014/main" id="{06625071-30B2-9047-8DDD-AA931B7730B5}"/>
              </a:ext>
            </a:extLst>
          </p:cNvPr>
          <p:cNvSpPr/>
          <p:nvPr userDrawn="1"/>
        </p:nvSpPr>
        <p:spPr>
          <a:xfrm>
            <a:off x="0" y="0"/>
            <a:ext cx="4235116" cy="6288505"/>
          </a:xfrm>
          <a:prstGeom prst="rect">
            <a:avLst/>
          </a:prstGeom>
          <a:solidFill>
            <a:srgbClr val="4F7D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
            <a:extLst>
              <a:ext uri="{FF2B5EF4-FFF2-40B4-BE49-F238E27FC236}">
                <a16:creationId xmlns:a16="http://schemas.microsoft.com/office/drawing/2014/main" id="{56A7C481-165C-AA4E-A483-AF4185FEE50E}"/>
              </a:ext>
            </a:extLst>
          </p:cNvPr>
          <p:cNvSpPr>
            <a:spLocks noGrp="1"/>
          </p:cNvSpPr>
          <p:nvPr>
            <p:ph type="body" sz="half" idx="10"/>
          </p:nvPr>
        </p:nvSpPr>
        <p:spPr>
          <a:xfrm>
            <a:off x="276668" y="2439913"/>
            <a:ext cx="3500854" cy="3811588"/>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2" name="Title 1">
            <a:extLst>
              <a:ext uri="{FF2B5EF4-FFF2-40B4-BE49-F238E27FC236}">
                <a16:creationId xmlns:a16="http://schemas.microsoft.com/office/drawing/2014/main" id="{C7B7572D-3D9E-0A4C-A4CD-67CF4C620E3E}"/>
              </a:ext>
            </a:extLst>
          </p:cNvPr>
          <p:cNvSpPr>
            <a:spLocks noGrp="1"/>
          </p:cNvSpPr>
          <p:nvPr>
            <p:ph type="title"/>
          </p:nvPr>
        </p:nvSpPr>
        <p:spPr>
          <a:xfrm>
            <a:off x="276668" y="457200"/>
            <a:ext cx="3500854" cy="1600200"/>
          </a:xfrm>
        </p:spPr>
        <p:txBody>
          <a:bodyPr anchor="b"/>
          <a:lstStyle>
            <a:lvl1pPr>
              <a:defRPr sz="3200">
                <a:solidFill>
                  <a:schemeClr val="bg1"/>
                </a:solidFill>
              </a:defRPr>
            </a:lvl1pPr>
          </a:lstStyle>
          <a:p>
            <a:r>
              <a:rPr lang="en-US"/>
              <a:t>Click to edit Master title style</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91075"/>
            <a:ext cx="1150833" cy="635884"/>
          </a:xfrm>
          <a:prstGeom prst="rect">
            <a:avLst/>
          </a:prstGeom>
        </p:spPr>
      </p:pic>
    </p:spTree>
    <p:extLst>
      <p:ext uri="{BB962C8B-B14F-4D97-AF65-F5344CB8AC3E}">
        <p14:creationId xmlns:p14="http://schemas.microsoft.com/office/powerpoint/2010/main" val="4198419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7746DE6-B4D1-6C45-8A51-AD8DE1656AAB}"/>
              </a:ext>
            </a:extLst>
          </p:cNvPr>
          <p:cNvSpPr>
            <a:spLocks noGrp="1"/>
          </p:cNvSpPr>
          <p:nvPr>
            <p:ph type="pic" idx="1"/>
          </p:nvPr>
        </p:nvSpPr>
        <p:spPr>
          <a:xfrm>
            <a:off x="3921211" y="263612"/>
            <a:ext cx="4308389" cy="57170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4" name="Picture Placeholder 2">
            <a:extLst>
              <a:ext uri="{FF2B5EF4-FFF2-40B4-BE49-F238E27FC236}">
                <a16:creationId xmlns:a16="http://schemas.microsoft.com/office/drawing/2014/main" id="{97746DE6-B4D1-6C45-8A51-AD8DE1656AAB}"/>
              </a:ext>
            </a:extLst>
          </p:cNvPr>
          <p:cNvSpPr>
            <a:spLocks noGrp="1"/>
          </p:cNvSpPr>
          <p:nvPr>
            <p:ph type="pic" idx="10"/>
          </p:nvPr>
        </p:nvSpPr>
        <p:spPr>
          <a:xfrm>
            <a:off x="8550876" y="263612"/>
            <a:ext cx="3414583" cy="57170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Picture Placeholder 2">
            <a:extLst>
              <a:ext uri="{FF2B5EF4-FFF2-40B4-BE49-F238E27FC236}">
                <a16:creationId xmlns:a16="http://schemas.microsoft.com/office/drawing/2014/main" id="{97746DE6-B4D1-6C45-8A51-AD8DE1656AAB}"/>
              </a:ext>
            </a:extLst>
          </p:cNvPr>
          <p:cNvSpPr>
            <a:spLocks noGrp="1"/>
          </p:cNvSpPr>
          <p:nvPr>
            <p:ph type="pic" idx="11"/>
          </p:nvPr>
        </p:nvSpPr>
        <p:spPr>
          <a:xfrm>
            <a:off x="210065" y="263612"/>
            <a:ext cx="3414583" cy="57170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207853"/>
            <a:ext cx="1150833" cy="635884"/>
          </a:xfrm>
          <a:prstGeom prst="rect">
            <a:avLst/>
          </a:prstGeom>
        </p:spPr>
      </p:pic>
    </p:spTree>
    <p:extLst>
      <p:ext uri="{BB962C8B-B14F-4D97-AF65-F5344CB8AC3E}">
        <p14:creationId xmlns:p14="http://schemas.microsoft.com/office/powerpoint/2010/main" val="3807726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115968F0-7824-CE48-B0E8-227D2BB57019}"/>
              </a:ext>
            </a:extLst>
          </p:cNvPr>
          <p:cNvGrpSpPr/>
          <p:nvPr userDrawn="1"/>
        </p:nvGrpSpPr>
        <p:grpSpPr>
          <a:xfrm>
            <a:off x="5547584" y="2511003"/>
            <a:ext cx="2564298" cy="2953921"/>
            <a:chOff x="6154682" y="2053067"/>
            <a:chExt cx="2564298" cy="2716777"/>
          </a:xfrm>
        </p:grpSpPr>
        <p:cxnSp>
          <p:nvCxnSpPr>
            <p:cNvPr id="71" name="Straight Connector 70"/>
            <p:cNvCxnSpPr>
              <a:cxnSpLocks/>
            </p:cNvCxnSpPr>
            <p:nvPr/>
          </p:nvCxnSpPr>
          <p:spPr>
            <a:xfrm>
              <a:off x="6154682" y="2911919"/>
              <a:ext cx="0" cy="18579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6156961" y="2053067"/>
              <a:ext cx="2562019" cy="12402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8" name="Straight Connector 67"/>
          <p:cNvCxnSpPr>
            <a:cxnSpLocks/>
          </p:cNvCxnSpPr>
          <p:nvPr userDrawn="1"/>
        </p:nvCxnSpPr>
        <p:spPr>
          <a:xfrm>
            <a:off x="9960721" y="1529515"/>
            <a:ext cx="0" cy="3854833"/>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3" name="Rectangle 2" descr="Decorative background color">
            <a:extLst>
              <a:ext uri="{FF2B5EF4-FFF2-40B4-BE49-F238E27FC236}">
                <a16:creationId xmlns:a16="http://schemas.microsoft.com/office/drawing/2014/main" id="{9EA4BF5D-FC6A-4F4D-AF13-CA471D68E9DC}"/>
              </a:ext>
            </a:extLst>
          </p:cNvPr>
          <p:cNvSpPr/>
          <p:nvPr userDrawn="1"/>
        </p:nvSpPr>
        <p:spPr>
          <a:xfrm>
            <a:off x="0" y="1"/>
            <a:ext cx="12192000" cy="1084398"/>
          </a:xfrm>
          <a:prstGeom prst="rect">
            <a:avLst/>
          </a:prstGeom>
          <a:solidFill>
            <a:srgbClr val="65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241300" y="131038"/>
            <a:ext cx="10515600" cy="822324"/>
          </a:xfrm>
        </p:spPr>
        <p:txBody>
          <a:bodyPr/>
          <a:lstStyle>
            <a:lvl1pPr>
              <a:defRPr>
                <a:solidFill>
                  <a:schemeClr val="bg1"/>
                </a:solidFill>
              </a:defRPr>
            </a:lvl1pPr>
          </a:lstStyle>
          <a:p>
            <a:r>
              <a:rPr lang="en-US"/>
              <a:t>Click to edit title </a:t>
            </a:r>
          </a:p>
        </p:txBody>
      </p:sp>
      <p:sp>
        <p:nvSpPr>
          <p:cNvPr id="23" name="Rectangle 22"/>
          <p:cNvSpPr/>
          <p:nvPr/>
        </p:nvSpPr>
        <p:spPr>
          <a:xfrm>
            <a:off x="2638980" y="5269281"/>
            <a:ext cx="1463040" cy="685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091857" y="5270747"/>
            <a:ext cx="1463040" cy="685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551738" y="5272594"/>
            <a:ext cx="1463040" cy="685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7015123" y="5272723"/>
            <a:ext cx="1463040" cy="685800"/>
          </a:xfrm>
          <a:prstGeom prst="rect">
            <a:avLst/>
          </a:prstGeom>
          <a:solidFill>
            <a:srgbClr val="65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8473248" y="5272345"/>
            <a:ext cx="1463040" cy="6858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p:cNvGrpSpPr/>
          <p:nvPr userDrawn="1"/>
        </p:nvGrpSpPr>
        <p:grpSpPr>
          <a:xfrm>
            <a:off x="216594" y="5270747"/>
            <a:ext cx="11177819" cy="684333"/>
            <a:chOff x="546794" y="5270747"/>
            <a:chExt cx="11177819" cy="684333"/>
          </a:xfrm>
        </p:grpSpPr>
        <p:sp>
          <p:nvSpPr>
            <p:cNvPr id="5" name="Oval 4"/>
            <p:cNvSpPr/>
            <p:nvPr/>
          </p:nvSpPr>
          <p:spPr>
            <a:xfrm>
              <a:off x="1332571" y="5511887"/>
              <a:ext cx="199505" cy="199505"/>
            </a:xfrm>
            <a:prstGeom prst="ellipse">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decorative box"/>
            <p:cNvSpPr/>
            <p:nvPr/>
          </p:nvSpPr>
          <p:spPr>
            <a:xfrm>
              <a:off x="546794" y="5270747"/>
              <a:ext cx="2431340" cy="68433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decorative box"/>
            <p:cNvSpPr/>
            <p:nvPr/>
          </p:nvSpPr>
          <p:spPr>
            <a:xfrm>
              <a:off x="10261573" y="5272594"/>
              <a:ext cx="1463040" cy="68248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Text Placeholder 25"/>
          <p:cNvSpPr>
            <a:spLocks noGrp="1"/>
          </p:cNvSpPr>
          <p:nvPr>
            <p:ph type="body" sz="quarter" idx="10" hasCustomPrompt="1"/>
          </p:nvPr>
        </p:nvSpPr>
        <p:spPr>
          <a:xfrm>
            <a:off x="393869" y="5373721"/>
            <a:ext cx="2025650" cy="546100"/>
          </a:xfrm>
        </p:spPr>
        <p:txBody>
          <a:bodyPr/>
          <a:lstStyle>
            <a:lvl1pPr marL="0" indent="0">
              <a:buNone/>
              <a:defRPr/>
            </a:lvl1pPr>
          </a:lstStyle>
          <a:p>
            <a:pPr algn="ctr"/>
            <a:r>
              <a:rPr lang="en-US" sz="2800" b="1">
                <a:latin typeface="Arial" panose="020B0604020202020204" pitchFamily="34" charset="0"/>
                <a:cs typeface="Arial" panose="020B0604020202020204" pitchFamily="34" charset="0"/>
              </a:rPr>
              <a:t>2016-2019</a:t>
            </a:r>
          </a:p>
        </p:txBody>
      </p:sp>
      <p:sp>
        <p:nvSpPr>
          <p:cNvPr id="27" name="Text Placeholder 25"/>
          <p:cNvSpPr>
            <a:spLocks noGrp="1"/>
          </p:cNvSpPr>
          <p:nvPr>
            <p:ph type="body" sz="quarter" idx="11" hasCustomPrompt="1"/>
          </p:nvPr>
        </p:nvSpPr>
        <p:spPr>
          <a:xfrm>
            <a:off x="2828780" y="5376240"/>
            <a:ext cx="1078728" cy="546100"/>
          </a:xfrm>
        </p:spPr>
        <p:txBody>
          <a:bodyPr/>
          <a:lstStyle>
            <a:lvl1pPr marL="0" indent="0">
              <a:buNone/>
              <a:defRPr/>
            </a:lvl1pPr>
          </a:lstStyle>
          <a:p>
            <a:pPr algn="ctr"/>
            <a:r>
              <a:rPr lang="en-US" sz="2800" b="1">
                <a:latin typeface="Arial" panose="020B0604020202020204" pitchFamily="34" charset="0"/>
                <a:cs typeface="Arial" panose="020B0604020202020204" pitchFamily="34" charset="0"/>
              </a:rPr>
              <a:t>2020</a:t>
            </a:r>
          </a:p>
        </p:txBody>
      </p:sp>
      <p:sp>
        <p:nvSpPr>
          <p:cNvPr id="28" name="Text Placeholder 25"/>
          <p:cNvSpPr>
            <a:spLocks noGrp="1"/>
          </p:cNvSpPr>
          <p:nvPr>
            <p:ph type="body" sz="quarter" idx="12" hasCustomPrompt="1"/>
          </p:nvPr>
        </p:nvSpPr>
        <p:spPr>
          <a:xfrm>
            <a:off x="4289094" y="5376240"/>
            <a:ext cx="1078728" cy="546100"/>
          </a:xfrm>
        </p:spPr>
        <p:txBody>
          <a:bodyPr/>
          <a:lstStyle>
            <a:lvl1pPr marL="0" indent="0">
              <a:buNone/>
              <a:defRPr/>
            </a:lvl1pPr>
          </a:lstStyle>
          <a:p>
            <a:pPr algn="ctr"/>
            <a:r>
              <a:rPr lang="en-US" sz="2800" b="1">
                <a:latin typeface="Arial" panose="020B0604020202020204" pitchFamily="34" charset="0"/>
                <a:cs typeface="Arial" panose="020B0604020202020204" pitchFamily="34" charset="0"/>
              </a:rPr>
              <a:t>2021</a:t>
            </a:r>
          </a:p>
        </p:txBody>
      </p:sp>
      <p:sp>
        <p:nvSpPr>
          <p:cNvPr id="29" name="Text Placeholder 25"/>
          <p:cNvSpPr>
            <a:spLocks noGrp="1"/>
          </p:cNvSpPr>
          <p:nvPr>
            <p:ph type="body" sz="quarter" idx="13" hasCustomPrompt="1"/>
          </p:nvPr>
        </p:nvSpPr>
        <p:spPr>
          <a:xfrm>
            <a:off x="5748975" y="5373721"/>
            <a:ext cx="1078728" cy="546100"/>
          </a:xfrm>
        </p:spPr>
        <p:txBody>
          <a:bodyPr/>
          <a:lstStyle>
            <a:lvl1pPr marL="0" indent="0">
              <a:buNone/>
              <a:defRPr>
                <a:solidFill>
                  <a:schemeClr val="tx1"/>
                </a:solidFill>
              </a:defRPr>
            </a:lvl1pPr>
          </a:lstStyle>
          <a:p>
            <a:pPr algn="ctr"/>
            <a:r>
              <a:rPr lang="en-US" sz="2800" b="1">
                <a:latin typeface="Arial" panose="020B0604020202020204" pitchFamily="34" charset="0"/>
                <a:cs typeface="Arial" panose="020B0604020202020204" pitchFamily="34" charset="0"/>
              </a:rPr>
              <a:t>2022</a:t>
            </a:r>
          </a:p>
        </p:txBody>
      </p:sp>
      <p:sp>
        <p:nvSpPr>
          <p:cNvPr id="30" name="Text Placeholder 25"/>
          <p:cNvSpPr>
            <a:spLocks noGrp="1"/>
          </p:cNvSpPr>
          <p:nvPr>
            <p:ph type="body" sz="quarter" idx="14" hasCustomPrompt="1"/>
          </p:nvPr>
        </p:nvSpPr>
        <p:spPr>
          <a:xfrm>
            <a:off x="7209201" y="5376240"/>
            <a:ext cx="1078728" cy="546100"/>
          </a:xfrm>
        </p:spPr>
        <p:txBody>
          <a:bodyPr/>
          <a:lstStyle>
            <a:lvl1pPr marL="0" indent="0">
              <a:buNone/>
              <a:defRPr>
                <a:solidFill>
                  <a:schemeClr val="tx1"/>
                </a:solidFill>
              </a:defRPr>
            </a:lvl1pPr>
          </a:lstStyle>
          <a:p>
            <a:pPr algn="ctr"/>
            <a:r>
              <a:rPr lang="en-US" sz="2800" b="1">
                <a:latin typeface="Arial" panose="020B0604020202020204" pitchFamily="34" charset="0"/>
                <a:cs typeface="Arial" panose="020B0604020202020204" pitchFamily="34" charset="0"/>
              </a:rPr>
              <a:t>2023</a:t>
            </a:r>
          </a:p>
        </p:txBody>
      </p:sp>
      <p:sp>
        <p:nvSpPr>
          <p:cNvPr id="31" name="Text Placeholder 25"/>
          <p:cNvSpPr>
            <a:spLocks noGrp="1"/>
          </p:cNvSpPr>
          <p:nvPr>
            <p:ph type="body" sz="quarter" idx="15" hasCustomPrompt="1"/>
          </p:nvPr>
        </p:nvSpPr>
        <p:spPr>
          <a:xfrm>
            <a:off x="8667326" y="5376240"/>
            <a:ext cx="1078728" cy="546100"/>
          </a:xfrm>
        </p:spPr>
        <p:txBody>
          <a:bodyPr/>
          <a:lstStyle>
            <a:lvl1pPr marL="0" indent="0">
              <a:buNone/>
              <a:defRPr>
                <a:solidFill>
                  <a:schemeClr val="bg1"/>
                </a:solidFill>
              </a:defRPr>
            </a:lvl1pPr>
          </a:lstStyle>
          <a:p>
            <a:pPr algn="ctr"/>
            <a:r>
              <a:rPr lang="en-US" sz="2800" b="1">
                <a:latin typeface="Arial" panose="020B0604020202020204" pitchFamily="34" charset="0"/>
                <a:cs typeface="Arial" panose="020B0604020202020204" pitchFamily="34" charset="0"/>
              </a:rPr>
              <a:t>2024</a:t>
            </a:r>
          </a:p>
        </p:txBody>
      </p:sp>
      <p:sp>
        <p:nvSpPr>
          <p:cNvPr id="32" name="Text Placeholder 25"/>
          <p:cNvSpPr>
            <a:spLocks noGrp="1"/>
          </p:cNvSpPr>
          <p:nvPr>
            <p:ph type="body" sz="quarter" idx="16" hasCustomPrompt="1"/>
          </p:nvPr>
        </p:nvSpPr>
        <p:spPr>
          <a:xfrm>
            <a:off x="10116164" y="5376240"/>
            <a:ext cx="1078728" cy="546100"/>
          </a:xfrm>
        </p:spPr>
        <p:txBody>
          <a:bodyPr/>
          <a:lstStyle>
            <a:lvl1pPr marL="0" indent="0">
              <a:buNone/>
              <a:defRPr>
                <a:solidFill>
                  <a:schemeClr val="bg1"/>
                </a:solidFill>
              </a:defRPr>
            </a:lvl1pPr>
          </a:lstStyle>
          <a:p>
            <a:pPr algn="ctr"/>
            <a:r>
              <a:rPr lang="en-US" sz="2800" b="1">
                <a:latin typeface="Arial" panose="020B0604020202020204" pitchFamily="34" charset="0"/>
                <a:cs typeface="Arial" panose="020B0604020202020204" pitchFamily="34" charset="0"/>
              </a:rPr>
              <a:t>2025</a:t>
            </a:r>
          </a:p>
        </p:txBody>
      </p:sp>
      <p:grpSp>
        <p:nvGrpSpPr>
          <p:cNvPr id="34" name="Group 33">
            <a:extLst>
              <a:ext uri="{FF2B5EF4-FFF2-40B4-BE49-F238E27FC236}">
                <a16:creationId xmlns:a16="http://schemas.microsoft.com/office/drawing/2014/main" id="{BDD43F60-ADE2-C143-971B-E865BCB80AFE}"/>
              </a:ext>
            </a:extLst>
          </p:cNvPr>
          <p:cNvGrpSpPr/>
          <p:nvPr userDrawn="1"/>
        </p:nvGrpSpPr>
        <p:grpSpPr>
          <a:xfrm>
            <a:off x="1708443" y="1551805"/>
            <a:ext cx="2759489" cy="3688711"/>
            <a:chOff x="4495063" y="4697392"/>
            <a:chExt cx="2759489" cy="3688711"/>
          </a:xfrm>
        </p:grpSpPr>
        <p:sp>
          <p:nvSpPr>
            <p:cNvPr id="39" name="Rectangle 38"/>
            <p:cNvSpPr/>
            <p:nvPr/>
          </p:nvSpPr>
          <p:spPr>
            <a:xfrm>
              <a:off x="4500257" y="4697392"/>
              <a:ext cx="2754295" cy="1189442"/>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p:cNvCxnSpPr>
              <a:cxnSpLocks/>
            </p:cNvCxnSpPr>
            <p:nvPr/>
          </p:nvCxnSpPr>
          <p:spPr>
            <a:xfrm>
              <a:off x="4495063" y="5656590"/>
              <a:ext cx="0" cy="2729513"/>
            </a:xfrm>
            <a:prstGeom prst="line">
              <a:avLst/>
            </a:prstGeom>
            <a:ln>
              <a:solidFill>
                <a:srgbClr val="065D78"/>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userDrawn="1"/>
        </p:nvCxnSpPr>
        <p:spPr>
          <a:xfrm>
            <a:off x="8479814" y="4272442"/>
            <a:ext cx="0" cy="1017636"/>
          </a:xfrm>
          <a:prstGeom prst="line">
            <a:avLst/>
          </a:prstGeom>
          <a:ln>
            <a:solidFill>
              <a:srgbClr val="BE5318"/>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BAD108C4-086E-CF48-906B-0A21F032FDED}"/>
              </a:ext>
            </a:extLst>
          </p:cNvPr>
          <p:cNvGrpSpPr/>
          <p:nvPr userDrawn="1"/>
        </p:nvGrpSpPr>
        <p:grpSpPr>
          <a:xfrm>
            <a:off x="2000324" y="3169585"/>
            <a:ext cx="2740196" cy="2070931"/>
            <a:chOff x="2955259" y="2051096"/>
            <a:chExt cx="2740196" cy="2070931"/>
          </a:xfrm>
        </p:grpSpPr>
        <p:cxnSp>
          <p:nvCxnSpPr>
            <p:cNvPr id="43" name="Straight Connector 42"/>
            <p:cNvCxnSpPr>
              <a:cxnSpLocks/>
            </p:cNvCxnSpPr>
            <p:nvPr/>
          </p:nvCxnSpPr>
          <p:spPr>
            <a:xfrm>
              <a:off x="2956646" y="2457447"/>
              <a:ext cx="0" cy="1664580"/>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84292576-998A-114C-9A8B-2B2C34B22552}"/>
                </a:ext>
              </a:extLst>
            </p:cNvPr>
            <p:cNvSpPr/>
            <p:nvPr/>
          </p:nvSpPr>
          <p:spPr>
            <a:xfrm>
              <a:off x="2955259" y="2051096"/>
              <a:ext cx="2740196" cy="432408"/>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a:extLst>
              <a:ext uri="{FF2B5EF4-FFF2-40B4-BE49-F238E27FC236}">
                <a16:creationId xmlns:a16="http://schemas.microsoft.com/office/drawing/2014/main" id="{845A45BB-FCF2-744F-A5CF-410118840709}"/>
              </a:ext>
            </a:extLst>
          </p:cNvPr>
          <p:cNvGrpSpPr/>
          <p:nvPr/>
        </p:nvGrpSpPr>
        <p:grpSpPr>
          <a:xfrm>
            <a:off x="204819" y="3897958"/>
            <a:ext cx="1341543" cy="1379015"/>
            <a:chOff x="166263" y="2118168"/>
            <a:chExt cx="1341543" cy="1379015"/>
          </a:xfrm>
        </p:grpSpPr>
        <p:sp>
          <p:nvSpPr>
            <p:cNvPr id="53" name="Rectangle 52"/>
            <p:cNvSpPr/>
            <p:nvPr/>
          </p:nvSpPr>
          <p:spPr>
            <a:xfrm>
              <a:off x="166263" y="2118168"/>
              <a:ext cx="1341543" cy="840257"/>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Connector 53"/>
            <p:cNvCxnSpPr/>
            <p:nvPr/>
          </p:nvCxnSpPr>
          <p:spPr>
            <a:xfrm>
              <a:off x="179997" y="2326597"/>
              <a:ext cx="0" cy="1170586"/>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grpSp>
      <p:sp>
        <p:nvSpPr>
          <p:cNvPr id="56" name="Rectangle 55"/>
          <p:cNvSpPr/>
          <p:nvPr/>
        </p:nvSpPr>
        <p:spPr>
          <a:xfrm>
            <a:off x="9959755" y="1510345"/>
            <a:ext cx="2070012" cy="1093023"/>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58" name="Group 57">
            <a:extLst>
              <a:ext uri="{FF2B5EF4-FFF2-40B4-BE49-F238E27FC236}">
                <a16:creationId xmlns:a16="http://schemas.microsoft.com/office/drawing/2014/main" id="{381EE92A-73AA-8C4E-8B0D-4237B3EF8E7A}"/>
              </a:ext>
            </a:extLst>
          </p:cNvPr>
          <p:cNvGrpSpPr/>
          <p:nvPr userDrawn="1"/>
        </p:nvGrpSpPr>
        <p:grpSpPr>
          <a:xfrm>
            <a:off x="2629614" y="4077441"/>
            <a:ext cx="2746905" cy="1170586"/>
            <a:chOff x="3128209" y="4344516"/>
            <a:chExt cx="2746905" cy="1170586"/>
          </a:xfrm>
        </p:grpSpPr>
        <p:cxnSp>
          <p:nvCxnSpPr>
            <p:cNvPr id="59" name="Straight Connector 58">
              <a:extLst>
                <a:ext uri="{FF2B5EF4-FFF2-40B4-BE49-F238E27FC236}">
                  <a16:creationId xmlns:a16="http://schemas.microsoft.com/office/drawing/2014/main" id="{7BAE917C-C84F-AA41-8D48-32E0D761F2B4}"/>
                </a:ext>
              </a:extLst>
            </p:cNvPr>
            <p:cNvCxnSpPr/>
            <p:nvPr/>
          </p:nvCxnSpPr>
          <p:spPr>
            <a:xfrm>
              <a:off x="3128209" y="4344516"/>
              <a:ext cx="0" cy="1170586"/>
            </a:xfrm>
            <a:prstGeom prst="line">
              <a:avLst/>
            </a:prstGeom>
            <a:ln>
              <a:solidFill>
                <a:srgbClr val="008000"/>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3134918" y="4344516"/>
              <a:ext cx="2740196" cy="87204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8478967" y="4250267"/>
            <a:ext cx="2872134" cy="909594"/>
          </a:xfrm>
          <a:prstGeom prst="rect">
            <a:avLst/>
          </a:prstGeom>
          <a:solidFill>
            <a:srgbClr val="BE5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 Placeholder 75"/>
          <p:cNvSpPr>
            <a:spLocks noGrp="1"/>
          </p:cNvSpPr>
          <p:nvPr>
            <p:ph type="body" sz="quarter" idx="17"/>
          </p:nvPr>
        </p:nvSpPr>
        <p:spPr>
          <a:xfrm>
            <a:off x="1814703" y="1706064"/>
            <a:ext cx="2521099" cy="819771"/>
          </a:xfrm>
        </p:spPr>
        <p:txBody>
          <a:bodyPr>
            <a:normAutofit/>
          </a:bodyPr>
          <a:lstStyle>
            <a:lvl1pPr marL="0" indent="0">
              <a:buNone/>
              <a:defRPr sz="2000">
                <a:solidFill>
                  <a:schemeClr val="bg1"/>
                </a:solidFill>
              </a:defRPr>
            </a:lvl1pPr>
          </a:lstStyle>
          <a:p>
            <a:pPr lvl="0"/>
            <a:r>
              <a:rPr lang="en-US"/>
              <a:t>Edit Master text styles</a:t>
            </a:r>
          </a:p>
        </p:txBody>
      </p:sp>
      <p:sp>
        <p:nvSpPr>
          <p:cNvPr id="77" name="Text Placeholder 75"/>
          <p:cNvSpPr>
            <a:spLocks noGrp="1"/>
          </p:cNvSpPr>
          <p:nvPr>
            <p:ph type="body" sz="quarter" idx="18"/>
          </p:nvPr>
        </p:nvSpPr>
        <p:spPr>
          <a:xfrm>
            <a:off x="5644486" y="2639647"/>
            <a:ext cx="2338846" cy="819771"/>
          </a:xfrm>
        </p:spPr>
        <p:txBody>
          <a:bodyPr>
            <a:normAutofit/>
          </a:bodyPr>
          <a:lstStyle>
            <a:lvl1pPr marL="0" indent="0">
              <a:buNone/>
              <a:defRPr sz="2000">
                <a:solidFill>
                  <a:schemeClr val="bg1"/>
                </a:solidFill>
              </a:defRPr>
            </a:lvl1pPr>
          </a:lstStyle>
          <a:p>
            <a:pPr lvl="0"/>
            <a:r>
              <a:rPr lang="en-US"/>
              <a:t>Edit Master text styles</a:t>
            </a:r>
          </a:p>
        </p:txBody>
      </p:sp>
      <p:sp>
        <p:nvSpPr>
          <p:cNvPr id="78" name="Text Placeholder 75"/>
          <p:cNvSpPr>
            <a:spLocks noGrp="1"/>
          </p:cNvSpPr>
          <p:nvPr>
            <p:ph type="body" sz="quarter" idx="19"/>
          </p:nvPr>
        </p:nvSpPr>
        <p:spPr>
          <a:xfrm>
            <a:off x="2044586" y="3233963"/>
            <a:ext cx="2521099" cy="341974"/>
          </a:xfrm>
        </p:spPr>
        <p:txBody>
          <a:bodyPr>
            <a:normAutofit/>
          </a:bodyPr>
          <a:lstStyle>
            <a:lvl1pPr marL="0" indent="0">
              <a:buNone/>
              <a:defRPr sz="2000">
                <a:solidFill>
                  <a:schemeClr val="bg1"/>
                </a:solidFill>
              </a:defRPr>
            </a:lvl1pPr>
          </a:lstStyle>
          <a:p>
            <a:pPr lvl="0"/>
            <a:r>
              <a:rPr lang="en-US"/>
              <a:t>Edit Master text</a:t>
            </a:r>
          </a:p>
        </p:txBody>
      </p:sp>
      <p:sp>
        <p:nvSpPr>
          <p:cNvPr id="79" name="Text Placeholder 75"/>
          <p:cNvSpPr>
            <a:spLocks noGrp="1"/>
          </p:cNvSpPr>
          <p:nvPr>
            <p:ph type="body" sz="quarter" idx="20"/>
          </p:nvPr>
        </p:nvSpPr>
        <p:spPr>
          <a:xfrm>
            <a:off x="2745871" y="4250267"/>
            <a:ext cx="2521099" cy="341974"/>
          </a:xfrm>
        </p:spPr>
        <p:txBody>
          <a:bodyPr>
            <a:normAutofit/>
          </a:bodyPr>
          <a:lstStyle>
            <a:lvl1pPr marL="0" indent="0">
              <a:buNone/>
              <a:defRPr sz="2000">
                <a:solidFill>
                  <a:schemeClr val="bg1"/>
                </a:solidFill>
              </a:defRPr>
            </a:lvl1pPr>
          </a:lstStyle>
          <a:p>
            <a:pPr lvl="0"/>
            <a:r>
              <a:rPr lang="en-US"/>
              <a:t>Edit Master text</a:t>
            </a:r>
          </a:p>
        </p:txBody>
      </p:sp>
      <p:sp>
        <p:nvSpPr>
          <p:cNvPr id="80" name="Text Placeholder 75"/>
          <p:cNvSpPr>
            <a:spLocks noGrp="1"/>
          </p:cNvSpPr>
          <p:nvPr>
            <p:ph type="body" sz="quarter" idx="21" hasCustomPrompt="1"/>
          </p:nvPr>
        </p:nvSpPr>
        <p:spPr>
          <a:xfrm>
            <a:off x="218553" y="4049583"/>
            <a:ext cx="1327809" cy="542658"/>
          </a:xfrm>
        </p:spPr>
        <p:txBody>
          <a:bodyPr>
            <a:normAutofit/>
          </a:bodyPr>
          <a:lstStyle>
            <a:lvl1pPr marL="0" indent="0">
              <a:buNone/>
              <a:defRPr sz="2000">
                <a:solidFill>
                  <a:schemeClr val="bg1"/>
                </a:solidFill>
              </a:defRPr>
            </a:lvl1pPr>
          </a:lstStyle>
          <a:p>
            <a:pPr lvl="0"/>
            <a:r>
              <a:rPr lang="en-US"/>
              <a:t>Edit text</a:t>
            </a:r>
          </a:p>
        </p:txBody>
      </p:sp>
      <p:sp>
        <p:nvSpPr>
          <p:cNvPr id="81" name="Text Placeholder 75"/>
          <p:cNvSpPr>
            <a:spLocks noGrp="1"/>
          </p:cNvSpPr>
          <p:nvPr>
            <p:ph type="body" sz="quarter" idx="22" hasCustomPrompt="1"/>
          </p:nvPr>
        </p:nvSpPr>
        <p:spPr>
          <a:xfrm>
            <a:off x="8549590" y="3978938"/>
            <a:ext cx="2645302" cy="793500"/>
          </a:xfrm>
        </p:spPr>
        <p:txBody>
          <a:bodyPr>
            <a:normAutofit/>
          </a:bodyPr>
          <a:lstStyle>
            <a:lvl1pPr marL="0" indent="0">
              <a:buNone/>
              <a:defRPr sz="2000">
                <a:solidFill>
                  <a:schemeClr val="bg1"/>
                </a:solidFill>
              </a:defRPr>
            </a:lvl1pPr>
          </a:lstStyle>
          <a:p>
            <a:pPr lvl="0"/>
            <a:r>
              <a:rPr lang="en-US"/>
              <a:t>Edit text</a:t>
            </a:r>
          </a:p>
        </p:txBody>
      </p:sp>
      <p:sp>
        <p:nvSpPr>
          <p:cNvPr id="82" name="Text Placeholder 75"/>
          <p:cNvSpPr>
            <a:spLocks noGrp="1"/>
          </p:cNvSpPr>
          <p:nvPr>
            <p:ph type="body" sz="quarter" idx="23" hasCustomPrompt="1"/>
          </p:nvPr>
        </p:nvSpPr>
        <p:spPr>
          <a:xfrm>
            <a:off x="10057348" y="1655647"/>
            <a:ext cx="1863093" cy="490256"/>
          </a:xfrm>
        </p:spPr>
        <p:txBody>
          <a:bodyPr>
            <a:normAutofit/>
          </a:bodyPr>
          <a:lstStyle>
            <a:lvl1pPr marL="0" indent="0">
              <a:buNone/>
              <a:defRPr sz="2000">
                <a:solidFill>
                  <a:schemeClr val="bg1"/>
                </a:solidFill>
              </a:defRPr>
            </a:lvl1pPr>
          </a:lstStyle>
          <a:p>
            <a:pPr lvl="0"/>
            <a:r>
              <a:rPr lang="en-US"/>
              <a:t>Edit text</a:t>
            </a:r>
          </a:p>
        </p:txBody>
      </p:sp>
      <p:sp>
        <p:nvSpPr>
          <p:cNvPr id="83" name="Rectangle 82"/>
          <p:cNvSpPr/>
          <p:nvPr userDrawn="1"/>
        </p:nvSpPr>
        <p:spPr>
          <a:xfrm>
            <a:off x="9960721" y="2743526"/>
            <a:ext cx="2081746" cy="977396"/>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4" name="Text Placeholder 75"/>
          <p:cNvSpPr>
            <a:spLocks noGrp="1"/>
          </p:cNvSpPr>
          <p:nvPr>
            <p:ph type="body" sz="quarter" idx="24" hasCustomPrompt="1"/>
          </p:nvPr>
        </p:nvSpPr>
        <p:spPr>
          <a:xfrm>
            <a:off x="10049507" y="2636108"/>
            <a:ext cx="1863093" cy="490256"/>
          </a:xfrm>
        </p:spPr>
        <p:txBody>
          <a:bodyPr>
            <a:normAutofit/>
          </a:bodyPr>
          <a:lstStyle>
            <a:lvl1pPr marL="0" indent="0">
              <a:buNone/>
              <a:defRPr sz="2000">
                <a:solidFill>
                  <a:schemeClr val="bg1"/>
                </a:solidFill>
              </a:defRPr>
            </a:lvl1pPr>
          </a:lstStyle>
          <a:p>
            <a:pPr lvl="0"/>
            <a:r>
              <a:rPr lang="en-US"/>
              <a:t>Edit text</a:t>
            </a:r>
          </a:p>
        </p:txBody>
      </p:sp>
      <p:sp>
        <p:nvSpPr>
          <p:cNvPr id="85" name="Text Placeholder 75"/>
          <p:cNvSpPr>
            <a:spLocks noGrp="1"/>
          </p:cNvSpPr>
          <p:nvPr>
            <p:ph type="body" sz="quarter" idx="25" hasCustomPrompt="1"/>
          </p:nvPr>
        </p:nvSpPr>
        <p:spPr>
          <a:xfrm>
            <a:off x="179777" y="3439263"/>
            <a:ext cx="1327809" cy="542658"/>
          </a:xfrm>
        </p:spPr>
        <p:txBody>
          <a:bodyPr>
            <a:normAutofit/>
          </a:bodyPr>
          <a:lstStyle>
            <a:lvl1pPr marL="0" indent="0">
              <a:buNone/>
              <a:defRPr sz="2000">
                <a:solidFill>
                  <a:schemeClr val="tx1"/>
                </a:solidFill>
              </a:defRPr>
            </a:lvl1pPr>
          </a:lstStyle>
          <a:p>
            <a:pPr lvl="0"/>
            <a:r>
              <a:rPr lang="en-US"/>
              <a:t>Edit text</a:t>
            </a:r>
          </a:p>
        </p:txBody>
      </p:sp>
      <p:sp>
        <p:nvSpPr>
          <p:cNvPr id="86" name="Text Placeholder 75"/>
          <p:cNvSpPr>
            <a:spLocks noGrp="1"/>
          </p:cNvSpPr>
          <p:nvPr>
            <p:ph type="body" sz="quarter" idx="26" hasCustomPrompt="1"/>
          </p:nvPr>
        </p:nvSpPr>
        <p:spPr>
          <a:xfrm>
            <a:off x="2000324" y="2805625"/>
            <a:ext cx="1327809" cy="542658"/>
          </a:xfrm>
        </p:spPr>
        <p:txBody>
          <a:bodyPr>
            <a:normAutofit/>
          </a:bodyPr>
          <a:lstStyle>
            <a:lvl1pPr marL="0" indent="0">
              <a:buNone/>
              <a:defRPr sz="2000">
                <a:solidFill>
                  <a:schemeClr val="tx1"/>
                </a:solidFill>
              </a:defRPr>
            </a:lvl1pPr>
          </a:lstStyle>
          <a:p>
            <a:pPr lvl="0"/>
            <a:r>
              <a:rPr lang="en-US"/>
              <a:t>Edit text</a:t>
            </a:r>
          </a:p>
        </p:txBody>
      </p:sp>
      <p:sp>
        <p:nvSpPr>
          <p:cNvPr id="87" name="Text Placeholder 75"/>
          <p:cNvSpPr>
            <a:spLocks noGrp="1"/>
          </p:cNvSpPr>
          <p:nvPr>
            <p:ph type="body" sz="quarter" idx="27" hasCustomPrompt="1"/>
          </p:nvPr>
        </p:nvSpPr>
        <p:spPr>
          <a:xfrm>
            <a:off x="1713637" y="1194063"/>
            <a:ext cx="1327809" cy="542658"/>
          </a:xfrm>
        </p:spPr>
        <p:txBody>
          <a:bodyPr>
            <a:normAutofit/>
          </a:bodyPr>
          <a:lstStyle>
            <a:lvl1pPr marL="0" indent="0">
              <a:buNone/>
              <a:defRPr sz="2000">
                <a:solidFill>
                  <a:schemeClr val="tx1"/>
                </a:solidFill>
              </a:defRPr>
            </a:lvl1pPr>
          </a:lstStyle>
          <a:p>
            <a:pPr lvl="0"/>
            <a:r>
              <a:rPr lang="en-US"/>
              <a:t>Edit text</a:t>
            </a:r>
          </a:p>
        </p:txBody>
      </p:sp>
      <p:sp>
        <p:nvSpPr>
          <p:cNvPr id="88" name="Text Placeholder 75"/>
          <p:cNvSpPr>
            <a:spLocks noGrp="1"/>
          </p:cNvSpPr>
          <p:nvPr>
            <p:ph type="body" sz="quarter" idx="28" hasCustomPrompt="1"/>
          </p:nvPr>
        </p:nvSpPr>
        <p:spPr>
          <a:xfrm>
            <a:off x="2636181" y="3729784"/>
            <a:ext cx="1327809" cy="542658"/>
          </a:xfrm>
        </p:spPr>
        <p:txBody>
          <a:bodyPr>
            <a:normAutofit/>
          </a:bodyPr>
          <a:lstStyle>
            <a:lvl1pPr marL="0" indent="0">
              <a:buNone/>
              <a:defRPr sz="2000">
                <a:solidFill>
                  <a:schemeClr val="tx1"/>
                </a:solidFill>
              </a:defRPr>
            </a:lvl1pPr>
          </a:lstStyle>
          <a:p>
            <a:pPr lvl="0"/>
            <a:r>
              <a:rPr lang="en-US"/>
              <a:t>Edit text</a:t>
            </a:r>
          </a:p>
        </p:txBody>
      </p:sp>
      <p:sp>
        <p:nvSpPr>
          <p:cNvPr id="89" name="Text Placeholder 75"/>
          <p:cNvSpPr>
            <a:spLocks noGrp="1"/>
          </p:cNvSpPr>
          <p:nvPr>
            <p:ph type="body" sz="quarter" idx="29" hasCustomPrompt="1"/>
          </p:nvPr>
        </p:nvSpPr>
        <p:spPr>
          <a:xfrm>
            <a:off x="5543001" y="2143552"/>
            <a:ext cx="1327809" cy="542658"/>
          </a:xfrm>
        </p:spPr>
        <p:txBody>
          <a:bodyPr>
            <a:normAutofit/>
          </a:bodyPr>
          <a:lstStyle>
            <a:lvl1pPr marL="0" indent="0">
              <a:buNone/>
              <a:defRPr sz="2000">
                <a:solidFill>
                  <a:schemeClr val="tx1"/>
                </a:solidFill>
              </a:defRPr>
            </a:lvl1pPr>
          </a:lstStyle>
          <a:p>
            <a:pPr lvl="0"/>
            <a:r>
              <a:rPr lang="en-US"/>
              <a:t>Edit text</a:t>
            </a:r>
          </a:p>
        </p:txBody>
      </p:sp>
      <p:sp>
        <p:nvSpPr>
          <p:cNvPr id="90" name="Text Placeholder 75"/>
          <p:cNvSpPr>
            <a:spLocks noGrp="1"/>
          </p:cNvSpPr>
          <p:nvPr>
            <p:ph type="body" sz="quarter" idx="30" hasCustomPrompt="1"/>
          </p:nvPr>
        </p:nvSpPr>
        <p:spPr>
          <a:xfrm>
            <a:off x="8478163" y="3467876"/>
            <a:ext cx="1327809" cy="542658"/>
          </a:xfrm>
        </p:spPr>
        <p:txBody>
          <a:bodyPr>
            <a:normAutofit/>
          </a:bodyPr>
          <a:lstStyle>
            <a:lvl1pPr marL="0" indent="0">
              <a:buNone/>
              <a:defRPr sz="2000">
                <a:solidFill>
                  <a:schemeClr val="tx1"/>
                </a:solidFill>
              </a:defRPr>
            </a:lvl1pPr>
          </a:lstStyle>
          <a:p>
            <a:pPr lvl="0"/>
            <a:r>
              <a:rPr lang="en-US"/>
              <a:t>Edit text</a:t>
            </a:r>
          </a:p>
        </p:txBody>
      </p:sp>
      <p:sp>
        <p:nvSpPr>
          <p:cNvPr id="91" name="Text Placeholder 75"/>
          <p:cNvSpPr>
            <a:spLocks noGrp="1"/>
          </p:cNvSpPr>
          <p:nvPr>
            <p:ph type="body" sz="quarter" idx="31" hasCustomPrompt="1"/>
          </p:nvPr>
        </p:nvSpPr>
        <p:spPr>
          <a:xfrm>
            <a:off x="9505729" y="1123895"/>
            <a:ext cx="1327809" cy="542658"/>
          </a:xfrm>
        </p:spPr>
        <p:txBody>
          <a:bodyPr>
            <a:normAutofit/>
          </a:bodyPr>
          <a:lstStyle>
            <a:lvl1pPr marL="0" indent="0">
              <a:buNone/>
              <a:defRPr sz="2000">
                <a:solidFill>
                  <a:schemeClr val="tx1"/>
                </a:solidFill>
              </a:defRPr>
            </a:lvl1pPr>
          </a:lstStyle>
          <a:p>
            <a:pPr lvl="0"/>
            <a:r>
              <a:rPr lang="en-US"/>
              <a:t>Edit text</a:t>
            </a:r>
          </a:p>
        </p:txBody>
      </p:sp>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2467868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descr="Decorative background color">
            <a:extLst>
              <a:ext uri="{FF2B5EF4-FFF2-40B4-BE49-F238E27FC236}">
                <a16:creationId xmlns:a16="http://schemas.microsoft.com/office/drawing/2014/main" id="{9EA4BF5D-FC6A-4F4D-AF13-CA471D68E9DC}"/>
              </a:ext>
            </a:extLst>
          </p:cNvPr>
          <p:cNvSpPr/>
          <p:nvPr userDrawn="1"/>
        </p:nvSpPr>
        <p:spPr>
          <a:xfrm>
            <a:off x="0" y="0"/>
            <a:ext cx="12192000" cy="1206835"/>
          </a:xfrm>
          <a:prstGeom prst="rect">
            <a:avLst/>
          </a:prstGeom>
          <a:solidFill>
            <a:srgbClr val="65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F238D0ED-7ABC-EC4C-8E4E-1759C3FF8B3C}"/>
              </a:ext>
            </a:extLst>
          </p:cNvPr>
          <p:cNvSpPr>
            <a:spLocks noGrp="1"/>
          </p:cNvSpPr>
          <p:nvPr>
            <p:ph type="title" hasCustomPrompt="1"/>
          </p:nvPr>
        </p:nvSpPr>
        <p:spPr>
          <a:xfrm>
            <a:off x="343525" y="0"/>
            <a:ext cx="10515600" cy="1325563"/>
          </a:xfrm>
        </p:spPr>
        <p:txBody>
          <a:bodyPr/>
          <a:lstStyle>
            <a:lvl1pPr>
              <a:defRPr>
                <a:solidFill>
                  <a:schemeClr val="bg1"/>
                </a:solidFill>
              </a:defRPr>
            </a:lvl1pPr>
          </a:lstStyle>
          <a:p>
            <a:r>
              <a:rPr lang="en-US"/>
              <a:t>Click to edit title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1811656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D1653-D3D2-AE49-898D-B8DA3DADF8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9FF6B1-973F-7841-AC1F-CC2E0190CD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31094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9F66-C35B-404D-AD32-E4756A4ECD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882E52-3E0F-6346-BED5-5C820177CBD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A60D1C-73D3-A645-A205-B4AC6342C6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139792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4A8EF-CFA0-204E-A6A6-2FA702AF73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1E1D8B-8195-2C46-BFDA-4E5C8E3DA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32F6DEE-9C6C-3C4F-8629-584E4A2CA2F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7AA9B0-6F69-F649-BE34-B0685B20B8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F41169-FDD4-B048-A4A4-F48FD790CC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2483520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descr="Decorative background color">
            <a:extLst>
              <a:ext uri="{FF2B5EF4-FFF2-40B4-BE49-F238E27FC236}">
                <a16:creationId xmlns:a16="http://schemas.microsoft.com/office/drawing/2014/main" id="{4B667975-7CE7-504E-9CA9-52F907222650}"/>
              </a:ext>
            </a:extLst>
          </p:cNvPr>
          <p:cNvSpPr/>
          <p:nvPr userDrawn="1"/>
        </p:nvSpPr>
        <p:spPr>
          <a:xfrm>
            <a:off x="-43476" y="0"/>
            <a:ext cx="12235476" cy="1304144"/>
          </a:xfrm>
          <a:prstGeom prst="rect">
            <a:avLst/>
          </a:prstGeom>
          <a:solidFill>
            <a:srgbClr val="0030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62705E-F7A3-4B4E-8E55-171EA79EFC5F}"/>
              </a:ext>
            </a:extLst>
          </p:cNvPr>
          <p:cNvSpPr>
            <a:spLocks noGrp="1"/>
          </p:cNvSpPr>
          <p:nvPr>
            <p:ph type="title" hasCustomPrompt="1"/>
          </p:nvPr>
        </p:nvSpPr>
        <p:spPr>
          <a:xfrm>
            <a:off x="343525" y="0"/>
            <a:ext cx="10515600" cy="1325563"/>
          </a:xfrm>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5C4E2FEF-8358-8F4B-8942-7F8CD02853ED}"/>
              </a:ext>
            </a:extLst>
          </p:cNvPr>
          <p:cNvSpPr>
            <a:spLocks noGrp="1"/>
          </p:cNvSpPr>
          <p:nvPr>
            <p:ph sz="quarter" idx="10"/>
          </p:nvPr>
        </p:nvSpPr>
        <p:spPr>
          <a:xfrm>
            <a:off x="464649" y="1857545"/>
            <a:ext cx="10394475" cy="3853937"/>
          </a:xfrm>
        </p:spPr>
        <p:txBody>
          <a:bodyPr/>
          <a:lstStyle/>
          <a:p>
            <a:pPr lvl="0"/>
            <a:r>
              <a:rPr lang="en-US"/>
              <a:t>Edit Master text styles</a:t>
            </a:r>
          </a:p>
          <a:p>
            <a:pPr lvl="1"/>
            <a:r>
              <a:rPr lang="en-US"/>
              <a:t>Second level</a:t>
            </a:r>
          </a:p>
          <a:p>
            <a:pPr lvl="2"/>
            <a:r>
              <a:rPr lang="en-US"/>
              <a:t>Third level</a:t>
            </a:r>
          </a:p>
          <a:p>
            <a:pPr lvl="3"/>
            <a:r>
              <a:rPr lang="en-US"/>
              <a:t>Fourth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57519"/>
            <a:ext cx="1150833" cy="635884"/>
          </a:xfrm>
          <a:prstGeom prst="rect">
            <a:avLst/>
          </a:prstGeom>
        </p:spPr>
      </p:pic>
    </p:spTree>
    <p:extLst>
      <p:ext uri="{BB962C8B-B14F-4D97-AF65-F5344CB8AC3E}">
        <p14:creationId xmlns:p14="http://schemas.microsoft.com/office/powerpoint/2010/main" val="2172997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Rectangle 5" descr="Decorative background color">
            <a:extLst>
              <a:ext uri="{FF2B5EF4-FFF2-40B4-BE49-F238E27FC236}">
                <a16:creationId xmlns:a16="http://schemas.microsoft.com/office/drawing/2014/main" id="{4B667975-7CE7-504E-9CA9-52F907222650}"/>
              </a:ext>
            </a:extLst>
          </p:cNvPr>
          <p:cNvSpPr/>
          <p:nvPr userDrawn="1"/>
        </p:nvSpPr>
        <p:spPr>
          <a:xfrm>
            <a:off x="-43476" y="-24713"/>
            <a:ext cx="12235476" cy="1304144"/>
          </a:xfrm>
          <a:prstGeom prst="rect">
            <a:avLst/>
          </a:prstGeom>
          <a:solidFill>
            <a:srgbClr val="4F7D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62705E-F7A3-4B4E-8E55-171EA79EFC5F}"/>
              </a:ext>
            </a:extLst>
          </p:cNvPr>
          <p:cNvSpPr>
            <a:spLocks noGrp="1"/>
          </p:cNvSpPr>
          <p:nvPr>
            <p:ph type="title" hasCustomPrompt="1"/>
          </p:nvPr>
        </p:nvSpPr>
        <p:spPr>
          <a:xfrm>
            <a:off x="343525" y="0"/>
            <a:ext cx="10515600" cy="1325563"/>
          </a:xfrm>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5C4E2FEF-8358-8F4B-8942-7F8CD02853ED}"/>
              </a:ext>
            </a:extLst>
          </p:cNvPr>
          <p:cNvSpPr>
            <a:spLocks noGrp="1"/>
          </p:cNvSpPr>
          <p:nvPr>
            <p:ph sz="quarter" idx="10"/>
          </p:nvPr>
        </p:nvSpPr>
        <p:spPr>
          <a:xfrm>
            <a:off x="343525" y="2561866"/>
            <a:ext cx="4366658" cy="667291"/>
          </a:xfrm>
        </p:spPr>
        <p:txBody>
          <a:bodyPr/>
          <a:lstStyle>
            <a:lvl1pPr marL="0" indent="0">
              <a:buNone/>
              <a:defRPr/>
            </a:lvl1pPr>
          </a:lstStyle>
          <a:p>
            <a:pPr lvl="0"/>
            <a:r>
              <a:rPr lang="en-US"/>
              <a:t>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57519"/>
            <a:ext cx="1150833" cy="635884"/>
          </a:xfrm>
          <a:prstGeom prst="rect">
            <a:avLst/>
          </a:prstGeom>
        </p:spPr>
      </p:pic>
    </p:spTree>
    <p:extLst>
      <p:ext uri="{BB962C8B-B14F-4D97-AF65-F5344CB8AC3E}">
        <p14:creationId xmlns:p14="http://schemas.microsoft.com/office/powerpoint/2010/main" val="393957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6" name="Rectangle 25" descr="decorative background"/>
          <p:cNvSpPr/>
          <p:nvPr userDrawn="1"/>
        </p:nvSpPr>
        <p:spPr>
          <a:xfrm>
            <a:off x="0" y="-1"/>
            <a:ext cx="12192000" cy="863947"/>
          </a:xfrm>
          <a:prstGeom prst="rect">
            <a:avLst/>
          </a:prstGeom>
          <a:solidFill>
            <a:srgbClr val="003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descr="decorative background"/>
          <p:cNvSpPr/>
          <p:nvPr userDrawn="1"/>
        </p:nvSpPr>
        <p:spPr>
          <a:xfrm>
            <a:off x="0" y="992087"/>
            <a:ext cx="12192000" cy="5277899"/>
          </a:xfrm>
          <a:prstGeom prst="rect">
            <a:avLst/>
          </a:prstGeom>
          <a:solidFill>
            <a:srgbClr val="9FD1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descr="decorative background"/>
          <p:cNvSpPr/>
          <p:nvPr userDrawn="1"/>
        </p:nvSpPr>
        <p:spPr>
          <a:xfrm>
            <a:off x="2257601" y="1057347"/>
            <a:ext cx="9579033" cy="1197864"/>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62705E-F7A3-4B4E-8E55-171EA79EFC5F}"/>
              </a:ext>
            </a:extLst>
          </p:cNvPr>
          <p:cNvSpPr>
            <a:spLocks noGrp="1"/>
          </p:cNvSpPr>
          <p:nvPr>
            <p:ph type="title" hasCustomPrompt="1"/>
          </p:nvPr>
        </p:nvSpPr>
        <p:spPr>
          <a:xfrm>
            <a:off x="281478" y="146835"/>
            <a:ext cx="10515600" cy="570274"/>
          </a:xfrm>
        </p:spPr>
        <p:txBody>
          <a:bodyPr/>
          <a:lstStyle>
            <a:lvl1pPr>
              <a:defRPr>
                <a:solidFill>
                  <a:schemeClr val="bg1"/>
                </a:solidFill>
              </a:defRPr>
            </a:lvl1pPr>
          </a:lstStyle>
          <a:p>
            <a:r>
              <a:rPr lang="en-US"/>
              <a:t>Click to edit title</a:t>
            </a:r>
          </a:p>
        </p:txBody>
      </p:sp>
      <p:sp>
        <p:nvSpPr>
          <p:cNvPr id="7" name="Rectangle 6" descr="decorative background"/>
          <p:cNvSpPr/>
          <p:nvPr/>
        </p:nvSpPr>
        <p:spPr>
          <a:xfrm>
            <a:off x="281478" y="1057347"/>
            <a:ext cx="1643845" cy="120032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small" dirty="0"/>
          </a:p>
        </p:txBody>
      </p:sp>
      <p:sp>
        <p:nvSpPr>
          <p:cNvPr id="5" name="Text Placeholder 4"/>
          <p:cNvSpPr>
            <a:spLocks noGrp="1"/>
          </p:cNvSpPr>
          <p:nvPr>
            <p:ph type="body" sz="quarter" idx="10" hasCustomPrompt="1"/>
          </p:nvPr>
        </p:nvSpPr>
        <p:spPr>
          <a:xfrm>
            <a:off x="2501900" y="1250748"/>
            <a:ext cx="9080500" cy="774700"/>
          </a:xfrm>
        </p:spPr>
        <p:txBody>
          <a:bodyPr/>
          <a:lstStyle>
            <a:lvl1pPr marL="0" indent="0">
              <a:buNone/>
              <a:defRPr>
                <a:solidFill>
                  <a:schemeClr val="bg1"/>
                </a:solidFill>
              </a:defRPr>
            </a:lvl1pPr>
          </a:lstStyle>
          <a:p>
            <a:pPr lvl="0"/>
            <a:r>
              <a:rPr lang="en-US"/>
              <a:t>Edit text </a:t>
            </a:r>
          </a:p>
        </p:txBody>
      </p:sp>
      <p:sp>
        <p:nvSpPr>
          <p:cNvPr id="11" name="Rectangle 10" descr="decorative background"/>
          <p:cNvSpPr/>
          <p:nvPr userDrawn="1"/>
        </p:nvSpPr>
        <p:spPr>
          <a:xfrm>
            <a:off x="2257601" y="2448612"/>
            <a:ext cx="9579033" cy="1089928"/>
          </a:xfrm>
          <a:prstGeom prst="rect">
            <a:avLst/>
          </a:prstGeom>
          <a:solidFill>
            <a:srgbClr val="065D78"/>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descr="decorative background"/>
          <p:cNvSpPr/>
          <p:nvPr userDrawn="1"/>
        </p:nvSpPr>
        <p:spPr>
          <a:xfrm>
            <a:off x="281478" y="2448612"/>
            <a:ext cx="1643845" cy="1092171"/>
          </a:xfrm>
          <a:prstGeom prst="rect">
            <a:avLst/>
          </a:prstGeom>
          <a:solidFill>
            <a:srgbClr val="548543"/>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small" dirty="0"/>
          </a:p>
        </p:txBody>
      </p:sp>
      <p:sp>
        <p:nvSpPr>
          <p:cNvPr id="15" name="Text Placeholder 4"/>
          <p:cNvSpPr>
            <a:spLocks noGrp="1"/>
          </p:cNvSpPr>
          <p:nvPr>
            <p:ph type="body" sz="quarter" idx="11" hasCustomPrompt="1"/>
          </p:nvPr>
        </p:nvSpPr>
        <p:spPr>
          <a:xfrm>
            <a:off x="2501900" y="2572904"/>
            <a:ext cx="9080500" cy="774700"/>
          </a:xfrm>
        </p:spPr>
        <p:txBody>
          <a:bodyPr/>
          <a:lstStyle>
            <a:lvl1pPr marL="0" indent="0">
              <a:buNone/>
              <a:defRPr>
                <a:solidFill>
                  <a:schemeClr val="bg1"/>
                </a:solidFill>
              </a:defRPr>
            </a:lvl1pPr>
          </a:lstStyle>
          <a:p>
            <a:pPr lvl="0"/>
            <a:r>
              <a:rPr lang="en-US"/>
              <a:t>Edit text </a:t>
            </a:r>
          </a:p>
        </p:txBody>
      </p:sp>
      <p:sp>
        <p:nvSpPr>
          <p:cNvPr id="16" name="Rectangle 15" descr="decorative background"/>
          <p:cNvSpPr/>
          <p:nvPr userDrawn="1"/>
        </p:nvSpPr>
        <p:spPr>
          <a:xfrm>
            <a:off x="2257601" y="3699194"/>
            <a:ext cx="9579033" cy="1197864"/>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descr="decorative background"/>
          <p:cNvSpPr/>
          <p:nvPr userDrawn="1"/>
        </p:nvSpPr>
        <p:spPr>
          <a:xfrm>
            <a:off x="281478" y="3699194"/>
            <a:ext cx="1643845" cy="120032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small" dirty="0"/>
          </a:p>
        </p:txBody>
      </p:sp>
      <p:sp>
        <p:nvSpPr>
          <p:cNvPr id="18" name="Text Placeholder 4"/>
          <p:cNvSpPr>
            <a:spLocks noGrp="1"/>
          </p:cNvSpPr>
          <p:nvPr>
            <p:ph type="body" sz="quarter" idx="12" hasCustomPrompt="1"/>
          </p:nvPr>
        </p:nvSpPr>
        <p:spPr>
          <a:xfrm>
            <a:off x="2501900" y="3892595"/>
            <a:ext cx="9080500" cy="774700"/>
          </a:xfrm>
        </p:spPr>
        <p:txBody>
          <a:bodyPr/>
          <a:lstStyle>
            <a:lvl1pPr marL="0" indent="0">
              <a:buNone/>
              <a:defRPr>
                <a:solidFill>
                  <a:schemeClr val="bg1"/>
                </a:solidFill>
              </a:defRPr>
            </a:lvl1pPr>
          </a:lstStyle>
          <a:p>
            <a:pPr lvl="0"/>
            <a:r>
              <a:rPr lang="en-US"/>
              <a:t>Edit text </a:t>
            </a:r>
          </a:p>
        </p:txBody>
      </p:sp>
      <p:sp>
        <p:nvSpPr>
          <p:cNvPr id="19" name="Rectangle 18" descr="decorative background"/>
          <p:cNvSpPr/>
          <p:nvPr userDrawn="1"/>
        </p:nvSpPr>
        <p:spPr>
          <a:xfrm>
            <a:off x="2257601" y="5017340"/>
            <a:ext cx="9579033" cy="1197864"/>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descr="decorative background"/>
          <p:cNvSpPr/>
          <p:nvPr userDrawn="1"/>
        </p:nvSpPr>
        <p:spPr>
          <a:xfrm>
            <a:off x="281478" y="5017340"/>
            <a:ext cx="1643845" cy="120032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small" dirty="0"/>
          </a:p>
        </p:txBody>
      </p:sp>
      <p:sp>
        <p:nvSpPr>
          <p:cNvPr id="21" name="Text Placeholder 4"/>
          <p:cNvSpPr>
            <a:spLocks noGrp="1"/>
          </p:cNvSpPr>
          <p:nvPr>
            <p:ph type="body" sz="quarter" idx="13" hasCustomPrompt="1"/>
          </p:nvPr>
        </p:nvSpPr>
        <p:spPr>
          <a:xfrm>
            <a:off x="2501900" y="5210741"/>
            <a:ext cx="9080500" cy="774700"/>
          </a:xfrm>
        </p:spPr>
        <p:txBody>
          <a:bodyPr/>
          <a:lstStyle>
            <a:lvl1pPr marL="0" indent="0">
              <a:buNone/>
              <a:defRPr>
                <a:solidFill>
                  <a:schemeClr val="bg1"/>
                </a:solidFill>
              </a:defRPr>
            </a:lvl1pPr>
          </a:lstStyle>
          <a:p>
            <a:pPr lvl="0"/>
            <a:r>
              <a:rPr lang="en-US"/>
              <a:t>Edit text </a:t>
            </a:r>
          </a:p>
        </p:txBody>
      </p:sp>
      <p:sp>
        <p:nvSpPr>
          <p:cNvPr id="22" name="Text Placeholder 4"/>
          <p:cNvSpPr>
            <a:spLocks noGrp="1"/>
          </p:cNvSpPr>
          <p:nvPr>
            <p:ph type="body" sz="quarter" idx="14" hasCustomPrompt="1"/>
          </p:nvPr>
        </p:nvSpPr>
        <p:spPr>
          <a:xfrm>
            <a:off x="444391" y="2606226"/>
            <a:ext cx="1282700" cy="774700"/>
          </a:xfrm>
        </p:spPr>
        <p:txBody>
          <a:bodyPr/>
          <a:lstStyle>
            <a:lvl1pPr marL="0" indent="0">
              <a:buNone/>
              <a:defRPr>
                <a:solidFill>
                  <a:schemeClr val="bg1"/>
                </a:solidFill>
              </a:defRPr>
            </a:lvl1pPr>
          </a:lstStyle>
          <a:p>
            <a:pPr lvl="0"/>
            <a:r>
              <a:rPr lang="en-US"/>
              <a:t>Edit text </a:t>
            </a:r>
          </a:p>
        </p:txBody>
      </p:sp>
      <p:sp>
        <p:nvSpPr>
          <p:cNvPr id="23" name="Text Placeholder 4"/>
          <p:cNvSpPr>
            <a:spLocks noGrp="1"/>
          </p:cNvSpPr>
          <p:nvPr>
            <p:ph type="body" sz="quarter" idx="15" hasCustomPrompt="1"/>
          </p:nvPr>
        </p:nvSpPr>
        <p:spPr>
          <a:xfrm>
            <a:off x="444391" y="1268929"/>
            <a:ext cx="1282700" cy="774700"/>
          </a:xfrm>
        </p:spPr>
        <p:txBody>
          <a:bodyPr/>
          <a:lstStyle>
            <a:lvl1pPr marL="0" indent="0">
              <a:buNone/>
              <a:defRPr>
                <a:solidFill>
                  <a:schemeClr val="bg1"/>
                </a:solidFill>
              </a:defRPr>
            </a:lvl1pPr>
          </a:lstStyle>
          <a:p>
            <a:pPr lvl="0"/>
            <a:r>
              <a:rPr lang="en-US"/>
              <a:t>Edit text </a:t>
            </a:r>
          </a:p>
        </p:txBody>
      </p:sp>
      <p:sp>
        <p:nvSpPr>
          <p:cNvPr id="24" name="Text Placeholder 4"/>
          <p:cNvSpPr>
            <a:spLocks noGrp="1"/>
          </p:cNvSpPr>
          <p:nvPr>
            <p:ph type="body" sz="quarter" idx="16" hasCustomPrompt="1"/>
          </p:nvPr>
        </p:nvSpPr>
        <p:spPr>
          <a:xfrm>
            <a:off x="462050" y="3910776"/>
            <a:ext cx="1282700" cy="774700"/>
          </a:xfrm>
        </p:spPr>
        <p:txBody>
          <a:bodyPr/>
          <a:lstStyle>
            <a:lvl1pPr marL="0" indent="0">
              <a:buNone/>
              <a:defRPr>
                <a:solidFill>
                  <a:schemeClr val="bg1"/>
                </a:solidFill>
              </a:defRPr>
            </a:lvl1pPr>
          </a:lstStyle>
          <a:p>
            <a:pPr lvl="0"/>
            <a:r>
              <a:rPr lang="en-US"/>
              <a:t>Edit text </a:t>
            </a:r>
          </a:p>
        </p:txBody>
      </p:sp>
      <p:sp>
        <p:nvSpPr>
          <p:cNvPr id="25" name="Text Placeholder 4"/>
          <p:cNvSpPr>
            <a:spLocks noGrp="1"/>
          </p:cNvSpPr>
          <p:nvPr>
            <p:ph type="body" sz="quarter" idx="17" hasCustomPrompt="1"/>
          </p:nvPr>
        </p:nvSpPr>
        <p:spPr>
          <a:xfrm>
            <a:off x="444391" y="5228922"/>
            <a:ext cx="1282700" cy="774700"/>
          </a:xfrm>
        </p:spPr>
        <p:txBody>
          <a:bodyPr/>
          <a:lstStyle>
            <a:lvl1pPr marL="0" indent="0">
              <a:buNone/>
              <a:defRPr>
                <a:solidFill>
                  <a:schemeClr val="bg1"/>
                </a:solidFill>
              </a:defRPr>
            </a:lvl1pPr>
          </a:lstStyle>
          <a:p>
            <a:pPr lvl="0"/>
            <a:r>
              <a:rPr lang="en-US"/>
              <a:t>Edit text </a:t>
            </a: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233416"/>
            <a:ext cx="1059021" cy="585154"/>
          </a:xfrm>
          <a:prstGeom prst="rect">
            <a:avLst/>
          </a:prstGeom>
        </p:spPr>
      </p:pic>
    </p:spTree>
    <p:extLst>
      <p:ext uri="{BB962C8B-B14F-4D97-AF65-F5344CB8AC3E}">
        <p14:creationId xmlns:p14="http://schemas.microsoft.com/office/powerpoint/2010/main" val="22827250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Rounded Rectangle 7" descr="decorative background color">
            <a:extLst>
              <a:ext uri="{FF2B5EF4-FFF2-40B4-BE49-F238E27FC236}">
                <a16:creationId xmlns:a16="http://schemas.microsoft.com/office/drawing/2014/main" id="{BA8CAB85-73D8-AF4C-A7C9-53C1C2A078CB}"/>
              </a:ext>
            </a:extLst>
          </p:cNvPr>
          <p:cNvSpPr/>
          <p:nvPr/>
        </p:nvSpPr>
        <p:spPr>
          <a:xfrm>
            <a:off x="6739383" y="935478"/>
            <a:ext cx="4572000" cy="5219562"/>
          </a:xfrm>
          <a:prstGeom prst="roundRect">
            <a:avLst>
              <a:gd name="adj" fmla="val 6047"/>
            </a:avLst>
          </a:prstGeom>
          <a:solidFill>
            <a:srgbClr val="4F7D3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descr="Decorative background color">
            <a:extLst>
              <a:ext uri="{FF2B5EF4-FFF2-40B4-BE49-F238E27FC236}">
                <a16:creationId xmlns:a16="http://schemas.microsoft.com/office/drawing/2014/main" id="{4B667975-7CE7-504E-9CA9-52F907222650}"/>
              </a:ext>
            </a:extLst>
          </p:cNvPr>
          <p:cNvSpPr/>
          <p:nvPr userDrawn="1"/>
        </p:nvSpPr>
        <p:spPr>
          <a:xfrm>
            <a:off x="-43476" y="0"/>
            <a:ext cx="12235476" cy="848124"/>
          </a:xfrm>
          <a:prstGeom prst="rect">
            <a:avLst/>
          </a:prstGeom>
          <a:solidFill>
            <a:srgbClr val="065D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descr="decorative background color">
            <a:extLst>
              <a:ext uri="{FF2B5EF4-FFF2-40B4-BE49-F238E27FC236}">
                <a16:creationId xmlns:a16="http://schemas.microsoft.com/office/drawing/2014/main" id="{726B6FEA-6C38-9C40-8BA4-568253E013BC}"/>
              </a:ext>
            </a:extLst>
          </p:cNvPr>
          <p:cNvSpPr/>
          <p:nvPr userDrawn="1"/>
        </p:nvSpPr>
        <p:spPr>
          <a:xfrm>
            <a:off x="922478" y="935478"/>
            <a:ext cx="4572000" cy="5219562"/>
          </a:xfrm>
          <a:prstGeom prst="roundRect">
            <a:avLst>
              <a:gd name="adj" fmla="val 6047"/>
            </a:avLst>
          </a:prstGeom>
          <a:solidFill>
            <a:srgbClr val="065D78"/>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descr="decorative background color">
            <a:extLst>
              <a:ext uri="{FF2B5EF4-FFF2-40B4-BE49-F238E27FC236}">
                <a16:creationId xmlns:a16="http://schemas.microsoft.com/office/drawing/2014/main" id="{1AA802D6-CF2B-044F-A18C-E4ACC67D3322}"/>
              </a:ext>
            </a:extLst>
          </p:cNvPr>
          <p:cNvSpPr/>
          <p:nvPr userDrawn="1"/>
        </p:nvSpPr>
        <p:spPr>
          <a:xfrm>
            <a:off x="1096924" y="1631795"/>
            <a:ext cx="832104" cy="832104"/>
          </a:xfrm>
          <a:prstGeom prst="ellipse">
            <a:avLst/>
          </a:prstGeom>
          <a:solidFill>
            <a:srgbClr val="0A4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CF1B1E03-CB5A-CA45-BC52-0BC8DD39CD82}"/>
              </a:ext>
            </a:extLst>
          </p:cNvPr>
          <p:cNvSpPr>
            <a:spLocks noGrp="1"/>
          </p:cNvSpPr>
          <p:nvPr>
            <p:ph type="body" sz="quarter" idx="10"/>
          </p:nvPr>
        </p:nvSpPr>
        <p:spPr>
          <a:xfrm>
            <a:off x="8017685" y="1666802"/>
            <a:ext cx="2790825" cy="666750"/>
          </a:xfrm>
        </p:spPr>
        <p:txBody>
          <a:bodyPr>
            <a:normAutofit/>
          </a:bodyPr>
          <a:lstStyle>
            <a:lvl1pPr marL="0" indent="0">
              <a:buNone/>
              <a:defRPr sz="2000" b="1">
                <a:solidFill>
                  <a:schemeClr val="bg1"/>
                </a:solidFill>
              </a:defRPr>
            </a:lvl1pPr>
          </a:lstStyle>
          <a:p>
            <a:pPr lvl="0"/>
            <a:r>
              <a:rPr lang="en-US"/>
              <a:t>Edit Master text styles</a:t>
            </a:r>
          </a:p>
        </p:txBody>
      </p:sp>
      <p:cxnSp>
        <p:nvCxnSpPr>
          <p:cNvPr id="10" name="Straight Connector 9">
            <a:extLst>
              <a:ext uri="{FF2B5EF4-FFF2-40B4-BE49-F238E27FC236}">
                <a16:creationId xmlns:a16="http://schemas.microsoft.com/office/drawing/2014/main" id="{5D6AF3CF-F60D-5141-8AED-C7794E93152A}"/>
              </a:ext>
            </a:extLst>
          </p:cNvPr>
          <p:cNvCxnSpPr/>
          <p:nvPr/>
        </p:nvCxnSpPr>
        <p:spPr>
          <a:xfrm>
            <a:off x="8613597" y="1374559"/>
            <a:ext cx="27009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 Placeholder 22">
            <a:extLst>
              <a:ext uri="{FF2B5EF4-FFF2-40B4-BE49-F238E27FC236}">
                <a16:creationId xmlns:a16="http://schemas.microsoft.com/office/drawing/2014/main" id="{6255C863-C912-6944-8537-E5981C8C173D}"/>
              </a:ext>
            </a:extLst>
          </p:cNvPr>
          <p:cNvSpPr>
            <a:spLocks noGrp="1"/>
          </p:cNvSpPr>
          <p:nvPr>
            <p:ph type="body" sz="quarter" idx="16"/>
          </p:nvPr>
        </p:nvSpPr>
        <p:spPr>
          <a:xfrm>
            <a:off x="2133784" y="5329157"/>
            <a:ext cx="3217826" cy="666750"/>
          </a:xfrm>
        </p:spPr>
        <p:txBody>
          <a:bodyPr>
            <a:normAutofit/>
          </a:bodyPr>
          <a:lstStyle>
            <a:lvl1pPr marL="0" indent="0">
              <a:buNone/>
              <a:defRPr sz="2000" b="1">
                <a:solidFill>
                  <a:schemeClr val="accent4">
                    <a:lumMod val="60000"/>
                    <a:lumOff val="40000"/>
                  </a:schemeClr>
                </a:solidFill>
              </a:defRPr>
            </a:lvl1pPr>
          </a:lstStyle>
          <a:p>
            <a:pPr lvl="0"/>
            <a:r>
              <a:rPr lang="en-US"/>
              <a:t>Edit Master text styles</a:t>
            </a:r>
          </a:p>
        </p:txBody>
      </p:sp>
      <p:sp>
        <p:nvSpPr>
          <p:cNvPr id="28" name="Text Placeholder 22">
            <a:extLst>
              <a:ext uri="{FF2B5EF4-FFF2-40B4-BE49-F238E27FC236}">
                <a16:creationId xmlns:a16="http://schemas.microsoft.com/office/drawing/2014/main" id="{A821C715-6166-EA40-9C90-C2CDB9377256}"/>
              </a:ext>
            </a:extLst>
          </p:cNvPr>
          <p:cNvSpPr>
            <a:spLocks noGrp="1"/>
          </p:cNvSpPr>
          <p:nvPr>
            <p:ph type="body" sz="quarter" idx="15"/>
          </p:nvPr>
        </p:nvSpPr>
        <p:spPr>
          <a:xfrm>
            <a:off x="2117887" y="4413569"/>
            <a:ext cx="3217826" cy="666750"/>
          </a:xfrm>
        </p:spPr>
        <p:txBody>
          <a:bodyPr>
            <a:normAutofit/>
          </a:bodyPr>
          <a:lstStyle>
            <a:lvl1pPr marL="0" indent="0">
              <a:buNone/>
              <a:defRPr sz="2000" b="1">
                <a:solidFill>
                  <a:schemeClr val="accent4">
                    <a:lumMod val="60000"/>
                    <a:lumOff val="40000"/>
                  </a:schemeClr>
                </a:solidFill>
              </a:defRPr>
            </a:lvl1pPr>
          </a:lstStyle>
          <a:p>
            <a:pPr lvl="0"/>
            <a:r>
              <a:rPr lang="en-US"/>
              <a:t>Edit Master text styles</a:t>
            </a:r>
          </a:p>
        </p:txBody>
      </p:sp>
      <p:sp>
        <p:nvSpPr>
          <p:cNvPr id="27" name="Text Placeholder 22">
            <a:extLst>
              <a:ext uri="{FF2B5EF4-FFF2-40B4-BE49-F238E27FC236}">
                <a16:creationId xmlns:a16="http://schemas.microsoft.com/office/drawing/2014/main" id="{E22EC356-2144-AD47-8A47-4AB066E41AB4}"/>
              </a:ext>
            </a:extLst>
          </p:cNvPr>
          <p:cNvSpPr>
            <a:spLocks noGrp="1"/>
          </p:cNvSpPr>
          <p:nvPr>
            <p:ph type="body" sz="quarter" idx="14"/>
          </p:nvPr>
        </p:nvSpPr>
        <p:spPr>
          <a:xfrm>
            <a:off x="2084632" y="2582391"/>
            <a:ext cx="3217826" cy="666750"/>
          </a:xfrm>
        </p:spPr>
        <p:txBody>
          <a:bodyPr>
            <a:normAutofit/>
          </a:bodyPr>
          <a:lstStyle>
            <a:lvl1pPr marL="0" indent="0">
              <a:buNone/>
              <a:defRPr sz="2000" b="1">
                <a:solidFill>
                  <a:schemeClr val="accent4">
                    <a:lumMod val="60000"/>
                    <a:lumOff val="40000"/>
                  </a:schemeClr>
                </a:solidFill>
              </a:defRPr>
            </a:lvl1pPr>
          </a:lstStyle>
          <a:p>
            <a:pPr lvl="0"/>
            <a:r>
              <a:rPr lang="en-US"/>
              <a:t>Edit Master text styles</a:t>
            </a:r>
          </a:p>
        </p:txBody>
      </p:sp>
      <p:cxnSp>
        <p:nvCxnSpPr>
          <p:cNvPr id="17" name="Straight Connector 16">
            <a:extLst>
              <a:ext uri="{FF2B5EF4-FFF2-40B4-BE49-F238E27FC236}">
                <a16:creationId xmlns:a16="http://schemas.microsoft.com/office/drawing/2014/main" id="{F6119216-CCD7-0641-BEAA-AFCAF8D887CB}"/>
              </a:ext>
            </a:extLst>
          </p:cNvPr>
          <p:cNvCxnSpPr/>
          <p:nvPr userDrawn="1"/>
        </p:nvCxnSpPr>
        <p:spPr>
          <a:xfrm>
            <a:off x="2793505" y="1371915"/>
            <a:ext cx="270097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F62705E-F7A3-4B4E-8E55-171EA79EFC5F}"/>
              </a:ext>
            </a:extLst>
          </p:cNvPr>
          <p:cNvSpPr>
            <a:spLocks noGrp="1"/>
          </p:cNvSpPr>
          <p:nvPr>
            <p:ph type="title" hasCustomPrompt="1"/>
          </p:nvPr>
        </p:nvSpPr>
        <p:spPr>
          <a:xfrm>
            <a:off x="343525" y="87354"/>
            <a:ext cx="10515600" cy="651715"/>
          </a:xfrm>
        </p:spPr>
        <p:txBody>
          <a:bodyPr/>
          <a:lstStyle>
            <a:lvl1pPr>
              <a:defRPr>
                <a:solidFill>
                  <a:schemeClr val="bg1"/>
                </a:solidFill>
              </a:defRPr>
            </a:lvl1pPr>
          </a:lstStyle>
          <a:p>
            <a:r>
              <a:rPr lang="en-US"/>
              <a:t>Click to edit title</a:t>
            </a:r>
          </a:p>
        </p:txBody>
      </p:sp>
      <p:sp>
        <p:nvSpPr>
          <p:cNvPr id="40" name="Title 1">
            <a:extLst>
              <a:ext uri="{FF2B5EF4-FFF2-40B4-BE49-F238E27FC236}">
                <a16:creationId xmlns:a16="http://schemas.microsoft.com/office/drawing/2014/main" id="{2617AB76-9509-5146-A610-878C42D8E150}"/>
              </a:ext>
            </a:extLst>
          </p:cNvPr>
          <p:cNvSpPr txBox="1">
            <a:spLocks/>
          </p:cNvSpPr>
          <p:nvPr userDrawn="1"/>
        </p:nvSpPr>
        <p:spPr>
          <a:xfrm>
            <a:off x="1022494" y="1275976"/>
            <a:ext cx="17288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panose="020B0604020202020204" pitchFamily="34" charset="0"/>
                <a:ea typeface="+mj-ea"/>
                <a:cs typeface="Arial" panose="020B0604020202020204" pitchFamily="34" charset="0"/>
              </a:defRPr>
            </a:lvl1pPr>
          </a:lstStyle>
          <a:p>
            <a:endParaRPr lang="en-US" dirty="0"/>
          </a:p>
        </p:txBody>
      </p:sp>
      <p:sp>
        <p:nvSpPr>
          <p:cNvPr id="4" name="Text Placeholder 3"/>
          <p:cNvSpPr>
            <a:spLocks noGrp="1"/>
          </p:cNvSpPr>
          <p:nvPr>
            <p:ph type="body" sz="quarter" idx="23"/>
          </p:nvPr>
        </p:nvSpPr>
        <p:spPr>
          <a:xfrm>
            <a:off x="1134667" y="1054782"/>
            <a:ext cx="1603375" cy="630238"/>
          </a:xfrm>
        </p:spPr>
        <p:txBody>
          <a:bodyPr>
            <a:normAutofit/>
          </a:bodyPr>
          <a:lstStyle>
            <a:lvl1pPr marL="0" indent="0">
              <a:buNone/>
              <a:defRPr sz="3600" b="1">
                <a:solidFill>
                  <a:schemeClr val="bg1"/>
                </a:solidFill>
              </a:defRPr>
            </a:lvl1pPr>
          </a:lstStyle>
          <a:p>
            <a:pPr lvl="0"/>
            <a:r>
              <a:rPr lang="en-US"/>
              <a:t>Edit</a:t>
            </a:r>
          </a:p>
        </p:txBody>
      </p:sp>
      <p:sp>
        <p:nvSpPr>
          <p:cNvPr id="30" name="Text Placeholder 3"/>
          <p:cNvSpPr>
            <a:spLocks noGrp="1"/>
          </p:cNvSpPr>
          <p:nvPr>
            <p:ph type="body" sz="quarter" idx="24"/>
          </p:nvPr>
        </p:nvSpPr>
        <p:spPr>
          <a:xfrm>
            <a:off x="6913081" y="1054782"/>
            <a:ext cx="1603375" cy="630238"/>
          </a:xfrm>
        </p:spPr>
        <p:txBody>
          <a:bodyPr>
            <a:normAutofit/>
          </a:bodyPr>
          <a:lstStyle>
            <a:lvl1pPr marL="0" indent="0">
              <a:buNone/>
              <a:defRPr sz="3600" b="1">
                <a:solidFill>
                  <a:schemeClr val="bg1"/>
                </a:solidFill>
              </a:defRPr>
            </a:lvl1pPr>
          </a:lstStyle>
          <a:p>
            <a:pPr lvl="0"/>
            <a:r>
              <a:rPr lang="en-US"/>
              <a:t>Edit</a:t>
            </a:r>
          </a:p>
        </p:txBody>
      </p:sp>
      <p:sp>
        <p:nvSpPr>
          <p:cNvPr id="32" name="Text Placeholder 22">
            <a:extLst>
              <a:ext uri="{FF2B5EF4-FFF2-40B4-BE49-F238E27FC236}">
                <a16:creationId xmlns:a16="http://schemas.microsoft.com/office/drawing/2014/main" id="{A821C715-6166-EA40-9C90-C2CDB9377256}"/>
              </a:ext>
            </a:extLst>
          </p:cNvPr>
          <p:cNvSpPr>
            <a:spLocks noGrp="1"/>
          </p:cNvSpPr>
          <p:nvPr>
            <p:ph type="body" sz="quarter" idx="25"/>
          </p:nvPr>
        </p:nvSpPr>
        <p:spPr>
          <a:xfrm>
            <a:off x="2103475" y="3497980"/>
            <a:ext cx="3217826" cy="666750"/>
          </a:xfrm>
        </p:spPr>
        <p:txBody>
          <a:bodyPr>
            <a:normAutofit/>
          </a:bodyPr>
          <a:lstStyle>
            <a:lvl1pPr marL="0" indent="0">
              <a:buNone/>
              <a:defRPr sz="2000" b="1">
                <a:solidFill>
                  <a:schemeClr val="accent4">
                    <a:lumMod val="60000"/>
                    <a:lumOff val="40000"/>
                  </a:schemeClr>
                </a:solidFill>
              </a:defRPr>
            </a:lvl1pPr>
          </a:lstStyle>
          <a:p>
            <a:pPr lvl="0"/>
            <a:r>
              <a:rPr lang="en-US"/>
              <a:t>Edit Master text styles</a:t>
            </a:r>
          </a:p>
        </p:txBody>
      </p:sp>
      <p:sp>
        <p:nvSpPr>
          <p:cNvPr id="41" name="Oval 40" descr="decorative background color">
            <a:extLst>
              <a:ext uri="{FF2B5EF4-FFF2-40B4-BE49-F238E27FC236}">
                <a16:creationId xmlns:a16="http://schemas.microsoft.com/office/drawing/2014/main" id="{1AA802D6-CF2B-044F-A18C-E4ACC67D3322}"/>
              </a:ext>
            </a:extLst>
          </p:cNvPr>
          <p:cNvSpPr/>
          <p:nvPr userDrawn="1"/>
        </p:nvSpPr>
        <p:spPr>
          <a:xfrm>
            <a:off x="1096924" y="2530327"/>
            <a:ext cx="832104" cy="832104"/>
          </a:xfrm>
          <a:prstGeom prst="ellipse">
            <a:avLst/>
          </a:prstGeom>
          <a:solidFill>
            <a:srgbClr val="0A4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descr="decorative background color">
            <a:extLst>
              <a:ext uri="{FF2B5EF4-FFF2-40B4-BE49-F238E27FC236}">
                <a16:creationId xmlns:a16="http://schemas.microsoft.com/office/drawing/2014/main" id="{1AA802D6-CF2B-044F-A18C-E4ACC67D3322}"/>
              </a:ext>
            </a:extLst>
          </p:cNvPr>
          <p:cNvSpPr/>
          <p:nvPr userDrawn="1"/>
        </p:nvSpPr>
        <p:spPr>
          <a:xfrm>
            <a:off x="1096924" y="3428858"/>
            <a:ext cx="832104" cy="832104"/>
          </a:xfrm>
          <a:prstGeom prst="ellipse">
            <a:avLst/>
          </a:prstGeom>
          <a:solidFill>
            <a:srgbClr val="0A4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descr="decorative background color">
            <a:extLst>
              <a:ext uri="{FF2B5EF4-FFF2-40B4-BE49-F238E27FC236}">
                <a16:creationId xmlns:a16="http://schemas.microsoft.com/office/drawing/2014/main" id="{1AA802D6-CF2B-044F-A18C-E4ACC67D3322}"/>
              </a:ext>
            </a:extLst>
          </p:cNvPr>
          <p:cNvSpPr/>
          <p:nvPr userDrawn="1"/>
        </p:nvSpPr>
        <p:spPr>
          <a:xfrm>
            <a:off x="1096924" y="4327389"/>
            <a:ext cx="832104" cy="832104"/>
          </a:xfrm>
          <a:prstGeom prst="ellipse">
            <a:avLst/>
          </a:prstGeom>
          <a:solidFill>
            <a:srgbClr val="0A4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descr="decorative background color">
            <a:extLst>
              <a:ext uri="{FF2B5EF4-FFF2-40B4-BE49-F238E27FC236}">
                <a16:creationId xmlns:a16="http://schemas.microsoft.com/office/drawing/2014/main" id="{1AA802D6-CF2B-044F-A18C-E4ACC67D3322}"/>
              </a:ext>
            </a:extLst>
          </p:cNvPr>
          <p:cNvSpPr/>
          <p:nvPr userDrawn="1"/>
        </p:nvSpPr>
        <p:spPr>
          <a:xfrm>
            <a:off x="1096924" y="5225921"/>
            <a:ext cx="832104" cy="832104"/>
          </a:xfrm>
          <a:prstGeom prst="ellipse">
            <a:avLst/>
          </a:prstGeom>
          <a:solidFill>
            <a:srgbClr val="0A4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22">
            <a:extLst>
              <a:ext uri="{FF2B5EF4-FFF2-40B4-BE49-F238E27FC236}">
                <a16:creationId xmlns:a16="http://schemas.microsoft.com/office/drawing/2014/main" id="{E22EC356-2144-AD47-8A47-4AB066E41AB4}"/>
              </a:ext>
            </a:extLst>
          </p:cNvPr>
          <p:cNvSpPr>
            <a:spLocks noGrp="1"/>
          </p:cNvSpPr>
          <p:nvPr>
            <p:ph type="body" sz="quarter" idx="26"/>
          </p:nvPr>
        </p:nvSpPr>
        <p:spPr>
          <a:xfrm>
            <a:off x="2084631" y="1666802"/>
            <a:ext cx="3217826" cy="666750"/>
          </a:xfrm>
        </p:spPr>
        <p:txBody>
          <a:bodyPr>
            <a:normAutofit/>
          </a:bodyPr>
          <a:lstStyle>
            <a:lvl1pPr marL="0" indent="0">
              <a:buNone/>
              <a:defRPr sz="2000" b="1">
                <a:solidFill>
                  <a:schemeClr val="accent4">
                    <a:lumMod val="60000"/>
                    <a:lumOff val="40000"/>
                  </a:schemeClr>
                </a:solidFill>
              </a:defRPr>
            </a:lvl1pPr>
          </a:lstStyle>
          <a:p>
            <a:pPr lvl="0"/>
            <a:r>
              <a:rPr lang="en-US"/>
              <a:t>Edit Master text styles</a:t>
            </a:r>
          </a:p>
        </p:txBody>
      </p:sp>
      <p:sp>
        <p:nvSpPr>
          <p:cNvPr id="46" name="Oval 45" descr="decorative background color">
            <a:extLst>
              <a:ext uri="{FF2B5EF4-FFF2-40B4-BE49-F238E27FC236}">
                <a16:creationId xmlns:a16="http://schemas.microsoft.com/office/drawing/2014/main" id="{1AA802D6-CF2B-044F-A18C-E4ACC67D3322}"/>
              </a:ext>
            </a:extLst>
          </p:cNvPr>
          <p:cNvSpPr/>
          <p:nvPr userDrawn="1"/>
        </p:nvSpPr>
        <p:spPr>
          <a:xfrm>
            <a:off x="6882664" y="1631795"/>
            <a:ext cx="832104" cy="832104"/>
          </a:xfrm>
          <a:prstGeom prst="ellipse">
            <a:avLst/>
          </a:prstGeom>
          <a:solidFill>
            <a:srgbClr val="0A4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5221" y="6182686"/>
            <a:ext cx="1150833" cy="635884"/>
          </a:xfrm>
          <a:prstGeom prst="rect">
            <a:avLst/>
          </a:prstGeom>
        </p:spPr>
      </p:pic>
    </p:spTree>
    <p:extLst>
      <p:ext uri="{BB962C8B-B14F-4D97-AF65-F5344CB8AC3E}">
        <p14:creationId xmlns:p14="http://schemas.microsoft.com/office/powerpoint/2010/main" val="3839217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CC309A-CBBC-2648-886D-EBCB9D79A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7ED91D-49BC-654C-9429-D1308FA727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descr="Decorative background color">
            <a:extLst>
              <a:ext uri="{FF2B5EF4-FFF2-40B4-BE49-F238E27FC236}">
                <a16:creationId xmlns:a16="http://schemas.microsoft.com/office/drawing/2014/main" id="{B32A98B8-AD84-CF42-833E-9F22DB7E5F91}"/>
              </a:ext>
            </a:extLst>
          </p:cNvPr>
          <p:cNvGrpSpPr/>
          <p:nvPr userDrawn="1"/>
        </p:nvGrpSpPr>
        <p:grpSpPr>
          <a:xfrm>
            <a:off x="-162839" y="6262288"/>
            <a:ext cx="12517677" cy="595713"/>
            <a:chOff x="0" y="5283508"/>
            <a:chExt cx="12517677" cy="595713"/>
          </a:xfrm>
        </p:grpSpPr>
        <p:sp>
          <p:nvSpPr>
            <p:cNvPr id="8" name="Parallelogram 7">
              <a:extLst>
                <a:ext uri="{FF2B5EF4-FFF2-40B4-BE49-F238E27FC236}">
                  <a16:creationId xmlns:a16="http://schemas.microsoft.com/office/drawing/2014/main" id="{19D5FBCE-1707-4941-AC99-E93D70A5855A}"/>
                </a:ext>
              </a:extLst>
            </p:cNvPr>
            <p:cNvSpPr/>
            <p:nvPr userDrawn="1"/>
          </p:nvSpPr>
          <p:spPr>
            <a:xfrm>
              <a:off x="0" y="5283509"/>
              <a:ext cx="4201438" cy="595712"/>
            </a:xfrm>
            <a:prstGeom prst="parallelogram">
              <a:avLst/>
            </a:prstGeom>
            <a:solidFill>
              <a:srgbClr val="AFD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B673DEE8-F5F5-DF45-B1B7-0E4CF236A879}"/>
                </a:ext>
              </a:extLst>
            </p:cNvPr>
            <p:cNvSpPr/>
            <p:nvPr userDrawn="1"/>
          </p:nvSpPr>
          <p:spPr>
            <a:xfrm>
              <a:off x="4033381" y="5283508"/>
              <a:ext cx="4346531" cy="595712"/>
            </a:xfrm>
            <a:prstGeom prst="parallelogram">
              <a:avLst/>
            </a:prstGeom>
            <a:solidFill>
              <a:srgbClr val="65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arallelogram 9">
              <a:extLst>
                <a:ext uri="{FF2B5EF4-FFF2-40B4-BE49-F238E27FC236}">
                  <a16:creationId xmlns:a16="http://schemas.microsoft.com/office/drawing/2014/main" id="{283325AD-7B81-6A4A-9C63-C0140B29B606}"/>
                </a:ext>
              </a:extLst>
            </p:cNvPr>
            <p:cNvSpPr/>
            <p:nvPr userDrawn="1"/>
          </p:nvSpPr>
          <p:spPr>
            <a:xfrm>
              <a:off x="8217075" y="5283508"/>
              <a:ext cx="4300602" cy="595712"/>
            </a:xfrm>
            <a:prstGeom prst="parallelogram">
              <a:avLst/>
            </a:prstGeom>
            <a:solidFill>
              <a:srgbClr val="355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CalRecycle Logo">
            <a:extLst>
              <a:ext uri="{FF2B5EF4-FFF2-40B4-BE49-F238E27FC236}">
                <a16:creationId xmlns:a16="http://schemas.microsoft.com/office/drawing/2014/main" id="{BA16826E-4C0F-D542-A086-E48D3BA5EF11}"/>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019611" y="6351076"/>
            <a:ext cx="1878819" cy="430747"/>
          </a:xfrm>
          <a:prstGeom prst="rect">
            <a:avLst/>
          </a:prstGeom>
        </p:spPr>
      </p:pic>
    </p:spTree>
    <p:extLst>
      <p:ext uri="{BB962C8B-B14F-4D97-AF65-F5344CB8AC3E}">
        <p14:creationId xmlns:p14="http://schemas.microsoft.com/office/powerpoint/2010/main" val="4074683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3" r:id="rId6"/>
    <p:sldLayoutId id="2147483666" r:id="rId7"/>
    <p:sldLayoutId id="2147483681" r:id="rId8"/>
    <p:sldLayoutId id="2147483665" r:id="rId9"/>
    <p:sldLayoutId id="2147483655" r:id="rId10"/>
    <p:sldLayoutId id="2147483686" r:id="rId11"/>
    <p:sldLayoutId id="2147483660" r:id="rId12"/>
    <p:sldLayoutId id="2147483683" r:id="rId13"/>
    <p:sldLayoutId id="2147483661" r:id="rId14"/>
    <p:sldLayoutId id="2147483657" r:id="rId15"/>
    <p:sldLayoutId id="2147483680" r:id="rId16"/>
    <p:sldLayoutId id="2147483684" r:id="rId17"/>
    <p:sldLayoutId id="2147483687" r:id="rId18"/>
    <p:sldLayoutId id="2147483664" r:id="rId19"/>
    <p:sldLayoutId id="2147483688" r:id="rId20"/>
    <p:sldLayoutId id="2147483658" r:id="rId21"/>
    <p:sldLayoutId id="2147483689" r:id="rId22"/>
    <p:sldLayoutId id="2147483659" r:id="rId23"/>
    <p:sldLayoutId id="2147483679" r:id="rId24"/>
    <p:sldLayoutId id="2147483682" r:id="rId25"/>
    <p:sldLayoutId id="2147483685" r:id="rId26"/>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5.pn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21.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5BCF-3174-374A-AA0B-2C72B35CB6A3}"/>
              </a:ext>
            </a:extLst>
          </p:cNvPr>
          <p:cNvSpPr>
            <a:spLocks noGrp="1"/>
          </p:cNvSpPr>
          <p:nvPr>
            <p:ph type="ctrTitle"/>
          </p:nvPr>
        </p:nvSpPr>
        <p:spPr>
          <a:xfrm>
            <a:off x="236375" y="318488"/>
            <a:ext cx="4428931" cy="2387600"/>
          </a:xfrm>
        </p:spPr>
        <p:txBody>
          <a:bodyPr>
            <a:normAutofit/>
          </a:bodyPr>
          <a:lstStyle/>
          <a:p>
            <a:pPr algn="l"/>
            <a:r>
              <a:rPr lang="en-US" dirty="0">
                <a:solidFill>
                  <a:schemeClr val="bg1"/>
                </a:solidFill>
              </a:rPr>
              <a:t>SB 1383</a:t>
            </a:r>
            <a:br>
              <a:rPr lang="en-US" dirty="0">
                <a:solidFill>
                  <a:schemeClr val="bg1"/>
                </a:solidFill>
              </a:rPr>
            </a:br>
            <a:r>
              <a:rPr lang="en-US" sz="3100" dirty="0">
                <a:solidFill>
                  <a:schemeClr val="bg1"/>
                </a:solidFill>
              </a:rPr>
              <a:t>Reducing Short-Lived Climate Pollutants in California</a:t>
            </a:r>
          </a:p>
        </p:txBody>
      </p:sp>
      <p:sp>
        <p:nvSpPr>
          <p:cNvPr id="3" name="Subtitle 2">
            <a:extLst>
              <a:ext uri="{FF2B5EF4-FFF2-40B4-BE49-F238E27FC236}">
                <a16:creationId xmlns:a16="http://schemas.microsoft.com/office/drawing/2014/main" id="{E619532F-F1F0-EE4E-A9FF-B280C4B56731}"/>
              </a:ext>
            </a:extLst>
          </p:cNvPr>
          <p:cNvSpPr>
            <a:spLocks noGrp="1"/>
          </p:cNvSpPr>
          <p:nvPr>
            <p:ph type="subTitle" idx="1"/>
          </p:nvPr>
        </p:nvSpPr>
        <p:spPr>
          <a:xfrm>
            <a:off x="362274" y="2815173"/>
            <a:ext cx="4177131" cy="902718"/>
          </a:xfrm>
          <a:solidFill>
            <a:schemeClr val="accent2"/>
          </a:solidFill>
        </p:spPr>
        <p:txBody>
          <a:bodyPr>
            <a:noAutofit/>
          </a:bodyPr>
          <a:lstStyle/>
          <a:p>
            <a:pPr algn="l">
              <a:spcBef>
                <a:spcPts val="1200"/>
              </a:spcBef>
            </a:pPr>
            <a:r>
              <a:rPr lang="en-US" sz="2000" dirty="0">
                <a:solidFill>
                  <a:schemeClr val="bg1"/>
                </a:solidFill>
              </a:rPr>
              <a:t>An Overview of SB 1383’s Organic Waste Reduction </a:t>
            </a:r>
            <a:r>
              <a:rPr lang="en-US" sz="2000" dirty="0" smtClean="0">
                <a:solidFill>
                  <a:schemeClr val="bg1"/>
                </a:solidFill>
              </a:rPr>
              <a:t>Requirements &amp; Ordinance 759 </a:t>
            </a:r>
            <a:endParaRPr lang="en-US" sz="2000" dirty="0">
              <a:solidFill>
                <a:schemeClr val="bg1"/>
              </a:solidFill>
            </a:endParaRPr>
          </a:p>
        </p:txBody>
      </p:sp>
      <p:pic>
        <p:nvPicPr>
          <p:cNvPr id="5" name="Picture 4" hidden="1" title="Collage: compost pile, food bank delivery, compost facility, anaerobic digestion facility"/>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p:cNvSpPr txBox="1"/>
          <p:nvPr/>
        </p:nvSpPr>
        <p:spPr>
          <a:xfrm>
            <a:off x="394296" y="5478789"/>
            <a:ext cx="3736920" cy="369332"/>
          </a:xfrm>
          <a:prstGeom prst="rect">
            <a:avLst/>
          </a:prstGeom>
          <a:noFill/>
        </p:spPr>
        <p:txBody>
          <a:bodyPr wrap="none" rtlCol="0">
            <a:spAutoFit/>
          </a:bodyPr>
          <a:lstStyle/>
          <a:p>
            <a:r>
              <a:rPr lang="en-US" dirty="0" smtClean="0">
                <a:solidFill>
                  <a:schemeClr val="bg1"/>
                </a:solidFill>
                <a:latin typeface="Arial" panose="020B0604020202020204" pitchFamily="34" charset="0"/>
                <a:cs typeface="Arial" panose="020B0604020202020204" pitchFamily="34" charset="0"/>
              </a:rPr>
              <a:t>Presented by: Elizabeth Rodriguez</a:t>
            </a:r>
            <a:endParaRPr lang="en-US"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394296" y="5810383"/>
            <a:ext cx="2082621" cy="369332"/>
          </a:xfrm>
          <a:prstGeom prst="rect">
            <a:avLst/>
          </a:prstGeom>
          <a:noFill/>
        </p:spPr>
        <p:txBody>
          <a:bodyPr wrap="none" rtlCol="0">
            <a:spAutoFit/>
          </a:bodyPr>
          <a:lstStyle/>
          <a:p>
            <a:r>
              <a:rPr lang="en-US" dirty="0" smtClean="0">
                <a:solidFill>
                  <a:schemeClr val="bg1"/>
                </a:solidFill>
                <a:latin typeface="Arial" panose="020B0604020202020204" pitchFamily="34" charset="0"/>
                <a:cs typeface="Arial" panose="020B0604020202020204" pitchFamily="34" charset="0"/>
              </a:rPr>
              <a:t>December 8, 2021</a:t>
            </a:r>
            <a:endParaRPr lang="en-US"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2053" y="3960361"/>
            <a:ext cx="2177572" cy="1203201"/>
          </a:xfrm>
          <a:prstGeom prst="rect">
            <a:avLst/>
          </a:prstGeom>
        </p:spPr>
      </p:pic>
    </p:spTree>
    <p:extLst>
      <p:ext uri="{BB962C8B-B14F-4D97-AF65-F5344CB8AC3E}">
        <p14:creationId xmlns:p14="http://schemas.microsoft.com/office/powerpoint/2010/main" val="6413460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k in progress - T2 par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2085" y="159476"/>
            <a:ext cx="1371303" cy="1353140"/>
          </a:xfrm>
          <a:prstGeom prst="rect">
            <a:avLst/>
          </a:prstGeom>
        </p:spPr>
      </p:pic>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90" y="3160090"/>
            <a:ext cx="2306796" cy="2306796"/>
          </a:xfrm>
          <a:prstGeom prst="rect">
            <a:avLst/>
          </a:prstGeom>
        </p:spPr>
      </p:pic>
      <p:sp>
        <p:nvSpPr>
          <p:cNvPr id="4" name="Text Placeholder 3">
            <a:extLst>
              <a:ext uri="{FF2B5EF4-FFF2-40B4-BE49-F238E27FC236}">
                <a16:creationId xmlns:a16="http://schemas.microsoft.com/office/drawing/2014/main" id="{EBDA6584-10EB-4D40-AC60-9DA5B66FB2FC}"/>
              </a:ext>
            </a:extLst>
          </p:cNvPr>
          <p:cNvSpPr>
            <a:spLocks noGrp="1"/>
          </p:cNvSpPr>
          <p:nvPr>
            <p:ph type="body" sz="half" idx="2"/>
          </p:nvPr>
        </p:nvSpPr>
        <p:spPr>
          <a:xfrm>
            <a:off x="3760355" y="327423"/>
            <a:ext cx="6874638" cy="690390"/>
          </a:xfrm>
        </p:spPr>
        <p:txBody>
          <a:bodyPr>
            <a:normAutofit/>
          </a:bodyPr>
          <a:lstStyle/>
          <a:p>
            <a:r>
              <a:rPr lang="en-US" sz="2400" b="1" cap="all" dirty="0" smtClean="0">
                <a:latin typeface="Arial Black" panose="020B0A04020102020204" pitchFamily="34" charset="0"/>
              </a:rPr>
              <a:t>EDIBLE FOOD RECOVERY PROGRAM</a:t>
            </a:r>
            <a:endParaRPr lang="en-US" sz="2400" b="1" cap="all" dirty="0">
              <a:latin typeface="Arial Black" panose="020B0A04020102020204" pitchFamily="34" charset="0"/>
            </a:endParaRPr>
          </a:p>
          <a:p>
            <a:endParaRPr lang="en-US" sz="2400" dirty="0"/>
          </a:p>
        </p:txBody>
      </p:sp>
      <p:sp>
        <p:nvSpPr>
          <p:cNvPr id="7" name="Text Placeholder 6">
            <a:extLst>
              <a:ext uri="{FF2B5EF4-FFF2-40B4-BE49-F238E27FC236}">
                <a16:creationId xmlns:a16="http://schemas.microsoft.com/office/drawing/2014/main" id="{6AD3F286-2256-A941-867E-36AB8D5D6E38}"/>
              </a:ext>
            </a:extLst>
          </p:cNvPr>
          <p:cNvSpPr>
            <a:spLocks noGrp="1"/>
          </p:cNvSpPr>
          <p:nvPr>
            <p:ph type="body" sz="half" idx="12"/>
          </p:nvPr>
        </p:nvSpPr>
        <p:spPr>
          <a:xfrm>
            <a:off x="3777522" y="1843019"/>
            <a:ext cx="8097552" cy="2184027"/>
          </a:xfrm>
        </p:spPr>
        <p:txBody>
          <a:bodyPr>
            <a:noAutofit/>
          </a:bodyPr>
          <a:lstStyle/>
          <a:p>
            <a:endParaRPr lang="en-US" dirty="0"/>
          </a:p>
          <a:p>
            <a:endParaRPr lang="en-US" b="1" dirty="0" smtClean="0"/>
          </a:p>
          <a:p>
            <a:endParaRPr lang="en-US" b="1" dirty="0"/>
          </a:p>
          <a:p>
            <a:endParaRPr lang="en-US" dirty="0"/>
          </a:p>
        </p:txBody>
      </p:sp>
      <p:sp>
        <p:nvSpPr>
          <p:cNvPr id="5" name="Text Placeholder 4">
            <a:extLst>
              <a:ext uri="{FF2B5EF4-FFF2-40B4-BE49-F238E27FC236}">
                <a16:creationId xmlns:a16="http://schemas.microsoft.com/office/drawing/2014/main" id="{95C65741-8CE7-3D4A-A769-9350C328315B}"/>
              </a:ext>
            </a:extLst>
          </p:cNvPr>
          <p:cNvSpPr>
            <a:spLocks noGrp="1"/>
          </p:cNvSpPr>
          <p:nvPr>
            <p:ph type="body" sz="half" idx="10"/>
          </p:nvPr>
        </p:nvSpPr>
        <p:spPr>
          <a:xfrm>
            <a:off x="276668" y="5517125"/>
            <a:ext cx="3500854" cy="754467"/>
          </a:xfrm>
        </p:spPr>
        <p:txBody>
          <a:bodyPr>
            <a:normAutofit/>
          </a:bodyPr>
          <a:lstStyle/>
          <a:p>
            <a:r>
              <a:rPr lang="en-US" b="1" dirty="0"/>
              <a:t>Establish Edible Food Recovery Program</a:t>
            </a:r>
          </a:p>
        </p:txBody>
      </p:sp>
      <p:grpSp>
        <p:nvGrpSpPr>
          <p:cNvPr id="8" name="Group 7">
            <a:extLst>
              <a:ext uri="{C183D7F6-B498-43B3-948B-1728B52AA6E4}">
                <adec:decorative xmlns:adec="http://schemas.microsoft.com/office/drawing/2017/decorative" xmlns="" val="1"/>
              </a:ext>
            </a:extLst>
          </p:cNvPr>
          <p:cNvGrpSpPr/>
          <p:nvPr/>
        </p:nvGrpSpPr>
        <p:grpSpPr>
          <a:xfrm>
            <a:off x="1333501" y="3818370"/>
            <a:ext cx="997717" cy="866330"/>
            <a:chOff x="861641" y="2709138"/>
            <a:chExt cx="2273300" cy="1955800"/>
          </a:xfrm>
        </p:grpSpPr>
        <p:pic>
          <p:nvPicPr>
            <p:cNvPr id="9" name="Picture 8" descr="decorative background figure">
              <a:extLst>
                <a:ext uri="{FF2B5EF4-FFF2-40B4-BE49-F238E27FC236}">
                  <a16:creationId xmlns:a16="http://schemas.microsoft.com/office/drawing/2014/main" id="{35690853-6604-BE48-9C69-9F9D4544D0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641" y="2709138"/>
              <a:ext cx="2273300" cy="1955800"/>
            </a:xfrm>
            <a:prstGeom prst="rect">
              <a:avLst/>
            </a:prstGeom>
          </p:spPr>
        </p:pic>
        <p:pic>
          <p:nvPicPr>
            <p:cNvPr id="10" name="Picture 9" descr="apple">
              <a:extLst>
                <a:ext uri="{FF2B5EF4-FFF2-40B4-BE49-F238E27FC236}">
                  <a16:creationId xmlns:a16="http://schemas.microsoft.com/office/drawing/2014/main" id="{7CC3632B-4FE0-9C46-83FD-8D0C264437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906" y="3180238"/>
              <a:ext cx="958268" cy="1013601"/>
            </a:xfrm>
            <a:prstGeom prst="rect">
              <a:avLst/>
            </a:prstGeom>
          </p:spPr>
        </p:pic>
      </p:grpSp>
      <p:sp>
        <p:nvSpPr>
          <p:cNvPr id="15" name="Rectangle 14">
            <a:extLst>
              <a:ext uri="{FF2B5EF4-FFF2-40B4-BE49-F238E27FC236}">
                <a16:creationId xmlns:a16="http://schemas.microsoft.com/office/drawing/2014/main" id="{7B2BCA41-4476-4767-A452-56C562BA2279}"/>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7B297C58-6668-9843-8769-BA3E6A86A2DC}"/>
              </a:ext>
            </a:extLst>
          </p:cNvPr>
          <p:cNvSpPr txBox="1">
            <a:spLocks/>
          </p:cNvSpPr>
          <p:nvPr/>
        </p:nvSpPr>
        <p:spPr>
          <a:xfrm>
            <a:off x="0" y="110531"/>
            <a:ext cx="3667579" cy="2970985"/>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pPr algn="ctr"/>
            <a:r>
              <a:rPr lang="en-US" cap="small" dirty="0" smtClean="0">
                <a:solidFill>
                  <a:srgbClr val="0A4467"/>
                </a:solidFill>
              </a:rPr>
              <a:t>Ordinance 759</a:t>
            </a:r>
            <a:br>
              <a:rPr lang="en-US" cap="small" dirty="0" smtClean="0">
                <a:solidFill>
                  <a:srgbClr val="0A4467"/>
                </a:solidFill>
              </a:rPr>
            </a:br>
            <a:r>
              <a:rPr lang="en-US" sz="2700" cap="small" dirty="0" smtClean="0">
                <a:solidFill>
                  <a:srgbClr val="0A4467"/>
                </a:solidFill>
              </a:rPr>
              <a:t/>
            </a:r>
            <a:br>
              <a:rPr lang="en-US" sz="2700" cap="small" dirty="0" smtClean="0">
                <a:solidFill>
                  <a:srgbClr val="0A4467"/>
                </a:solidFill>
              </a:rPr>
            </a:br>
            <a:r>
              <a:rPr lang="en-US" sz="2400" cap="small" dirty="0">
                <a:solidFill>
                  <a:srgbClr val="0A4467"/>
                </a:solidFill>
              </a:rPr>
              <a:t>Irwindale Municipal Code</a:t>
            </a:r>
            <a:r>
              <a:rPr lang="en-US" sz="2400" cap="small" dirty="0" smtClean="0">
                <a:solidFill>
                  <a:srgbClr val="FF0000"/>
                </a:solidFill>
              </a:rPr>
              <a:t/>
            </a:r>
            <a:br>
              <a:rPr lang="en-US" sz="2400" cap="small" dirty="0" smtClean="0">
                <a:solidFill>
                  <a:srgbClr val="FF0000"/>
                </a:solidFill>
              </a:rPr>
            </a:br>
            <a:r>
              <a:rPr lang="en-US" sz="2700" cap="small" dirty="0" smtClean="0">
                <a:solidFill>
                  <a:srgbClr val="FF0000"/>
                </a:solidFill>
              </a:rPr>
              <a:t>edible food generators</a:t>
            </a:r>
            <a:r>
              <a:rPr lang="en-US" sz="2700" cap="small" dirty="0" smtClean="0">
                <a:solidFill>
                  <a:srgbClr val="0A4467"/>
                </a:solidFill>
              </a:rPr>
              <a:t/>
            </a:r>
            <a:br>
              <a:rPr lang="en-US" sz="2700" cap="small" dirty="0" smtClean="0">
                <a:solidFill>
                  <a:srgbClr val="0A4467"/>
                </a:solidFill>
              </a:rPr>
            </a:br>
            <a:r>
              <a:rPr lang="en-US" cap="small" dirty="0" smtClean="0">
                <a:solidFill>
                  <a:srgbClr val="0A4467"/>
                </a:solidFill>
              </a:rPr>
              <a:t>8.22.070</a:t>
            </a:r>
            <a:r>
              <a:rPr lang="en-US" sz="2700" cap="small" dirty="0" smtClean="0">
                <a:solidFill>
                  <a:srgbClr val="0A4467"/>
                </a:solidFill>
              </a:rPr>
              <a:t> </a:t>
            </a:r>
          </a:p>
          <a:p>
            <a:pPr algn="ctr"/>
            <a:endParaRPr lang="en-US" sz="2200" cap="small" dirty="0" smtClean="0">
              <a:solidFill>
                <a:srgbClr val="0A4467"/>
              </a:solidFill>
            </a:endParaRPr>
          </a:p>
          <a:p>
            <a:pPr algn="ctr"/>
            <a:r>
              <a:rPr lang="en-US" sz="2700" cap="small" dirty="0">
                <a:solidFill>
                  <a:srgbClr val="FF0000"/>
                </a:solidFill>
              </a:rPr>
              <a:t>f</a:t>
            </a:r>
            <a:r>
              <a:rPr lang="en-US" sz="2700" cap="small" dirty="0" smtClean="0">
                <a:solidFill>
                  <a:srgbClr val="FF0000"/>
                </a:solidFill>
              </a:rPr>
              <a:t>ood recovery organizations/services</a:t>
            </a:r>
          </a:p>
          <a:p>
            <a:pPr algn="ctr"/>
            <a:r>
              <a:rPr lang="en-US" cap="small" dirty="0" smtClean="0">
                <a:solidFill>
                  <a:srgbClr val="0A4467"/>
                </a:solidFill>
              </a:rPr>
              <a:t>8.22.080</a:t>
            </a:r>
            <a:endParaRPr lang="en-US" dirty="0"/>
          </a:p>
        </p:txBody>
      </p:sp>
      <p:sp>
        <p:nvSpPr>
          <p:cNvPr id="17" name="Text Placeholder 4">
            <a:extLst>
              <a:ext uri="{FF2B5EF4-FFF2-40B4-BE49-F238E27FC236}">
                <a16:creationId xmlns:a16="http://schemas.microsoft.com/office/drawing/2014/main" id="{CA2E2B45-57DE-8C42-8E17-7990A1BC91F0}"/>
              </a:ext>
            </a:extLst>
          </p:cNvPr>
          <p:cNvSpPr txBox="1">
            <a:spLocks/>
          </p:cNvSpPr>
          <p:nvPr/>
        </p:nvSpPr>
        <p:spPr>
          <a:xfrm>
            <a:off x="3723263" y="725789"/>
            <a:ext cx="8375809" cy="35637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2400" b="1" dirty="0" smtClean="0">
                <a:solidFill>
                  <a:schemeClr val="accent4">
                    <a:lumMod val="60000"/>
                    <a:lumOff val="40000"/>
                  </a:schemeClr>
                </a:solidFill>
              </a:rPr>
              <a:t>Tier One Commercial Edible Food Generators </a:t>
            </a:r>
          </a:p>
          <a:p>
            <a:pPr>
              <a:spcBef>
                <a:spcPts val="0"/>
              </a:spcBef>
            </a:pPr>
            <a:r>
              <a:rPr lang="en-US" sz="2400" b="1" dirty="0" smtClean="0">
                <a:solidFill>
                  <a:schemeClr val="accent4">
                    <a:lumMod val="60000"/>
                    <a:lumOff val="40000"/>
                  </a:schemeClr>
                </a:solidFill>
              </a:rPr>
              <a:t>Tier Two Commercial Edible Food Generators</a:t>
            </a:r>
          </a:p>
          <a:p>
            <a:pPr>
              <a:spcBef>
                <a:spcPts val="0"/>
              </a:spcBef>
            </a:pPr>
            <a:r>
              <a:rPr lang="en-US" sz="2400" b="1" dirty="0" smtClean="0">
                <a:solidFill>
                  <a:schemeClr val="accent4">
                    <a:lumMod val="60000"/>
                    <a:lumOff val="40000"/>
                  </a:schemeClr>
                </a:solidFill>
              </a:rPr>
              <a:t>Large Venues/Large Event Centers</a:t>
            </a:r>
            <a:endParaRPr lang="en-US" sz="2400" b="1" dirty="0">
              <a:solidFill>
                <a:schemeClr val="accent4">
                  <a:lumMod val="60000"/>
                  <a:lumOff val="40000"/>
                </a:schemeClr>
              </a:solidFill>
            </a:endParaRPr>
          </a:p>
          <a:p>
            <a:pPr marL="342900" indent="-342900">
              <a:buFont typeface="Arial" panose="020B0604020202020204" pitchFamily="34" charset="0"/>
              <a:buChar char="•"/>
            </a:pPr>
            <a:r>
              <a:rPr lang="en-US" sz="2400" b="1" dirty="0">
                <a:solidFill>
                  <a:schemeClr val="bg1"/>
                </a:solidFill>
              </a:rPr>
              <a:t>Identify Existing Food Recovery Capacity</a:t>
            </a:r>
          </a:p>
          <a:p>
            <a:pPr marL="342900" indent="-342900">
              <a:buFont typeface="Arial" panose="020B0604020202020204" pitchFamily="34" charset="0"/>
              <a:buChar char="•"/>
            </a:pPr>
            <a:r>
              <a:rPr lang="en-US" sz="2400" b="1" dirty="0">
                <a:solidFill>
                  <a:schemeClr val="bg1"/>
                </a:solidFill>
              </a:rPr>
              <a:t>Monitor Commercial Edible Food Generators for Compliance</a:t>
            </a:r>
          </a:p>
          <a:p>
            <a:pPr marL="342900" indent="-342900">
              <a:buFont typeface="Arial" panose="020B0604020202020204" pitchFamily="34" charset="0"/>
              <a:buChar char="•"/>
            </a:pPr>
            <a:r>
              <a:rPr lang="en-US" sz="2400" b="1" dirty="0">
                <a:solidFill>
                  <a:schemeClr val="bg1"/>
                </a:solidFill>
              </a:rPr>
              <a:t>Ensure Commercial  Edible Food Generators Have Access to Food Recovery Services </a:t>
            </a:r>
          </a:p>
          <a:p>
            <a:pPr marL="342900" indent="-342900">
              <a:buFont typeface="Arial" panose="020B0604020202020204" pitchFamily="34" charset="0"/>
              <a:buChar char="•"/>
            </a:pPr>
            <a:r>
              <a:rPr lang="en-US" sz="2400" b="1" dirty="0">
                <a:solidFill>
                  <a:schemeClr val="bg1"/>
                </a:solidFill>
              </a:rPr>
              <a:t>Expand Existing Food Recovery Capacity (if needed</a:t>
            </a:r>
            <a:r>
              <a:rPr lang="en-US" sz="2400" b="1" dirty="0" smtClean="0">
                <a:solidFill>
                  <a:schemeClr val="bg1"/>
                </a:solidFill>
              </a:rPr>
              <a:t>)</a:t>
            </a:r>
            <a:endParaRPr lang="en-US" sz="2400" b="1" dirty="0">
              <a:solidFill>
                <a:schemeClr val="bg1"/>
              </a:solidFill>
            </a:endParaRPr>
          </a:p>
        </p:txBody>
      </p:sp>
      <p:sp>
        <p:nvSpPr>
          <p:cNvPr id="12" name="Text Placeholder 4">
            <a:extLst>
              <a:ext uri="{FF2B5EF4-FFF2-40B4-BE49-F238E27FC236}">
                <a16:creationId xmlns:a16="http://schemas.microsoft.com/office/drawing/2014/main" id="{CA2E2B45-57DE-8C42-8E17-7990A1BC91F0}"/>
              </a:ext>
            </a:extLst>
          </p:cNvPr>
          <p:cNvSpPr txBox="1">
            <a:spLocks/>
          </p:cNvSpPr>
          <p:nvPr/>
        </p:nvSpPr>
        <p:spPr>
          <a:xfrm>
            <a:off x="3723263" y="4684699"/>
            <a:ext cx="8375809" cy="130350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2400" b="1" dirty="0" smtClean="0">
                <a:solidFill>
                  <a:schemeClr val="accent4">
                    <a:lumMod val="60000"/>
                    <a:lumOff val="40000"/>
                  </a:schemeClr>
                </a:solidFill>
              </a:rPr>
              <a:t>Irwindale is Part of the SGVCOG Regional Edible Food Recovery Program</a:t>
            </a:r>
          </a:p>
          <a:p>
            <a:pPr>
              <a:spcBef>
                <a:spcPts val="0"/>
              </a:spcBef>
            </a:pPr>
            <a:endParaRPr lang="en-US" sz="2400" b="1" dirty="0">
              <a:solidFill>
                <a:schemeClr val="accent4">
                  <a:lumMod val="60000"/>
                  <a:lumOff val="40000"/>
                </a:schemeClr>
              </a:solidFill>
            </a:endParaRPr>
          </a:p>
          <a:p>
            <a:pPr>
              <a:spcBef>
                <a:spcPts val="0"/>
              </a:spcBef>
            </a:pPr>
            <a:endParaRPr lang="en-US" sz="2400" b="1" dirty="0">
              <a:solidFill>
                <a:schemeClr val="accent4">
                  <a:lumMod val="60000"/>
                  <a:lumOff val="40000"/>
                </a:schemeClr>
              </a:solidFill>
            </a:endParaRPr>
          </a:p>
          <a:p>
            <a:endParaRPr lang="en-US" sz="2400" b="1" dirty="0">
              <a:solidFill>
                <a:schemeClr val="bg1"/>
              </a:solidFill>
            </a:endParaRPr>
          </a:p>
        </p:txBody>
      </p:sp>
      <p:pic>
        <p:nvPicPr>
          <p:cNvPr id="14" name="Picture 13" descr="Public Domain Clip Art Image | Green tick - simple | ID: 13937569818111 | PublicDomainFiles.co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1" y="3157718"/>
            <a:ext cx="1097280" cy="1255344"/>
          </a:xfrm>
          <a:prstGeom prst="rect">
            <a:avLst/>
          </a:prstGeom>
        </p:spPr>
      </p:pic>
    </p:spTree>
    <p:extLst>
      <p:ext uri="{BB962C8B-B14F-4D97-AF65-F5344CB8AC3E}">
        <p14:creationId xmlns:p14="http://schemas.microsoft.com/office/powerpoint/2010/main" val="647106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BDA6584-10EB-4D40-AC60-9DA5B66FB2FC}"/>
              </a:ext>
            </a:extLst>
          </p:cNvPr>
          <p:cNvSpPr>
            <a:spLocks noGrp="1"/>
          </p:cNvSpPr>
          <p:nvPr>
            <p:ph type="body" sz="half" idx="2"/>
          </p:nvPr>
        </p:nvSpPr>
        <p:spPr>
          <a:xfrm>
            <a:off x="3760354" y="327423"/>
            <a:ext cx="8116797" cy="690390"/>
          </a:xfrm>
        </p:spPr>
        <p:txBody>
          <a:bodyPr>
            <a:normAutofit/>
          </a:bodyPr>
          <a:lstStyle/>
          <a:p>
            <a:r>
              <a:rPr lang="en-US" sz="2400" b="1" cap="all" dirty="0" smtClean="0">
                <a:latin typeface="Arial Black" panose="020B0A04020102020204" pitchFamily="34" charset="0"/>
              </a:rPr>
              <a:t>REQUIREMENTS for. . .</a:t>
            </a:r>
            <a:endParaRPr lang="en-US" sz="2400" dirty="0"/>
          </a:p>
        </p:txBody>
      </p:sp>
      <p:sp>
        <p:nvSpPr>
          <p:cNvPr id="5" name="Text Placeholder 4">
            <a:extLst>
              <a:ext uri="{FF2B5EF4-FFF2-40B4-BE49-F238E27FC236}">
                <a16:creationId xmlns:a16="http://schemas.microsoft.com/office/drawing/2014/main" id="{95C65741-8CE7-3D4A-A769-9350C328315B}"/>
              </a:ext>
            </a:extLst>
          </p:cNvPr>
          <p:cNvSpPr>
            <a:spLocks noGrp="1"/>
          </p:cNvSpPr>
          <p:nvPr>
            <p:ph type="body" sz="half" idx="10"/>
          </p:nvPr>
        </p:nvSpPr>
        <p:spPr>
          <a:xfrm>
            <a:off x="159198" y="5321031"/>
            <a:ext cx="3500854" cy="754467"/>
          </a:xfrm>
        </p:spPr>
        <p:txBody>
          <a:bodyPr>
            <a:normAutofit fontScale="85000" lnSpcReduction="10000"/>
          </a:bodyPr>
          <a:lstStyle/>
          <a:p>
            <a:pPr>
              <a:lnSpc>
                <a:spcPct val="120000"/>
              </a:lnSpc>
            </a:pPr>
            <a:r>
              <a:rPr lang="en-US" b="1" dirty="0" smtClean="0"/>
              <a:t>Requirements for Haulers Facility Operator &amp; Self Haulers</a:t>
            </a:r>
            <a:endParaRPr lang="en-US" b="1" dirty="0"/>
          </a:p>
        </p:txBody>
      </p:sp>
      <p:sp>
        <p:nvSpPr>
          <p:cNvPr id="15" name="Rectangle 14">
            <a:extLst>
              <a:ext uri="{FF2B5EF4-FFF2-40B4-BE49-F238E27FC236}">
                <a16:creationId xmlns:a16="http://schemas.microsoft.com/office/drawing/2014/main" id="{7B2BCA41-4476-4767-A452-56C562BA2279}"/>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4">
            <a:extLst>
              <a:ext uri="{FF2B5EF4-FFF2-40B4-BE49-F238E27FC236}">
                <a16:creationId xmlns:a16="http://schemas.microsoft.com/office/drawing/2014/main" id="{CA2E2B45-57DE-8C42-8E17-7990A1BC91F0}"/>
              </a:ext>
            </a:extLst>
          </p:cNvPr>
          <p:cNvSpPr txBox="1">
            <a:spLocks/>
          </p:cNvSpPr>
          <p:nvPr/>
        </p:nvSpPr>
        <p:spPr>
          <a:xfrm>
            <a:off x="3777522" y="835342"/>
            <a:ext cx="8414478" cy="52866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2400" b="1" dirty="0" smtClean="0">
                <a:solidFill>
                  <a:schemeClr val="accent4">
                    <a:lumMod val="60000"/>
                    <a:lumOff val="40000"/>
                  </a:schemeClr>
                </a:solidFill>
              </a:rPr>
              <a:t>Haulers &amp; Facility Operators</a:t>
            </a:r>
          </a:p>
          <a:p>
            <a:pPr marL="342900" indent="-342900">
              <a:spcBef>
                <a:spcPts val="600"/>
              </a:spcBef>
              <a:buFont typeface="Arial" panose="020B0604020202020204" pitchFamily="34" charset="0"/>
              <a:buChar char="•"/>
            </a:pPr>
            <a:r>
              <a:rPr lang="en-US" sz="2200" dirty="0" smtClean="0">
                <a:solidFill>
                  <a:schemeClr val="bg1"/>
                </a:solidFill>
              </a:rPr>
              <a:t>Meet Requirements for Organic Waste Collection Services for Residential, Businesses and Multi-family Generators:</a:t>
            </a:r>
          </a:p>
          <a:p>
            <a:pPr marL="800100" lvl="1" indent="-342900">
              <a:spcBef>
                <a:spcPts val="600"/>
              </a:spcBef>
              <a:buFont typeface="Arial" panose="020B0604020202020204" pitchFamily="34" charset="0"/>
              <a:buChar char="•"/>
            </a:pPr>
            <a:r>
              <a:rPr lang="en-US" sz="2000" dirty="0" smtClean="0">
                <a:solidFill>
                  <a:schemeClr val="bg1"/>
                </a:solidFill>
              </a:rPr>
              <a:t>Reporting </a:t>
            </a:r>
          </a:p>
          <a:p>
            <a:pPr marL="800100" lvl="1" indent="-342900">
              <a:spcBef>
                <a:spcPts val="600"/>
              </a:spcBef>
              <a:buFont typeface="Arial" panose="020B0604020202020204" pitchFamily="34" charset="0"/>
              <a:buChar char="•"/>
            </a:pPr>
            <a:r>
              <a:rPr lang="en-US" sz="2000" dirty="0" smtClean="0">
                <a:solidFill>
                  <a:schemeClr val="bg1"/>
                </a:solidFill>
              </a:rPr>
              <a:t>Transport </a:t>
            </a:r>
          </a:p>
          <a:p>
            <a:pPr marL="800100" lvl="1" indent="-342900">
              <a:spcBef>
                <a:spcPts val="600"/>
              </a:spcBef>
              <a:buFont typeface="Arial" panose="020B0604020202020204" pitchFamily="34" charset="0"/>
              <a:buChar char="•"/>
            </a:pPr>
            <a:r>
              <a:rPr lang="en-US" sz="2000" dirty="0" smtClean="0">
                <a:solidFill>
                  <a:schemeClr val="bg1"/>
                </a:solidFill>
              </a:rPr>
              <a:t>Compliance </a:t>
            </a:r>
          </a:p>
          <a:p>
            <a:pPr marL="800100" lvl="1" indent="-342900">
              <a:spcBef>
                <a:spcPts val="600"/>
              </a:spcBef>
              <a:buFont typeface="Arial" panose="020B0604020202020204" pitchFamily="34" charset="0"/>
              <a:buChar char="•"/>
            </a:pPr>
            <a:r>
              <a:rPr lang="en-US" sz="2000" dirty="0" smtClean="0">
                <a:solidFill>
                  <a:schemeClr val="bg1"/>
                </a:solidFill>
              </a:rPr>
              <a:t>Facility Operators - Capacity Planning </a:t>
            </a:r>
          </a:p>
          <a:p>
            <a:pPr marL="800100" lvl="1" indent="-342900">
              <a:spcBef>
                <a:spcPts val="600"/>
              </a:spcBef>
              <a:buFont typeface="Arial" panose="020B0604020202020204" pitchFamily="34" charset="0"/>
              <a:buChar char="•"/>
            </a:pPr>
            <a:r>
              <a:rPr lang="en-US" sz="2000" dirty="0" smtClean="0">
                <a:solidFill>
                  <a:schemeClr val="bg1"/>
                </a:solidFill>
              </a:rPr>
              <a:t>Community Composting Operators – Estimate Organic Waste Capacity</a:t>
            </a:r>
          </a:p>
          <a:p>
            <a:pPr>
              <a:spcBef>
                <a:spcPts val="0"/>
              </a:spcBef>
            </a:pPr>
            <a:endParaRPr lang="en-US" sz="2400" b="1" dirty="0" smtClean="0">
              <a:solidFill>
                <a:schemeClr val="accent4">
                  <a:lumMod val="60000"/>
                  <a:lumOff val="40000"/>
                </a:schemeClr>
              </a:solidFill>
            </a:endParaRPr>
          </a:p>
          <a:p>
            <a:pPr>
              <a:spcBef>
                <a:spcPts val="0"/>
              </a:spcBef>
            </a:pPr>
            <a:r>
              <a:rPr lang="en-US" sz="2400" b="1" dirty="0" smtClean="0">
                <a:solidFill>
                  <a:schemeClr val="accent4">
                    <a:lumMod val="60000"/>
                    <a:lumOff val="40000"/>
                  </a:schemeClr>
                </a:solidFill>
              </a:rPr>
              <a:t>Self Haulers</a:t>
            </a:r>
            <a:endParaRPr lang="en-US" sz="2400" b="1" dirty="0">
              <a:solidFill>
                <a:schemeClr val="accent4">
                  <a:lumMod val="60000"/>
                  <a:lumOff val="40000"/>
                </a:schemeClr>
              </a:solidFill>
            </a:endParaRPr>
          </a:p>
          <a:p>
            <a:pPr marL="342900" indent="-342900">
              <a:spcBef>
                <a:spcPts val="600"/>
              </a:spcBef>
              <a:buFont typeface="Arial" panose="020B0604020202020204" pitchFamily="34" charset="0"/>
              <a:buChar char="•"/>
            </a:pPr>
            <a:r>
              <a:rPr lang="en-US" sz="2200" dirty="0" smtClean="0">
                <a:solidFill>
                  <a:schemeClr val="bg1"/>
                </a:solidFill>
              </a:rPr>
              <a:t>Shall Source Separate All Recyclables &amp; Organic Waste</a:t>
            </a:r>
          </a:p>
          <a:p>
            <a:pPr marL="342900" indent="-342900">
              <a:spcBef>
                <a:spcPts val="600"/>
              </a:spcBef>
              <a:buFont typeface="Arial" panose="020B0604020202020204" pitchFamily="34" charset="0"/>
              <a:buChar char="•"/>
            </a:pPr>
            <a:r>
              <a:rPr lang="en-US" sz="2200" dirty="0" smtClean="0">
                <a:solidFill>
                  <a:schemeClr val="bg1"/>
                </a:solidFill>
              </a:rPr>
              <a:t>Shall Self-haul to a Facility that Recovers Such Material</a:t>
            </a:r>
          </a:p>
          <a:p>
            <a:pPr marL="342900" indent="-342900">
              <a:spcBef>
                <a:spcPts val="600"/>
              </a:spcBef>
              <a:buFont typeface="Arial" panose="020B0604020202020204" pitchFamily="34" charset="0"/>
              <a:buChar char="•"/>
            </a:pPr>
            <a:r>
              <a:rPr lang="en-US" sz="2200" dirty="0" smtClean="0">
                <a:solidFill>
                  <a:schemeClr val="bg1"/>
                </a:solidFill>
              </a:rPr>
              <a:t>Keep Record of Organic Waste </a:t>
            </a:r>
          </a:p>
          <a:p>
            <a:pPr marL="342900" indent="-342900">
              <a:buFont typeface="Arial" panose="020B0604020202020204" pitchFamily="34" charset="0"/>
              <a:buChar char="•"/>
            </a:pPr>
            <a:endParaRPr lang="en-US" sz="2200" dirty="0" smtClean="0">
              <a:solidFill>
                <a:schemeClr val="bg1"/>
              </a:solidFill>
            </a:endParaRPr>
          </a:p>
          <a:p>
            <a:pPr marL="342900" indent="-342900">
              <a:spcBef>
                <a:spcPts val="0"/>
              </a:spcBef>
              <a:buFont typeface="Arial" panose="020B0604020202020204" pitchFamily="34" charset="0"/>
              <a:buChar char="•"/>
            </a:pPr>
            <a:endParaRPr lang="en-US" dirty="0">
              <a:solidFill>
                <a:schemeClr val="bg1"/>
              </a:solidFill>
            </a:endParaRPr>
          </a:p>
        </p:txBody>
      </p:sp>
      <p:grpSp>
        <p:nvGrpSpPr>
          <p:cNvPr id="7" name="Group 6">
            <a:extLst>
              <a:ext uri="{C183D7F6-B498-43B3-948B-1728B52AA6E4}">
                <adec:decorative xmlns:adec="http://schemas.microsoft.com/office/drawing/2017/decorative" xmlns="" val="1"/>
              </a:ext>
            </a:extLst>
          </p:cNvPr>
          <p:cNvGrpSpPr/>
          <p:nvPr/>
        </p:nvGrpSpPr>
        <p:grpSpPr>
          <a:xfrm>
            <a:off x="680153" y="3487231"/>
            <a:ext cx="2059190" cy="1563890"/>
            <a:chOff x="591762" y="2135532"/>
            <a:chExt cx="2273300" cy="1955800"/>
          </a:xfrm>
        </p:grpSpPr>
        <p:pic>
          <p:nvPicPr>
            <p:cNvPr id="8" name="Picture 7" descr="waste hauler truck">
              <a:extLst>
                <a:ext uri="{FF2B5EF4-FFF2-40B4-BE49-F238E27FC236}">
                  <a16:creationId xmlns:a16="http://schemas.microsoft.com/office/drawing/2014/main" id="{0339376E-45C5-AA42-AF27-28238AD263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762" y="2135532"/>
              <a:ext cx="2273300" cy="1955800"/>
            </a:xfrm>
            <a:prstGeom prst="rect">
              <a:avLst/>
            </a:prstGeom>
          </p:spPr>
        </p:pic>
        <p:pic>
          <p:nvPicPr>
            <p:cNvPr id="9" name="Picture 8" descr="waste hauler truck">
              <a:extLst>
                <a:ext uri="{FF2B5EF4-FFF2-40B4-BE49-F238E27FC236}">
                  <a16:creationId xmlns:a16="http://schemas.microsoft.com/office/drawing/2014/main" id="{9C31BC5D-E0D1-0345-98DC-017F976B7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970" y="2645096"/>
              <a:ext cx="1224146" cy="868967"/>
            </a:xfrm>
            <a:prstGeom prst="rect">
              <a:avLst/>
            </a:prstGeom>
          </p:spPr>
        </p:pic>
      </p:grpSp>
      <p:pic>
        <p:nvPicPr>
          <p:cNvPr id="10" name="Picture 9" descr="Download Coming Soon Transparent HQ PNG Image | FreePNGIm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478294" y="3236543"/>
            <a:ext cx="1376244" cy="1390432"/>
          </a:xfrm>
          <a:prstGeom prst="rect">
            <a:avLst/>
          </a:prstGeom>
        </p:spPr>
      </p:pic>
      <p:sp>
        <p:nvSpPr>
          <p:cNvPr id="11" name="Title 1">
            <a:extLst>
              <a:ext uri="{FF2B5EF4-FFF2-40B4-BE49-F238E27FC236}">
                <a16:creationId xmlns:a16="http://schemas.microsoft.com/office/drawing/2014/main" id="{7B297C58-6668-9843-8769-BA3E6A86A2DC}"/>
              </a:ext>
            </a:extLst>
          </p:cNvPr>
          <p:cNvSpPr txBox="1">
            <a:spLocks/>
          </p:cNvSpPr>
          <p:nvPr/>
        </p:nvSpPr>
        <p:spPr>
          <a:xfrm>
            <a:off x="0" y="110531"/>
            <a:ext cx="3667579" cy="2970985"/>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pPr algn="ctr"/>
            <a:r>
              <a:rPr lang="en-US" cap="small" dirty="0" smtClean="0">
                <a:solidFill>
                  <a:srgbClr val="0A4467"/>
                </a:solidFill>
              </a:rPr>
              <a:t>Ordinance 759</a:t>
            </a:r>
            <a:br>
              <a:rPr lang="en-US" cap="small" dirty="0" smtClean="0">
                <a:solidFill>
                  <a:srgbClr val="0A4467"/>
                </a:solidFill>
              </a:rPr>
            </a:br>
            <a:r>
              <a:rPr lang="en-US" sz="2700" cap="small" dirty="0" smtClean="0">
                <a:solidFill>
                  <a:srgbClr val="0A4467"/>
                </a:solidFill>
              </a:rPr>
              <a:t/>
            </a:r>
            <a:br>
              <a:rPr lang="en-US" sz="2700" cap="small" dirty="0" smtClean="0">
                <a:solidFill>
                  <a:srgbClr val="0A4467"/>
                </a:solidFill>
              </a:rPr>
            </a:br>
            <a:r>
              <a:rPr lang="en-US" sz="2400" cap="small" dirty="0">
                <a:solidFill>
                  <a:srgbClr val="0A4467"/>
                </a:solidFill>
              </a:rPr>
              <a:t>Irwindale Municipal Code</a:t>
            </a:r>
            <a:r>
              <a:rPr lang="en-US" sz="2400" cap="small" dirty="0" smtClean="0">
                <a:solidFill>
                  <a:srgbClr val="FF0000"/>
                </a:solidFill>
              </a:rPr>
              <a:t/>
            </a:r>
            <a:br>
              <a:rPr lang="en-US" sz="2400" cap="small" dirty="0" smtClean="0">
                <a:solidFill>
                  <a:srgbClr val="FF0000"/>
                </a:solidFill>
              </a:rPr>
            </a:br>
            <a:r>
              <a:rPr lang="en-US" sz="2700" cap="small" dirty="0" smtClean="0">
                <a:solidFill>
                  <a:srgbClr val="FF0000"/>
                </a:solidFill>
              </a:rPr>
              <a:t>haulers &amp; facility operators</a:t>
            </a:r>
            <a:r>
              <a:rPr lang="en-US" sz="2700" cap="small" dirty="0" smtClean="0">
                <a:solidFill>
                  <a:srgbClr val="0A4467"/>
                </a:solidFill>
              </a:rPr>
              <a:t/>
            </a:r>
            <a:br>
              <a:rPr lang="en-US" sz="2700" cap="small" dirty="0" smtClean="0">
                <a:solidFill>
                  <a:srgbClr val="0A4467"/>
                </a:solidFill>
              </a:rPr>
            </a:br>
            <a:r>
              <a:rPr lang="en-US" cap="small" dirty="0" smtClean="0">
                <a:solidFill>
                  <a:srgbClr val="0A4467"/>
                </a:solidFill>
              </a:rPr>
              <a:t>8.22.090</a:t>
            </a:r>
            <a:r>
              <a:rPr lang="en-US" sz="2700" cap="small" dirty="0" smtClean="0">
                <a:solidFill>
                  <a:srgbClr val="0A4467"/>
                </a:solidFill>
              </a:rPr>
              <a:t> </a:t>
            </a:r>
          </a:p>
          <a:p>
            <a:pPr algn="ctr"/>
            <a:endParaRPr lang="en-US" sz="2200" cap="small" dirty="0" smtClean="0">
              <a:solidFill>
                <a:srgbClr val="0A4467"/>
              </a:solidFill>
            </a:endParaRPr>
          </a:p>
          <a:p>
            <a:pPr algn="ctr"/>
            <a:r>
              <a:rPr lang="en-US" sz="2700" cap="small" dirty="0" smtClean="0">
                <a:solidFill>
                  <a:srgbClr val="FF0000"/>
                </a:solidFill>
              </a:rPr>
              <a:t>self haulers</a:t>
            </a:r>
          </a:p>
          <a:p>
            <a:pPr algn="ctr"/>
            <a:r>
              <a:rPr lang="en-US" cap="small" dirty="0" smtClean="0">
                <a:solidFill>
                  <a:srgbClr val="0A4467"/>
                </a:solidFill>
              </a:rPr>
              <a:t>8.22.100</a:t>
            </a:r>
            <a:endParaRPr lang="en-US" dirty="0"/>
          </a:p>
        </p:txBody>
      </p:sp>
    </p:spTree>
    <p:extLst>
      <p:ext uri="{BB962C8B-B14F-4D97-AF65-F5344CB8AC3E}">
        <p14:creationId xmlns:p14="http://schemas.microsoft.com/office/powerpoint/2010/main" val="2298106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xmlns="" val="1"/>
              </a:ext>
            </a:extLst>
          </p:cNvPr>
          <p:cNvSpPr/>
          <p:nvPr/>
        </p:nvSpPr>
        <p:spPr>
          <a:xfrm>
            <a:off x="968162" y="1201479"/>
            <a:ext cx="3593804" cy="5050465"/>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C183D7F6-B498-43B3-948B-1728B52AA6E4}">
                <adec:decorative xmlns:adec="http://schemas.microsoft.com/office/drawing/2017/decorative" xmlns="" val="1"/>
              </a:ext>
            </a:extLst>
          </p:cNvPr>
          <p:cNvSpPr/>
          <p:nvPr/>
        </p:nvSpPr>
        <p:spPr>
          <a:xfrm>
            <a:off x="7701516" y="1201478"/>
            <a:ext cx="3593804" cy="5050465"/>
          </a:xfrm>
          <a:prstGeom prst="rect">
            <a:avLst/>
          </a:prstGeom>
          <a:solidFill>
            <a:srgbClr val="065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43525" y="29814"/>
            <a:ext cx="11848475" cy="1325563"/>
          </a:xfrm>
        </p:spPr>
        <p:txBody>
          <a:bodyPr/>
          <a:lstStyle/>
          <a:p>
            <a:r>
              <a:rPr lang="en-US" dirty="0"/>
              <a:t>Construction &amp; Landscaping Requirements</a:t>
            </a:r>
          </a:p>
        </p:txBody>
      </p:sp>
      <p:pic>
        <p:nvPicPr>
          <p:cNvPr id="4" name="Picture 3" descr="construction debris.">
            <a:extLst>
              <a:ext uri="{FF2B5EF4-FFF2-40B4-BE49-F238E27FC236}">
                <a16:creationId xmlns:a16="http://schemas.microsoft.com/office/drawing/2014/main" id="{9299649B-E71D-F448-85D7-FC1F1A8A5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326" y="1364903"/>
            <a:ext cx="4082151" cy="2724392"/>
          </a:xfrm>
          <a:prstGeom prst="rect">
            <a:avLst/>
          </a:prstGeom>
        </p:spPr>
      </p:pic>
      <p:sp>
        <p:nvSpPr>
          <p:cNvPr id="3" name="Text Placeholder 2"/>
          <p:cNvSpPr txBox="1">
            <a:spLocks/>
          </p:cNvSpPr>
          <p:nvPr/>
        </p:nvSpPr>
        <p:spPr>
          <a:xfrm>
            <a:off x="1152706" y="4455049"/>
            <a:ext cx="3500854" cy="19162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Recycling organic waste commingled with C&amp;D debris, to meet CalGreen 65% requirement for C&amp;D recycling in both residential and non-residential </a:t>
            </a:r>
            <a:r>
              <a:rPr lang="en-US" sz="2000" dirty="0" smtClean="0">
                <a:solidFill>
                  <a:schemeClr val="bg1"/>
                </a:solidFill>
              </a:rPr>
              <a:t>projects</a:t>
            </a:r>
            <a:endParaRPr lang="en-US" sz="2000" dirty="0">
              <a:solidFill>
                <a:schemeClr val="bg1"/>
              </a:solidFill>
            </a:endParaRPr>
          </a:p>
        </p:txBody>
      </p:sp>
      <p:sp>
        <p:nvSpPr>
          <p:cNvPr id="9" name="Text Placeholder 2"/>
          <p:cNvSpPr txBox="1">
            <a:spLocks/>
          </p:cNvSpPr>
          <p:nvPr/>
        </p:nvSpPr>
        <p:spPr>
          <a:xfrm>
            <a:off x="7881861" y="1987258"/>
            <a:ext cx="3500854" cy="14146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Model Water Efficient Landscape Ordinance (MWELO) requirements for compost and mulch application.</a:t>
            </a:r>
          </a:p>
        </p:txBody>
      </p:sp>
      <p:pic>
        <p:nvPicPr>
          <p:cNvPr id="7" name="Picture 6" descr="compost applied to commercial landscaping">
            <a:extLst>
              <a:ext uri="{C183D7F6-B498-43B3-948B-1728B52AA6E4}">
                <adec:decorative xmlns:adec="http://schemas.microsoft.com/office/drawing/2017/decorative" xmlns=""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005" y="3418366"/>
            <a:ext cx="3912520" cy="2626212"/>
          </a:xfrm>
          <a:prstGeom prst="rect">
            <a:avLst/>
          </a:prstGeom>
        </p:spPr>
      </p:pic>
      <p:sp>
        <p:nvSpPr>
          <p:cNvPr id="10" name="Rectangle 9">
            <a:extLst>
              <a:ext uri="{FF2B5EF4-FFF2-40B4-BE49-F238E27FC236}">
                <a16:creationId xmlns:a16="http://schemas.microsoft.com/office/drawing/2014/main" id="{05395621-1EEF-4250-A699-F2EBF9A9EB12}"/>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182222" y="4127064"/>
            <a:ext cx="3610854" cy="430887"/>
          </a:xfrm>
          <a:prstGeom prst="rect">
            <a:avLst/>
          </a:prstGeom>
          <a:noFill/>
        </p:spPr>
        <p:txBody>
          <a:bodyPr wrap="square" rtlCol="0">
            <a:spAutoFit/>
          </a:bodyPr>
          <a:lstStyle/>
          <a:p>
            <a:r>
              <a:rPr lang="en-US" sz="2200" dirty="0" smtClean="0">
                <a:solidFill>
                  <a:schemeClr val="bg1"/>
                </a:solidFill>
                <a:effectLst>
                  <a:outerShdw blurRad="38100" dist="38100" dir="2700000" algn="tl">
                    <a:srgbClr val="000000">
                      <a:alpha val="43137"/>
                    </a:srgbClr>
                  </a:outerShdw>
                </a:effectLst>
                <a:latin typeface="Arial Black" panose="020B0A04020102020204" pitchFamily="34" charset="0"/>
              </a:rPr>
              <a:t>IMC 15.10, 8.20.301</a:t>
            </a:r>
            <a:endParaRPr lang="en-US" sz="22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1" name="TextBox 10"/>
          <p:cNvSpPr txBox="1"/>
          <p:nvPr/>
        </p:nvSpPr>
        <p:spPr>
          <a:xfrm>
            <a:off x="7860909" y="1632356"/>
            <a:ext cx="1859805" cy="461665"/>
          </a:xfrm>
          <a:prstGeom prst="rect">
            <a:avLst/>
          </a:prstGeom>
          <a:noFill/>
        </p:spPr>
        <p:txBody>
          <a:bodyPr wrap="none" rtlCol="0">
            <a:spAutoFit/>
          </a:bodyPr>
          <a:lstStyle/>
          <a:p>
            <a:r>
              <a:rPr lang="en-US" sz="2400" dirty="0" smtClean="0">
                <a:solidFill>
                  <a:schemeClr val="bg1"/>
                </a:solidFill>
                <a:effectLst>
                  <a:outerShdw blurRad="38100" dist="38100" dir="2700000" algn="tl">
                    <a:srgbClr val="000000">
                      <a:alpha val="43137"/>
                    </a:srgbClr>
                  </a:outerShdw>
                </a:effectLst>
                <a:latin typeface="Arial Black" panose="020B0A04020102020204" pitchFamily="34" charset="0"/>
              </a:rPr>
              <a:t>IMC 15.30</a:t>
            </a:r>
            <a:endParaRPr lang="en-US" sz="2400"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2" name="Title 1">
            <a:extLst>
              <a:ext uri="{FF2B5EF4-FFF2-40B4-BE49-F238E27FC236}">
                <a16:creationId xmlns:a16="http://schemas.microsoft.com/office/drawing/2014/main" id="{7B297C58-6668-9843-8769-BA3E6A86A2DC}"/>
              </a:ext>
            </a:extLst>
          </p:cNvPr>
          <p:cNvSpPr txBox="1">
            <a:spLocks/>
          </p:cNvSpPr>
          <p:nvPr/>
        </p:nvSpPr>
        <p:spPr>
          <a:xfrm>
            <a:off x="-40763" y="-56247"/>
            <a:ext cx="3723264" cy="13833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pPr algn="ctr"/>
            <a:r>
              <a:rPr lang="en-US" cap="small" dirty="0" smtClean="0">
                <a:solidFill>
                  <a:schemeClr val="bg1"/>
                </a:solidFill>
                <a:effectLst>
                  <a:outerShdw blurRad="38100" dist="38100" dir="2700000" algn="tl">
                    <a:srgbClr val="000000">
                      <a:alpha val="43137"/>
                    </a:srgbClr>
                  </a:outerShdw>
                </a:effectLst>
              </a:rPr>
              <a:t>Ordinance 759</a:t>
            </a:r>
            <a:r>
              <a:rPr lang="en-US" cap="small" dirty="0" smtClean="0">
                <a:solidFill>
                  <a:srgbClr val="0A4467"/>
                </a:solidFill>
              </a:rPr>
              <a:t/>
            </a:r>
            <a:br>
              <a:rPr lang="en-US" cap="small" dirty="0" smtClean="0">
                <a:solidFill>
                  <a:srgbClr val="0A4467"/>
                </a:solidFill>
              </a:rPr>
            </a:br>
            <a:r>
              <a:rPr lang="en-US" cap="small" dirty="0" smtClean="0">
                <a:solidFill>
                  <a:srgbClr val="0A4467"/>
                </a:solidFill>
              </a:rPr>
              <a:t/>
            </a:r>
            <a:br>
              <a:rPr lang="en-US" cap="small" dirty="0" smtClean="0">
                <a:solidFill>
                  <a:srgbClr val="0A4467"/>
                </a:solidFill>
              </a:rPr>
            </a:br>
            <a:endParaRPr lang="en-US" sz="2700" dirty="0"/>
          </a:p>
        </p:txBody>
      </p:sp>
      <p:sp>
        <p:nvSpPr>
          <p:cNvPr id="14" name="TextBox 13"/>
          <p:cNvSpPr txBox="1"/>
          <p:nvPr/>
        </p:nvSpPr>
        <p:spPr>
          <a:xfrm>
            <a:off x="1355225" y="3610361"/>
            <a:ext cx="1922321" cy="538609"/>
          </a:xfrm>
          <a:prstGeom prst="rect">
            <a:avLst/>
          </a:prstGeom>
          <a:noFill/>
        </p:spPr>
        <p:txBody>
          <a:bodyPr wrap="none" rtlCol="0">
            <a:spAutoFit/>
          </a:bodyPr>
          <a:lstStyle/>
          <a:p>
            <a:r>
              <a:rPr lang="en-US" sz="2900" b="1" dirty="0" smtClean="0">
                <a:solidFill>
                  <a:schemeClr val="bg1"/>
                </a:solidFill>
                <a:effectLst>
                  <a:outerShdw blurRad="38100" dist="38100" dir="2700000" algn="tl">
                    <a:srgbClr val="000000">
                      <a:alpha val="43137"/>
                    </a:srgbClr>
                  </a:outerShdw>
                </a:effectLst>
                <a:latin typeface="Arial Black" panose="020B0A04020102020204" pitchFamily="34" charset="0"/>
              </a:rPr>
              <a:t>8.22.110</a:t>
            </a:r>
            <a:endParaRPr lang="en-US" sz="2900" b="1" dirty="0">
              <a:solidFill>
                <a:schemeClr val="bg1"/>
              </a:solidFill>
            </a:endParaRPr>
          </a:p>
        </p:txBody>
      </p:sp>
      <p:sp>
        <p:nvSpPr>
          <p:cNvPr id="13" name="TextBox 12"/>
          <p:cNvSpPr txBox="1"/>
          <p:nvPr/>
        </p:nvSpPr>
        <p:spPr>
          <a:xfrm>
            <a:off x="7839636" y="1261076"/>
            <a:ext cx="1922321" cy="538609"/>
          </a:xfrm>
          <a:prstGeom prst="rect">
            <a:avLst/>
          </a:prstGeom>
          <a:noFill/>
        </p:spPr>
        <p:txBody>
          <a:bodyPr wrap="none" rtlCol="0">
            <a:spAutoFit/>
          </a:bodyPr>
          <a:lstStyle/>
          <a:p>
            <a:r>
              <a:rPr lang="en-US" sz="2900" b="1" dirty="0" smtClean="0">
                <a:solidFill>
                  <a:schemeClr val="bg1"/>
                </a:solidFill>
                <a:effectLst>
                  <a:outerShdw blurRad="38100" dist="38100" dir="2700000" algn="tl">
                    <a:srgbClr val="000000">
                      <a:alpha val="43137"/>
                    </a:srgbClr>
                  </a:outerShdw>
                </a:effectLst>
                <a:latin typeface="Arial Black" panose="020B0A04020102020204" pitchFamily="34" charset="0"/>
              </a:rPr>
              <a:t>8.22.120</a:t>
            </a:r>
            <a:endParaRPr lang="en-US" sz="29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88716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0"/>
          </p:nvPr>
        </p:nvSpPr>
        <p:spPr>
          <a:xfrm>
            <a:off x="0" y="5532356"/>
            <a:ext cx="3900584" cy="886731"/>
          </a:xfrm>
        </p:spPr>
        <p:txBody>
          <a:bodyPr>
            <a:noAutofit/>
          </a:bodyPr>
          <a:lstStyle/>
          <a:p>
            <a:r>
              <a:rPr lang="en-US" b="1" dirty="0"/>
              <a:t>Procure Recycled and Recovered Organic Products</a:t>
            </a:r>
          </a:p>
        </p:txBody>
      </p:sp>
      <p:pic>
        <p:nvPicPr>
          <p:cNvPr id="12" name="Picture 11">
            <a:extLs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31" y="3065315"/>
            <a:ext cx="2369102" cy="2367205"/>
          </a:xfrm>
          <a:prstGeom prst="rect">
            <a:avLst/>
          </a:prstGeom>
        </p:spPr>
      </p:pic>
      <p:sp>
        <p:nvSpPr>
          <p:cNvPr id="16" name="Text Placeholder 3"/>
          <p:cNvSpPr>
            <a:spLocks noGrp="1"/>
          </p:cNvSpPr>
          <p:nvPr>
            <p:ph type="body" sz="half" idx="2"/>
          </p:nvPr>
        </p:nvSpPr>
        <p:spPr>
          <a:xfrm>
            <a:off x="3844813" y="222000"/>
            <a:ext cx="7931855" cy="869422"/>
          </a:xfrm>
        </p:spPr>
        <p:txBody>
          <a:bodyPr>
            <a:noAutofit/>
          </a:bodyPr>
          <a:lstStyle/>
          <a:p>
            <a:pPr>
              <a:lnSpc>
                <a:spcPct val="110000"/>
              </a:lnSpc>
            </a:pPr>
            <a:r>
              <a:rPr lang="en-US" sz="2400" b="1" cap="all" dirty="0" smtClean="0"/>
              <a:t>Recovered organic waste product procurement </a:t>
            </a:r>
            <a:r>
              <a:rPr lang="en-US" sz="2400" b="1" cap="all" dirty="0"/>
              <a:t>Requirements</a:t>
            </a:r>
          </a:p>
        </p:txBody>
      </p:sp>
      <p:sp>
        <p:nvSpPr>
          <p:cNvPr id="20" name="Text Placeholder 4"/>
          <p:cNvSpPr>
            <a:spLocks noGrp="1"/>
          </p:cNvSpPr>
          <p:nvPr>
            <p:ph type="body" sz="half" idx="10"/>
          </p:nvPr>
        </p:nvSpPr>
        <p:spPr>
          <a:xfrm>
            <a:off x="3988290" y="1274069"/>
            <a:ext cx="4150871" cy="483747"/>
          </a:xfrm>
        </p:spPr>
        <p:txBody>
          <a:bodyPr vert="horz" lIns="91440" tIns="45720" rIns="91440" bIns="45720" rtlCol="0" anchor="t">
            <a:noAutofit/>
          </a:bodyPr>
          <a:lstStyle/>
          <a:p>
            <a:r>
              <a:rPr lang="en-US" b="1" dirty="0">
                <a:solidFill>
                  <a:schemeClr val="accent4">
                    <a:lumMod val="60000"/>
                    <a:lumOff val="40000"/>
                  </a:schemeClr>
                </a:solidFill>
                <a:latin typeface="Arial"/>
                <a:cs typeface="Arial"/>
              </a:rPr>
              <a:t>COMPOST, MULCH, RENEWABLE NATURAL GAS &amp; ELECTRICITY</a:t>
            </a:r>
          </a:p>
          <a:p>
            <a:pPr marL="342900" indent="-342900">
              <a:buChar char="•"/>
            </a:pPr>
            <a:r>
              <a:rPr lang="en-US" dirty="0">
                <a:solidFill>
                  <a:schemeClr val="bg1"/>
                </a:solidFill>
                <a:latin typeface="Arial"/>
                <a:cs typeface="Arial"/>
              </a:rPr>
              <a:t>Procurement Target</a:t>
            </a:r>
          </a:p>
        </p:txBody>
      </p:sp>
      <p:sp>
        <p:nvSpPr>
          <p:cNvPr id="18" name="Text Placeholder 4"/>
          <p:cNvSpPr>
            <a:spLocks noGrp="1"/>
          </p:cNvSpPr>
          <p:nvPr>
            <p:ph type="body" sz="half" idx="10"/>
          </p:nvPr>
        </p:nvSpPr>
        <p:spPr>
          <a:xfrm>
            <a:off x="4094616" y="2772982"/>
            <a:ext cx="4044545" cy="484187"/>
          </a:xfrm>
        </p:spPr>
        <p:txBody>
          <a:bodyPr>
            <a:noAutofit/>
          </a:bodyPr>
          <a:lstStyle/>
          <a:p>
            <a:r>
              <a:rPr lang="en-US" b="1" dirty="0">
                <a:solidFill>
                  <a:schemeClr val="accent4">
                    <a:lumMod val="60000"/>
                    <a:lumOff val="40000"/>
                  </a:schemeClr>
                </a:solidFill>
              </a:rPr>
              <a:t>PAPER PROCUREMENT REQUIREMENTS</a:t>
            </a:r>
            <a:endParaRPr lang="en-US" dirty="0"/>
          </a:p>
          <a:p>
            <a:pPr marL="342900" indent="-342900">
              <a:buFont typeface="Arial" panose="020B0604020202020204" pitchFamily="34" charset="0"/>
              <a:buChar char="•"/>
            </a:pPr>
            <a:r>
              <a:rPr lang="en-US" dirty="0">
                <a:solidFill>
                  <a:schemeClr val="bg1"/>
                </a:solidFill>
              </a:rPr>
              <a:t>Recycled Content</a:t>
            </a:r>
          </a:p>
          <a:p>
            <a:pPr marL="342900" indent="-342900">
              <a:buFont typeface="Arial" panose="020B0604020202020204" pitchFamily="34" charset="0"/>
              <a:buChar char="•"/>
            </a:pPr>
            <a:r>
              <a:rPr lang="en-US" dirty="0">
                <a:solidFill>
                  <a:schemeClr val="bg1"/>
                </a:solidFill>
              </a:rPr>
              <a:t>Recyclability</a:t>
            </a:r>
          </a:p>
        </p:txBody>
      </p:sp>
      <p:sp>
        <p:nvSpPr>
          <p:cNvPr id="2" name="TextBox 1">
            <a:extLst>
              <a:ext uri="{FF2B5EF4-FFF2-40B4-BE49-F238E27FC236}">
                <a16:creationId xmlns:a16="http://schemas.microsoft.com/office/drawing/2014/main" id="{60E857FD-2A2E-4C87-807E-D23A511012F2}"/>
              </a:ext>
            </a:extLst>
          </p:cNvPr>
          <p:cNvSpPr txBox="1"/>
          <p:nvPr/>
        </p:nvSpPr>
        <p:spPr>
          <a:xfrm>
            <a:off x="4096871" y="4309239"/>
            <a:ext cx="411031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D966"/>
                </a:solidFill>
                <a:latin typeface="Arial"/>
              </a:rPr>
              <a:t>PROCUREMENT OPTIONS</a:t>
            </a:r>
          </a:p>
          <a:p>
            <a:pPr marL="285750" indent="-285750">
              <a:buFont typeface="Arial"/>
              <a:buChar char="•"/>
            </a:pPr>
            <a:r>
              <a:rPr lang="en-US" sz="2000" dirty="0">
                <a:solidFill>
                  <a:schemeClr val="bg1"/>
                </a:solidFill>
                <a:latin typeface="Arial"/>
                <a:cs typeface="Arial"/>
              </a:rPr>
              <a:t>Direct Procurement</a:t>
            </a:r>
          </a:p>
          <a:p>
            <a:pPr marL="285750" indent="-285750">
              <a:buFont typeface="Arial"/>
              <a:buChar char="•"/>
            </a:pPr>
            <a:r>
              <a:rPr lang="en-US" sz="2000" dirty="0">
                <a:solidFill>
                  <a:schemeClr val="bg1"/>
                </a:solidFill>
                <a:latin typeface="Arial"/>
                <a:cs typeface="Arial"/>
              </a:rPr>
              <a:t>Direct Service Provider</a:t>
            </a:r>
          </a:p>
        </p:txBody>
      </p:sp>
      <p:sp>
        <p:nvSpPr>
          <p:cNvPr id="13" name="Rectangle 12">
            <a:extLst>
              <a:ext uri="{FF2B5EF4-FFF2-40B4-BE49-F238E27FC236}">
                <a16:creationId xmlns:a16="http://schemas.microsoft.com/office/drawing/2014/main" id="{B8A52FE6-8D08-4EB4-B391-84F5B5E24CE0}"/>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7B297C58-6668-9843-8769-BA3E6A86A2DC}"/>
              </a:ext>
            </a:extLst>
          </p:cNvPr>
          <p:cNvSpPr txBox="1">
            <a:spLocks/>
          </p:cNvSpPr>
          <p:nvPr/>
        </p:nvSpPr>
        <p:spPr>
          <a:xfrm>
            <a:off x="0" y="40201"/>
            <a:ext cx="3723264" cy="2970985"/>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pPr algn="ctr"/>
            <a:r>
              <a:rPr lang="en-US" sz="3500" cap="small" dirty="0" smtClean="0">
                <a:solidFill>
                  <a:srgbClr val="0A4467"/>
                </a:solidFill>
              </a:rPr>
              <a:t>Ordinance 759</a:t>
            </a:r>
            <a:r>
              <a:rPr lang="en-US" cap="small" dirty="0" smtClean="0">
                <a:solidFill>
                  <a:srgbClr val="0A4467"/>
                </a:solidFill>
              </a:rPr>
              <a:t/>
            </a:r>
            <a:br>
              <a:rPr lang="en-US" cap="small" dirty="0" smtClean="0">
                <a:solidFill>
                  <a:srgbClr val="0A4467"/>
                </a:solidFill>
              </a:rPr>
            </a:br>
            <a:r>
              <a:rPr lang="en-US" cap="small" dirty="0" smtClean="0">
                <a:solidFill>
                  <a:srgbClr val="0A4467"/>
                </a:solidFill>
              </a:rPr>
              <a:t/>
            </a:r>
            <a:br>
              <a:rPr lang="en-US" cap="small" dirty="0" smtClean="0">
                <a:solidFill>
                  <a:srgbClr val="0A4467"/>
                </a:solidFill>
              </a:rPr>
            </a:br>
            <a:r>
              <a:rPr lang="en-US" sz="2700" cap="small" dirty="0" smtClean="0">
                <a:solidFill>
                  <a:srgbClr val="0A4467"/>
                </a:solidFill>
              </a:rPr>
              <a:t>Irwindale Municipal Code</a:t>
            </a:r>
          </a:p>
          <a:p>
            <a:pPr algn="ctr"/>
            <a:r>
              <a:rPr lang="en-US" sz="2700" cap="small" dirty="0" smtClean="0">
                <a:solidFill>
                  <a:srgbClr val="0A4467"/>
                </a:solidFill>
              </a:rPr>
              <a:t/>
            </a:r>
            <a:br>
              <a:rPr lang="en-US" sz="2700" cap="small" dirty="0" smtClean="0">
                <a:solidFill>
                  <a:srgbClr val="0A4467"/>
                </a:solidFill>
              </a:rPr>
            </a:br>
            <a:r>
              <a:rPr lang="en-US" sz="2700" cap="small" dirty="0" smtClean="0">
                <a:solidFill>
                  <a:srgbClr val="FF0000"/>
                </a:solidFill>
              </a:rPr>
              <a:t>Procurement Requirements for City </a:t>
            </a:r>
            <a:r>
              <a:rPr lang="en-US" sz="2700" cap="small" dirty="0">
                <a:solidFill>
                  <a:srgbClr val="FF0000"/>
                </a:solidFill>
              </a:rPr>
              <a:t>D</a:t>
            </a:r>
            <a:r>
              <a:rPr lang="en-US" sz="2700" cap="small" dirty="0" smtClean="0">
                <a:solidFill>
                  <a:srgbClr val="FF0000"/>
                </a:solidFill>
              </a:rPr>
              <a:t>epartments, Direct service providers &amp; Vendors</a:t>
            </a:r>
          </a:p>
          <a:p>
            <a:pPr algn="ctr"/>
            <a:r>
              <a:rPr lang="en-US" sz="2700" cap="small" dirty="0" smtClean="0">
                <a:solidFill>
                  <a:srgbClr val="0A4467"/>
                </a:solidFill>
              </a:rPr>
              <a:t/>
            </a:r>
            <a:br>
              <a:rPr lang="en-US" sz="2700" cap="small" dirty="0" smtClean="0">
                <a:solidFill>
                  <a:srgbClr val="0A4467"/>
                </a:solidFill>
              </a:rPr>
            </a:br>
            <a:r>
              <a:rPr lang="en-US" sz="3500" cap="small" dirty="0" smtClean="0">
                <a:solidFill>
                  <a:srgbClr val="0A4467"/>
                </a:solidFill>
              </a:rPr>
              <a:t>8.22.130</a:t>
            </a:r>
          </a:p>
        </p:txBody>
      </p:sp>
      <p:grpSp>
        <p:nvGrpSpPr>
          <p:cNvPr id="4" name="Group 3"/>
          <p:cNvGrpSpPr/>
          <p:nvPr/>
        </p:nvGrpSpPr>
        <p:grpSpPr>
          <a:xfrm>
            <a:off x="8207188" y="1832075"/>
            <a:ext cx="3923400" cy="3815097"/>
            <a:chOff x="5118244" y="214781"/>
            <a:chExt cx="6171716" cy="5870800"/>
          </a:xfrm>
        </p:grpSpPr>
        <p:pic>
          <p:nvPicPr>
            <p:cNvPr id="19" name="Picture 18">
              <a:extLst>
                <a:ext uri="{C183D7F6-B498-43B3-948B-1728B52AA6E4}">
                  <adec:decorative xmlns:adec="http://schemas.microsoft.com/office/drawing/2017/decorative" xmlns=""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244" y="214781"/>
              <a:ext cx="5870800" cy="5870800"/>
            </a:xfrm>
            <a:prstGeom prst="rect">
              <a:avLst/>
            </a:prstGeom>
          </p:spPr>
        </p:pic>
        <p:sp>
          <p:nvSpPr>
            <p:cNvPr id="21" name="TextBox 20"/>
            <p:cNvSpPr txBox="1"/>
            <p:nvPr/>
          </p:nvSpPr>
          <p:spPr>
            <a:xfrm>
              <a:off x="5792471" y="1147700"/>
              <a:ext cx="1948560" cy="953386"/>
            </a:xfrm>
            <a:prstGeom prst="rect">
              <a:avLst/>
            </a:prstGeom>
            <a:noFill/>
          </p:spPr>
          <p:txBody>
            <a:bodyPr wrap="square" rtlCol="0">
              <a:spAutoFit/>
            </a:bodyPr>
            <a:lstStyle/>
            <a:p>
              <a:r>
                <a:rPr lang="en-US" sz="1000" b="1" dirty="0">
                  <a:solidFill>
                    <a:schemeClr val="bg1"/>
                  </a:solidFill>
                </a:rPr>
                <a:t>Public</a:t>
              </a:r>
              <a:br>
                <a:rPr lang="en-US" sz="1000" b="1" dirty="0">
                  <a:solidFill>
                    <a:schemeClr val="bg1"/>
                  </a:solidFill>
                </a:rPr>
              </a:br>
              <a:r>
                <a:rPr lang="en-US" sz="1000" b="1" dirty="0">
                  <a:solidFill>
                    <a:schemeClr val="bg1"/>
                  </a:solidFill>
                </a:rPr>
                <a:t>Transportation</a:t>
              </a:r>
            </a:p>
            <a:p>
              <a:pPr>
                <a:spcBef>
                  <a:spcPts val="600"/>
                </a:spcBef>
              </a:pPr>
              <a:r>
                <a:rPr lang="en-US" sz="1000" b="1" dirty="0">
                  <a:solidFill>
                    <a:schemeClr val="bg1"/>
                  </a:solidFill>
                </a:rPr>
                <a:t>Fleets</a:t>
              </a:r>
            </a:p>
          </p:txBody>
        </p:sp>
        <p:pic>
          <p:nvPicPr>
            <p:cNvPr id="22" name="Picture 21">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6228703" y="3034615"/>
              <a:ext cx="473625" cy="526964"/>
            </a:xfrm>
            <a:prstGeom prst="rect">
              <a:avLst/>
            </a:prstGeom>
          </p:spPr>
        </p:pic>
        <p:sp>
          <p:nvSpPr>
            <p:cNvPr id="23" name="TextBox 22"/>
            <p:cNvSpPr txBox="1"/>
            <p:nvPr/>
          </p:nvSpPr>
          <p:spPr>
            <a:xfrm>
              <a:off x="5129244" y="2740100"/>
              <a:ext cx="1666590" cy="372053"/>
            </a:xfrm>
            <a:prstGeom prst="rect">
              <a:avLst/>
            </a:prstGeom>
            <a:noFill/>
          </p:spPr>
          <p:txBody>
            <a:bodyPr wrap="square" rtlCol="0">
              <a:spAutoFit/>
            </a:bodyPr>
            <a:lstStyle/>
            <a:p>
              <a:r>
                <a:rPr lang="en-US" sz="1000" b="1" dirty="0">
                  <a:solidFill>
                    <a:schemeClr val="bg1"/>
                  </a:solidFill>
                </a:rPr>
                <a:t>Environmental Health</a:t>
              </a:r>
            </a:p>
          </p:txBody>
        </p:sp>
        <p:pic>
          <p:nvPicPr>
            <p:cNvPr id="24" name="Picture 23">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7865" y="4026526"/>
              <a:ext cx="414299" cy="480162"/>
            </a:xfrm>
            <a:prstGeom prst="rect">
              <a:avLst/>
            </a:prstGeom>
          </p:spPr>
        </p:pic>
        <p:sp>
          <p:nvSpPr>
            <p:cNvPr id="25" name="TextBox 24"/>
            <p:cNvSpPr txBox="1"/>
            <p:nvPr/>
          </p:nvSpPr>
          <p:spPr>
            <a:xfrm>
              <a:off x="6012317" y="4500452"/>
              <a:ext cx="1019847" cy="372053"/>
            </a:xfrm>
            <a:prstGeom prst="rect">
              <a:avLst/>
            </a:prstGeom>
            <a:noFill/>
          </p:spPr>
          <p:txBody>
            <a:bodyPr wrap="square" rtlCol="0">
              <a:spAutoFit/>
            </a:bodyPr>
            <a:lstStyle/>
            <a:p>
              <a:r>
                <a:rPr lang="en-US" sz="1000" b="1" dirty="0">
                  <a:solidFill>
                    <a:schemeClr val="bg1"/>
                  </a:solidFill>
                </a:rPr>
                <a:t>Public Parks</a:t>
              </a:r>
            </a:p>
          </p:txBody>
        </p:sp>
        <p:pic>
          <p:nvPicPr>
            <p:cNvPr id="26" name="Picture 25">
              <a:extLst>
                <a:ext uri="{C183D7F6-B498-43B3-948B-1728B52AA6E4}">
                  <adec:decorative xmlns:adec="http://schemas.microsoft.com/office/drawing/2017/decorative" xmlns=""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1302" y="4569034"/>
              <a:ext cx="363640" cy="578123"/>
            </a:xfrm>
            <a:prstGeom prst="rect">
              <a:avLst/>
            </a:prstGeom>
          </p:spPr>
        </p:pic>
        <p:sp>
          <p:nvSpPr>
            <p:cNvPr id="27" name="TextBox 26"/>
            <p:cNvSpPr txBox="1"/>
            <p:nvPr/>
          </p:nvSpPr>
          <p:spPr>
            <a:xfrm>
              <a:off x="7603198" y="5199932"/>
              <a:ext cx="1019847" cy="604587"/>
            </a:xfrm>
            <a:prstGeom prst="rect">
              <a:avLst/>
            </a:prstGeom>
            <a:noFill/>
          </p:spPr>
          <p:txBody>
            <a:bodyPr wrap="square" rtlCol="0">
              <a:spAutoFit/>
            </a:bodyPr>
            <a:lstStyle/>
            <a:p>
              <a:pPr algn="ctr"/>
              <a:r>
                <a:rPr lang="en-US" sz="1000" b="1" dirty="0">
                  <a:solidFill>
                    <a:schemeClr val="bg1"/>
                  </a:solidFill>
                </a:rPr>
                <a:t>Public </a:t>
              </a:r>
            </a:p>
            <a:p>
              <a:pPr algn="ctr"/>
              <a:r>
                <a:rPr lang="en-US" sz="1000" b="1" dirty="0">
                  <a:solidFill>
                    <a:schemeClr val="bg1"/>
                  </a:solidFill>
                </a:rPr>
                <a:t>Works </a:t>
              </a:r>
            </a:p>
          </p:txBody>
        </p:sp>
        <p:pic>
          <p:nvPicPr>
            <p:cNvPr id="28" name="Picture 27">
              <a:extLst>
                <a:ext uri="{C183D7F6-B498-43B3-948B-1728B52AA6E4}">
                  <adec:decorative xmlns:adec="http://schemas.microsoft.com/office/drawing/2017/decorative" xmlns=""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8628" y="4110264"/>
              <a:ext cx="493255" cy="474601"/>
            </a:xfrm>
            <a:prstGeom prst="rect">
              <a:avLst/>
            </a:prstGeom>
            <a:noFill/>
          </p:spPr>
        </p:pic>
        <p:sp>
          <p:nvSpPr>
            <p:cNvPr id="29" name="TextBox 28"/>
            <p:cNvSpPr txBox="1"/>
            <p:nvPr/>
          </p:nvSpPr>
          <p:spPr>
            <a:xfrm>
              <a:off x="8269977" y="4686529"/>
              <a:ext cx="2711302" cy="369332"/>
            </a:xfrm>
            <a:prstGeom prst="rect">
              <a:avLst/>
            </a:prstGeom>
            <a:noFill/>
          </p:spPr>
          <p:txBody>
            <a:bodyPr wrap="square" rtlCol="0">
              <a:spAutoFit/>
            </a:bodyPr>
            <a:lstStyle/>
            <a:p>
              <a:pPr algn="ctr"/>
              <a:r>
                <a:rPr lang="en-US" sz="1000" b="1" dirty="0">
                  <a:solidFill>
                    <a:schemeClr val="bg1"/>
                  </a:solidFill>
                </a:rPr>
                <a:t>Purchasing</a:t>
              </a:r>
            </a:p>
          </p:txBody>
        </p:sp>
        <p:pic>
          <p:nvPicPr>
            <p:cNvPr id="30" name="Picture 29">
              <a:extLst>
                <a:ext uri="{C183D7F6-B498-43B3-948B-1728B52AA6E4}">
                  <adec:decorative xmlns:adec="http://schemas.microsoft.com/office/drawing/2017/decorative" xmlns=""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28957" y="3167071"/>
              <a:ext cx="483578" cy="451476"/>
            </a:xfrm>
            <a:prstGeom prst="rect">
              <a:avLst/>
            </a:prstGeom>
          </p:spPr>
        </p:pic>
        <p:pic>
          <p:nvPicPr>
            <p:cNvPr id="31" name="Picture 30">
              <a:extLst>
                <a:ext uri="{C183D7F6-B498-43B3-948B-1728B52AA6E4}">
                  <adec:decorative xmlns:adec="http://schemas.microsoft.com/office/drawing/2017/decorative" xmlns=""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36247" y="2668271"/>
              <a:ext cx="226003" cy="394996"/>
            </a:xfrm>
            <a:prstGeom prst="rect">
              <a:avLst/>
            </a:prstGeom>
          </p:spPr>
        </p:pic>
        <p:sp>
          <p:nvSpPr>
            <p:cNvPr id="32" name="TextBox 31"/>
            <p:cNvSpPr txBox="1"/>
            <p:nvPr/>
          </p:nvSpPr>
          <p:spPr>
            <a:xfrm>
              <a:off x="10080797" y="2808997"/>
              <a:ext cx="1209163" cy="723275"/>
            </a:xfrm>
            <a:prstGeom prst="rect">
              <a:avLst/>
            </a:prstGeom>
            <a:noFill/>
          </p:spPr>
          <p:txBody>
            <a:bodyPr wrap="square" rtlCol="0">
              <a:spAutoFit/>
            </a:bodyPr>
            <a:lstStyle/>
            <a:p>
              <a:r>
                <a:rPr lang="en-US" sz="1000" b="1" dirty="0">
                  <a:solidFill>
                    <a:schemeClr val="bg1"/>
                  </a:solidFill>
                </a:rPr>
                <a:t>Finance</a:t>
              </a:r>
            </a:p>
            <a:p>
              <a:pPr>
                <a:spcBef>
                  <a:spcPts val="600"/>
                </a:spcBef>
              </a:pPr>
              <a:r>
                <a:rPr lang="en-US" sz="1000" b="1" dirty="0">
                  <a:solidFill>
                    <a:schemeClr val="bg1"/>
                  </a:solidFill>
                </a:rPr>
                <a:t>Legal</a:t>
              </a:r>
            </a:p>
          </p:txBody>
        </p:sp>
        <p:pic>
          <p:nvPicPr>
            <p:cNvPr id="33" name="Picture 32">
              <a:extLst>
                <a:ext uri="{C183D7F6-B498-43B3-948B-1728B52AA6E4}">
                  <adec:decorative xmlns:adec="http://schemas.microsoft.com/office/drawing/2017/decorative" xmlns=""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98144" y="1753026"/>
              <a:ext cx="538103" cy="359965"/>
            </a:xfrm>
            <a:prstGeom prst="rect">
              <a:avLst/>
            </a:prstGeom>
          </p:spPr>
        </p:pic>
        <p:sp>
          <p:nvSpPr>
            <p:cNvPr id="34" name="TextBox 33"/>
            <p:cNvSpPr txBox="1"/>
            <p:nvPr/>
          </p:nvSpPr>
          <p:spPr>
            <a:xfrm>
              <a:off x="7658781" y="1127741"/>
              <a:ext cx="2711302" cy="723275"/>
            </a:xfrm>
            <a:prstGeom prst="rect">
              <a:avLst/>
            </a:prstGeom>
            <a:noFill/>
          </p:spPr>
          <p:txBody>
            <a:bodyPr wrap="square" rtlCol="0">
              <a:spAutoFit/>
            </a:bodyPr>
            <a:lstStyle/>
            <a:p>
              <a:pPr algn="r"/>
              <a:r>
                <a:rPr lang="en-US" sz="1000" b="1" dirty="0">
                  <a:solidFill>
                    <a:schemeClr val="bg1"/>
                  </a:solidFill>
                </a:rPr>
                <a:t>City Manager</a:t>
              </a:r>
            </a:p>
            <a:p>
              <a:pPr algn="r">
                <a:spcBef>
                  <a:spcPts val="600"/>
                </a:spcBef>
              </a:pPr>
              <a:r>
                <a:rPr lang="en-US" sz="1000" b="1" dirty="0">
                  <a:solidFill>
                    <a:schemeClr val="bg1"/>
                  </a:solidFill>
                </a:rPr>
                <a:t>CAO</a:t>
              </a:r>
            </a:p>
          </p:txBody>
        </p:sp>
        <p:sp>
          <p:nvSpPr>
            <p:cNvPr id="35" name="TextBox 34"/>
            <p:cNvSpPr txBox="1"/>
            <p:nvPr/>
          </p:nvSpPr>
          <p:spPr>
            <a:xfrm>
              <a:off x="7276428" y="214781"/>
              <a:ext cx="1595317" cy="953386"/>
            </a:xfrm>
            <a:prstGeom prst="rect">
              <a:avLst/>
            </a:prstGeom>
            <a:noFill/>
          </p:spPr>
          <p:txBody>
            <a:bodyPr wrap="square" rtlCol="0">
              <a:spAutoFit/>
            </a:bodyPr>
            <a:lstStyle/>
            <a:p>
              <a:pPr algn="ctr"/>
              <a:r>
                <a:rPr lang="en-US" sz="1000" b="1" dirty="0">
                  <a:solidFill>
                    <a:schemeClr val="bg1"/>
                  </a:solidFill>
                </a:rPr>
                <a:t>City Council</a:t>
              </a:r>
            </a:p>
            <a:p>
              <a:pPr algn="ctr">
                <a:spcBef>
                  <a:spcPts val="600"/>
                </a:spcBef>
              </a:pPr>
              <a:r>
                <a:rPr lang="en-US" sz="1000" b="1" dirty="0">
                  <a:solidFill>
                    <a:schemeClr val="bg1"/>
                  </a:solidFill>
                </a:rPr>
                <a:t>Board of </a:t>
              </a:r>
            </a:p>
            <a:p>
              <a:pPr algn="ctr"/>
              <a:r>
                <a:rPr lang="en-US" sz="1000" b="1" dirty="0">
                  <a:solidFill>
                    <a:schemeClr val="bg1"/>
                  </a:solidFill>
                </a:rPr>
                <a:t>Supervisors</a:t>
              </a:r>
            </a:p>
          </p:txBody>
        </p:sp>
        <p:pic>
          <p:nvPicPr>
            <p:cNvPr id="36" name="Picture 35">
              <a:extLst>
                <a:ext uri="{C183D7F6-B498-43B3-948B-1728B52AA6E4}">
                  <adec:decorative xmlns:adec="http://schemas.microsoft.com/office/drawing/2017/decorative" xmlns=""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616088" y="1781531"/>
              <a:ext cx="627638" cy="302953"/>
            </a:xfrm>
            <a:prstGeom prst="rect">
              <a:avLst/>
            </a:prstGeom>
          </p:spPr>
        </p:pic>
        <p:pic>
          <p:nvPicPr>
            <p:cNvPr id="37" name="Picture 36">
              <a:extLst>
                <a:ext uri="{C183D7F6-B498-43B3-948B-1728B52AA6E4}">
                  <adec:decorative xmlns:adec="http://schemas.microsoft.com/office/drawing/2017/decorative" xmlns=""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28588" y="1225780"/>
              <a:ext cx="466354" cy="446998"/>
            </a:xfrm>
            <a:prstGeom prst="rect">
              <a:avLst/>
            </a:prstGeom>
          </p:spPr>
        </p:pic>
      </p:grpSp>
    </p:spTree>
    <p:extLst>
      <p:ext uri="{BB962C8B-B14F-4D97-AF65-F5344CB8AC3E}">
        <p14:creationId xmlns:p14="http://schemas.microsoft.com/office/powerpoint/2010/main" val="926077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 y="100358"/>
            <a:ext cx="3935567" cy="3068829"/>
          </a:xfrm>
        </p:spPr>
        <p:txBody>
          <a:bodyPr>
            <a:normAutofit fontScale="90000"/>
          </a:bodyPr>
          <a:lstStyle/>
          <a:p>
            <a:pPr algn="ctr"/>
            <a:r>
              <a:rPr lang="en-US" cap="small" dirty="0">
                <a:solidFill>
                  <a:srgbClr val="0A4467"/>
                </a:solidFill>
              </a:rPr>
              <a:t>Ordinance 759</a:t>
            </a:r>
            <a:br>
              <a:rPr lang="en-US" cap="small" dirty="0">
                <a:solidFill>
                  <a:srgbClr val="0A4467"/>
                </a:solidFill>
              </a:rPr>
            </a:br>
            <a:r>
              <a:rPr lang="en-US" cap="small" dirty="0" smtClean="0">
                <a:solidFill>
                  <a:srgbClr val="0A4467"/>
                </a:solidFill>
              </a:rPr>
              <a:t/>
            </a:r>
            <a:br>
              <a:rPr lang="en-US" cap="small" dirty="0" smtClean="0">
                <a:solidFill>
                  <a:srgbClr val="0A4467"/>
                </a:solidFill>
              </a:rPr>
            </a:br>
            <a:r>
              <a:rPr lang="en-US" sz="2700" cap="small" dirty="0" smtClean="0">
                <a:solidFill>
                  <a:srgbClr val="FF0000"/>
                </a:solidFill>
              </a:rPr>
              <a:t>inspections &amp; investigations </a:t>
            </a:r>
            <a:r>
              <a:rPr lang="en-US" sz="2700" cap="small" dirty="0">
                <a:solidFill>
                  <a:srgbClr val="FF0000"/>
                </a:solidFill>
              </a:rPr>
              <a:t/>
            </a:r>
            <a:br>
              <a:rPr lang="en-US" sz="2700" cap="small" dirty="0">
                <a:solidFill>
                  <a:srgbClr val="FF0000"/>
                </a:solidFill>
              </a:rPr>
            </a:br>
            <a:r>
              <a:rPr lang="en-US" cap="small" dirty="0" smtClean="0">
                <a:solidFill>
                  <a:srgbClr val="0A4467"/>
                </a:solidFill>
              </a:rPr>
              <a:t>8.22.140</a:t>
            </a:r>
            <a:r>
              <a:rPr lang="en-US" sz="2700" cap="small" dirty="0" smtClean="0">
                <a:solidFill>
                  <a:srgbClr val="0A4467"/>
                </a:solidFill>
              </a:rPr>
              <a:t/>
            </a:r>
            <a:br>
              <a:rPr lang="en-US" sz="2700" cap="small" dirty="0" smtClean="0">
                <a:solidFill>
                  <a:srgbClr val="0A4467"/>
                </a:solidFill>
              </a:rPr>
            </a:br>
            <a:r>
              <a:rPr lang="en-US" sz="2700" cap="small" dirty="0">
                <a:solidFill>
                  <a:srgbClr val="0A4467"/>
                </a:solidFill>
              </a:rPr>
              <a:t/>
            </a:r>
            <a:br>
              <a:rPr lang="en-US" sz="2700" cap="small" dirty="0">
                <a:solidFill>
                  <a:srgbClr val="0A4467"/>
                </a:solidFill>
              </a:rPr>
            </a:br>
            <a:r>
              <a:rPr lang="en-US" sz="2700" cap="small" dirty="0" smtClean="0">
                <a:solidFill>
                  <a:srgbClr val="FF0000"/>
                </a:solidFill>
              </a:rPr>
              <a:t>enforcement</a:t>
            </a:r>
            <a:r>
              <a:rPr lang="en-US" sz="2700" cap="small" dirty="0" smtClean="0">
                <a:solidFill>
                  <a:srgbClr val="0A4467"/>
                </a:solidFill>
              </a:rPr>
              <a:t/>
            </a:r>
            <a:br>
              <a:rPr lang="en-US" sz="2700" cap="small" dirty="0" smtClean="0">
                <a:solidFill>
                  <a:srgbClr val="0A4467"/>
                </a:solidFill>
              </a:rPr>
            </a:br>
            <a:r>
              <a:rPr lang="en-US" cap="small" dirty="0" smtClean="0">
                <a:solidFill>
                  <a:srgbClr val="0A4467"/>
                </a:solidFill>
              </a:rPr>
              <a:t>8.22.150</a:t>
            </a:r>
            <a:endParaRPr lang="en-US" cap="small" dirty="0">
              <a:solidFill>
                <a:srgbClr val="0A4467"/>
              </a:solidFill>
            </a:endParaRPr>
          </a:p>
        </p:txBody>
      </p:sp>
      <p:sp>
        <p:nvSpPr>
          <p:cNvPr id="12" name="Text Placeholder 11"/>
          <p:cNvSpPr>
            <a:spLocks noGrp="1"/>
          </p:cNvSpPr>
          <p:nvPr>
            <p:ph type="body" sz="half" idx="10"/>
          </p:nvPr>
        </p:nvSpPr>
        <p:spPr>
          <a:xfrm>
            <a:off x="276668" y="5426046"/>
            <a:ext cx="3500854" cy="868427"/>
          </a:xfrm>
        </p:spPr>
        <p:txBody>
          <a:bodyPr>
            <a:normAutofit/>
          </a:bodyPr>
          <a:lstStyle/>
          <a:p>
            <a:r>
              <a:rPr lang="en-US" b="1" dirty="0"/>
              <a:t>Monitor Compliance and Conduct Enforcement</a:t>
            </a:r>
          </a:p>
          <a:p>
            <a:endParaRPr lang="en-US" dirty="0"/>
          </a:p>
        </p:txBody>
      </p:sp>
      <p:sp>
        <p:nvSpPr>
          <p:cNvPr id="3" name="Text Placeholder 2"/>
          <p:cNvSpPr>
            <a:spLocks noGrp="1"/>
          </p:cNvSpPr>
          <p:nvPr>
            <p:ph type="body" sz="half" idx="2"/>
          </p:nvPr>
        </p:nvSpPr>
        <p:spPr>
          <a:xfrm>
            <a:off x="4207015" y="189031"/>
            <a:ext cx="7869755" cy="690390"/>
          </a:xfrm>
        </p:spPr>
        <p:txBody>
          <a:bodyPr>
            <a:normAutofit/>
          </a:bodyPr>
          <a:lstStyle/>
          <a:p>
            <a:r>
              <a:rPr lang="en-US" cap="small" dirty="0" smtClean="0"/>
              <a:t>INSPECTION &amp; ENFORCEEMENT REQUIREMENTS</a:t>
            </a:r>
            <a:endParaRPr lang="en-US" cap="small" dirty="0"/>
          </a:p>
        </p:txBody>
      </p:sp>
      <p:sp>
        <p:nvSpPr>
          <p:cNvPr id="10" name="Text Placeholder 9"/>
          <p:cNvSpPr>
            <a:spLocks noGrp="1"/>
          </p:cNvSpPr>
          <p:nvPr>
            <p:ph type="body" sz="half" idx="12"/>
          </p:nvPr>
        </p:nvSpPr>
        <p:spPr>
          <a:xfrm>
            <a:off x="4365062" y="1327429"/>
            <a:ext cx="2306295" cy="690390"/>
          </a:xfrm>
        </p:spPr>
        <p:txBody>
          <a:bodyPr>
            <a:noAutofit/>
          </a:bodyPr>
          <a:lstStyle/>
          <a:p>
            <a:pPr algn="ctr"/>
            <a:r>
              <a:rPr lang="en-US" dirty="0"/>
              <a:t>Ordinance</a:t>
            </a:r>
          </a:p>
          <a:p>
            <a:pPr algn="ctr"/>
            <a:r>
              <a:rPr lang="en-US" dirty="0"/>
              <a:t>2022</a:t>
            </a:r>
          </a:p>
          <a:p>
            <a:endParaRPr lang="en-US" dirty="0"/>
          </a:p>
        </p:txBody>
      </p:sp>
      <p:sp>
        <p:nvSpPr>
          <p:cNvPr id="8" name="Text Placeholder 7"/>
          <p:cNvSpPr>
            <a:spLocks noGrp="1"/>
          </p:cNvSpPr>
          <p:nvPr>
            <p:ph type="body" sz="half" idx="11"/>
          </p:nvPr>
        </p:nvSpPr>
        <p:spPr>
          <a:xfrm>
            <a:off x="4207016" y="3749381"/>
            <a:ext cx="2464341" cy="2070002"/>
          </a:xfrm>
        </p:spPr>
        <p:txBody>
          <a:bodyPr>
            <a:normAutofit/>
          </a:bodyPr>
          <a:lstStyle/>
          <a:p>
            <a:r>
              <a:rPr lang="en-US" dirty="0"/>
              <a:t>Adopt an </a:t>
            </a:r>
            <a:r>
              <a:rPr lang="en-US" dirty="0" smtClean="0"/>
              <a:t>Ordinance</a:t>
            </a:r>
            <a:endParaRPr lang="en-US" dirty="0"/>
          </a:p>
          <a:p>
            <a:r>
              <a:rPr lang="en-US" dirty="0"/>
              <a:t>Including </a:t>
            </a:r>
            <a:r>
              <a:rPr lang="en-US" dirty="0" smtClean="0"/>
              <a:t>Inspections &amp; Enforcement </a:t>
            </a:r>
            <a:endParaRPr lang="en-US" dirty="0"/>
          </a:p>
          <a:p>
            <a:endParaRPr lang="en-US" dirty="0"/>
          </a:p>
        </p:txBody>
      </p:sp>
      <p:pic>
        <p:nvPicPr>
          <p:cNvPr id="20" name="Picture 19">
            <a:extLst>
              <a:ext uri="{FF2B5EF4-FFF2-40B4-BE49-F238E27FC236}">
                <a16:creationId xmlns:a16="http://schemas.microsoft.com/office/drawing/2014/main" id="{669CD15D-7514-7F45-8D1F-69F8AEFA154F}"/>
              </a:ex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247"/>
          <a:stretch/>
        </p:blipFill>
        <p:spPr>
          <a:xfrm>
            <a:off x="10626565" y="2369525"/>
            <a:ext cx="532612" cy="775611"/>
          </a:xfrm>
          <a:prstGeom prst="rect">
            <a:avLst/>
          </a:prstGeom>
        </p:spPr>
      </p:pic>
      <p:sp>
        <p:nvSpPr>
          <p:cNvPr id="7" name="Text Placeholder 6"/>
          <p:cNvSpPr>
            <a:spLocks noGrp="1"/>
          </p:cNvSpPr>
          <p:nvPr>
            <p:ph type="body" sz="half" idx="13"/>
          </p:nvPr>
        </p:nvSpPr>
        <p:spPr>
          <a:xfrm>
            <a:off x="6942805" y="744280"/>
            <a:ext cx="2586813" cy="690390"/>
          </a:xfrm>
        </p:spPr>
        <p:txBody>
          <a:bodyPr>
            <a:noAutofit/>
          </a:bodyPr>
          <a:lstStyle/>
          <a:p>
            <a:pPr algn="ctr"/>
            <a:r>
              <a:rPr lang="en-US" dirty="0"/>
              <a:t>Compliance Monitoring &amp; Education</a:t>
            </a:r>
          </a:p>
          <a:p>
            <a:pPr algn="ctr"/>
            <a:r>
              <a:rPr lang="en-US" dirty="0"/>
              <a:t>2022-2024</a:t>
            </a:r>
          </a:p>
          <a:p>
            <a:endParaRPr lang="en-US" dirty="0"/>
          </a:p>
        </p:txBody>
      </p:sp>
      <p:sp>
        <p:nvSpPr>
          <p:cNvPr id="5" name="Text Placeholder 4"/>
          <p:cNvSpPr>
            <a:spLocks noGrp="1"/>
          </p:cNvSpPr>
          <p:nvPr>
            <p:ph type="body" sz="half" idx="15"/>
          </p:nvPr>
        </p:nvSpPr>
        <p:spPr>
          <a:xfrm>
            <a:off x="7223323" y="3746299"/>
            <a:ext cx="2306295" cy="2319963"/>
          </a:xfrm>
        </p:spPr>
        <p:txBody>
          <a:bodyPr>
            <a:noAutofit/>
          </a:bodyPr>
          <a:lstStyle/>
          <a:p>
            <a:r>
              <a:rPr lang="en-US" dirty="0"/>
              <a:t>Annual Compliance Reviews, Route Reviews, Inspections </a:t>
            </a:r>
          </a:p>
          <a:p>
            <a:endParaRPr lang="en-US" dirty="0"/>
          </a:p>
          <a:p>
            <a:r>
              <a:rPr lang="en-US" dirty="0"/>
              <a:t>Educate Violators </a:t>
            </a:r>
          </a:p>
          <a:p>
            <a:endParaRPr lang="en-US" dirty="0"/>
          </a:p>
        </p:txBody>
      </p:sp>
      <p:sp>
        <p:nvSpPr>
          <p:cNvPr id="4" name="Text Placeholder 3"/>
          <p:cNvSpPr>
            <a:spLocks noGrp="1"/>
          </p:cNvSpPr>
          <p:nvPr>
            <p:ph type="body" sz="half" idx="14"/>
          </p:nvPr>
        </p:nvSpPr>
        <p:spPr>
          <a:xfrm>
            <a:off x="9983596" y="744280"/>
            <a:ext cx="1967400" cy="1267378"/>
          </a:xfrm>
        </p:spPr>
        <p:txBody>
          <a:bodyPr>
            <a:normAutofit lnSpcReduction="10000"/>
          </a:bodyPr>
          <a:lstStyle/>
          <a:p>
            <a:pPr algn="ctr"/>
            <a:r>
              <a:rPr lang="en-US" dirty="0"/>
              <a:t>Compliance Monitoring &amp; Enforcement</a:t>
            </a:r>
          </a:p>
          <a:p>
            <a:pPr algn="ctr"/>
            <a:r>
              <a:rPr lang="en-US" dirty="0"/>
              <a:t>2024</a:t>
            </a:r>
          </a:p>
          <a:p>
            <a:endParaRPr lang="en-US" dirty="0"/>
          </a:p>
        </p:txBody>
      </p:sp>
      <p:pic>
        <p:nvPicPr>
          <p:cNvPr id="19" name="Picture 18">
            <a:extLst>
              <a:ext uri="{FF2B5EF4-FFF2-40B4-BE49-F238E27FC236}">
                <a16:creationId xmlns:a16="http://schemas.microsoft.com/office/drawing/2014/main" id="{E8762F0A-9F0A-7A4C-9723-10C29DEB7135}"/>
              </a:ex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3172" y="2346478"/>
            <a:ext cx="770441" cy="822710"/>
          </a:xfrm>
          <a:prstGeom prst="rect">
            <a:avLst/>
          </a:prstGeom>
        </p:spPr>
      </p:pic>
      <p:grpSp>
        <p:nvGrpSpPr>
          <p:cNvPr id="22" name="Group 21">
            <a:extLst>
              <a:ext uri="{C183D7F6-B498-43B3-948B-1728B52AA6E4}">
                <adec:decorative xmlns:adec="http://schemas.microsoft.com/office/drawing/2017/decorative" xmlns="" val="1"/>
              </a:ext>
            </a:extLst>
          </p:cNvPr>
          <p:cNvGrpSpPr/>
          <p:nvPr/>
        </p:nvGrpSpPr>
        <p:grpSpPr>
          <a:xfrm>
            <a:off x="5224407" y="2290192"/>
            <a:ext cx="538103" cy="995230"/>
            <a:chOff x="5224407" y="2290192"/>
            <a:chExt cx="538103" cy="995230"/>
          </a:xfrm>
        </p:grpSpPr>
        <p:pic>
          <p:nvPicPr>
            <p:cNvPr id="17" name="Picture 16" descr="government ic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4407" y="2290192"/>
              <a:ext cx="503862" cy="488661"/>
            </a:xfrm>
            <a:prstGeom prst="rect">
              <a:avLst/>
            </a:prstGeom>
          </p:spPr>
        </p:pic>
        <p:pic>
          <p:nvPicPr>
            <p:cNvPr id="18" name="Picture 17" descr="shaking hand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4407" y="2913836"/>
              <a:ext cx="538103" cy="371586"/>
            </a:xfrm>
            <a:prstGeom prst="rect">
              <a:avLst/>
            </a:prstGeom>
          </p:spPr>
        </p:pic>
      </p:grpSp>
      <p:sp>
        <p:nvSpPr>
          <p:cNvPr id="2" name="Text Placeholder 1"/>
          <p:cNvSpPr>
            <a:spLocks noGrp="1"/>
          </p:cNvSpPr>
          <p:nvPr>
            <p:ph type="body" sz="half" idx="16"/>
          </p:nvPr>
        </p:nvSpPr>
        <p:spPr>
          <a:xfrm>
            <a:off x="9813851" y="3746300"/>
            <a:ext cx="2519916" cy="2420324"/>
          </a:xfrm>
        </p:spPr>
        <p:txBody>
          <a:bodyPr>
            <a:noAutofit/>
          </a:bodyPr>
          <a:lstStyle/>
          <a:p>
            <a:r>
              <a:rPr lang="en-US" dirty="0"/>
              <a:t>Annual Compliance Reviews</a:t>
            </a:r>
          </a:p>
          <a:p>
            <a:r>
              <a:rPr lang="en-US" dirty="0"/>
              <a:t>Route Reviews, Inspections, </a:t>
            </a:r>
          </a:p>
          <a:p>
            <a:r>
              <a:rPr lang="en-US" dirty="0"/>
              <a:t>Notice of Violations, </a:t>
            </a:r>
          </a:p>
          <a:p>
            <a:r>
              <a:rPr lang="en-US" dirty="0"/>
              <a:t>Penalties for Violators</a:t>
            </a:r>
          </a:p>
          <a:p>
            <a:endParaRPr lang="en-US" dirty="0"/>
          </a:p>
        </p:txBody>
      </p:sp>
      <p:grpSp>
        <p:nvGrpSpPr>
          <p:cNvPr id="21" name="Group 20">
            <a:extLst>
              <a:ext uri="{C183D7F6-B498-43B3-948B-1728B52AA6E4}">
                <adec:decorative xmlns:adec="http://schemas.microsoft.com/office/drawing/2017/decorative" xmlns="" val="1"/>
              </a:ext>
            </a:extLst>
          </p:cNvPr>
          <p:cNvGrpSpPr/>
          <p:nvPr/>
        </p:nvGrpSpPr>
        <p:grpSpPr>
          <a:xfrm>
            <a:off x="998158" y="3403364"/>
            <a:ext cx="1996074" cy="1720558"/>
            <a:chOff x="796658" y="2546802"/>
            <a:chExt cx="2273300" cy="1968500"/>
          </a:xfrm>
        </p:grpSpPr>
        <p:pic>
          <p:nvPicPr>
            <p:cNvPr id="15" name="Picture 14" descr="background decorative figure">
              <a:extLst>
                <a:ext uri="{FF2B5EF4-FFF2-40B4-BE49-F238E27FC236}">
                  <a16:creationId xmlns:a16="http://schemas.microsoft.com/office/drawing/2014/main" id="{A62AD809-A6D0-7647-9087-AB9D33A791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658" y="2546802"/>
              <a:ext cx="2273300" cy="1968500"/>
            </a:xfrm>
            <a:prstGeom prst="rect">
              <a:avLst/>
            </a:prstGeom>
          </p:spPr>
        </p:pic>
        <p:pic>
          <p:nvPicPr>
            <p:cNvPr id="16" name="Picture 15" descr="man with clipboard">
              <a:extLst>
                <a:ext uri="{FF2B5EF4-FFF2-40B4-BE49-F238E27FC236}">
                  <a16:creationId xmlns:a16="http://schemas.microsoft.com/office/drawing/2014/main" id="{7CA67602-6C70-F047-A8E7-4D7FC6E8D5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2741" y="2999355"/>
              <a:ext cx="1121134" cy="1063394"/>
            </a:xfrm>
            <a:prstGeom prst="rect">
              <a:avLst/>
            </a:prstGeom>
          </p:spPr>
        </p:pic>
      </p:grpSp>
      <p:sp>
        <p:nvSpPr>
          <p:cNvPr id="23" name="Rectangle 22">
            <a:extLst>
              <a:ext uri="{FF2B5EF4-FFF2-40B4-BE49-F238E27FC236}">
                <a16:creationId xmlns:a16="http://schemas.microsoft.com/office/drawing/2014/main" id="{8E5FB338-830C-4F75-A64B-6E857536F97C}"/>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84256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120581"/>
            <a:ext cx="3554974" cy="1936820"/>
          </a:xfrm>
        </p:spPr>
        <p:txBody>
          <a:bodyPr>
            <a:normAutofit fontScale="90000"/>
          </a:bodyPr>
          <a:lstStyle/>
          <a:p>
            <a:pPr algn="ctr"/>
            <a:r>
              <a:rPr lang="en-US" cap="small" dirty="0" smtClean="0">
                <a:solidFill>
                  <a:srgbClr val="0A4467"/>
                </a:solidFill>
              </a:rPr>
              <a:t>SB 1383 in Action</a:t>
            </a:r>
            <a:r>
              <a:rPr lang="en-US" cap="small" dirty="0" smtClean="0"/>
              <a:t> </a:t>
            </a:r>
            <a:r>
              <a:rPr lang="en-US" sz="2900" cap="small" dirty="0" smtClean="0"/>
              <a:t/>
            </a:r>
            <a:br>
              <a:rPr lang="en-US" sz="2900" cap="small" dirty="0" smtClean="0"/>
            </a:br>
            <a:r>
              <a:rPr lang="en-US" b="0" cap="small" dirty="0">
                <a:solidFill>
                  <a:srgbClr val="0989B1"/>
                </a:solidFill>
                <a:latin typeface="Arial Black" panose="020B0A04020102020204" pitchFamily="34" charset="0"/>
              </a:rPr>
              <a:t/>
            </a:r>
            <a:br>
              <a:rPr lang="en-US" b="0" cap="small" dirty="0">
                <a:solidFill>
                  <a:srgbClr val="0989B1"/>
                </a:solidFill>
                <a:latin typeface="Arial Black" panose="020B0A04020102020204" pitchFamily="34" charset="0"/>
              </a:rPr>
            </a:br>
            <a:r>
              <a:rPr lang="en-US" sz="2700" cap="small" dirty="0">
                <a:solidFill>
                  <a:srgbClr val="FF0000"/>
                </a:solidFill>
              </a:rPr>
              <a:t>Jurisdiction Requirements</a:t>
            </a:r>
            <a:endParaRPr lang="en-US" sz="2700" dirty="0">
              <a:solidFill>
                <a:srgbClr val="FF0000"/>
              </a:solidFill>
            </a:endParaRPr>
          </a:p>
        </p:txBody>
      </p:sp>
      <p:sp>
        <p:nvSpPr>
          <p:cNvPr id="5" name="Text Placeholder 4"/>
          <p:cNvSpPr>
            <a:spLocks noGrp="1"/>
          </p:cNvSpPr>
          <p:nvPr>
            <p:ph type="body" sz="half" idx="10"/>
          </p:nvPr>
        </p:nvSpPr>
        <p:spPr>
          <a:xfrm>
            <a:off x="276668" y="5284005"/>
            <a:ext cx="3500854" cy="483747"/>
          </a:xfrm>
        </p:spPr>
        <p:txBody>
          <a:bodyPr>
            <a:noAutofit/>
          </a:bodyPr>
          <a:lstStyle/>
          <a:p>
            <a:r>
              <a:rPr lang="en-US" b="1" dirty="0"/>
              <a:t>Maintain Records and Report to CalRecycle</a:t>
            </a:r>
          </a:p>
          <a:p>
            <a:endParaRPr lang="en-US" dirty="0"/>
          </a:p>
        </p:txBody>
      </p:sp>
      <p:sp>
        <p:nvSpPr>
          <p:cNvPr id="55" name="Text Placeholder 4"/>
          <p:cNvSpPr>
            <a:spLocks noGrp="1"/>
          </p:cNvSpPr>
          <p:nvPr>
            <p:ph type="body" sz="half" idx="10"/>
          </p:nvPr>
        </p:nvSpPr>
        <p:spPr>
          <a:xfrm>
            <a:off x="5728373" y="408011"/>
            <a:ext cx="4544567" cy="483747"/>
          </a:xfrm>
        </p:spPr>
        <p:txBody>
          <a:bodyPr>
            <a:noAutofit/>
          </a:bodyPr>
          <a:lstStyle/>
          <a:p>
            <a:pPr algn="ctr"/>
            <a:r>
              <a:rPr lang="en-US" b="1" dirty="0">
                <a:solidFill>
                  <a:schemeClr val="accent4">
                    <a:lumMod val="60000"/>
                    <a:lumOff val="40000"/>
                  </a:schemeClr>
                </a:solidFill>
              </a:rPr>
              <a:t>Recordkeeping Requirements:</a:t>
            </a:r>
          </a:p>
          <a:p>
            <a:endParaRPr lang="en-US" dirty="0"/>
          </a:p>
        </p:txBody>
      </p:sp>
      <p:sp>
        <p:nvSpPr>
          <p:cNvPr id="40" name="Oval 39">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3761986" y="3915096"/>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5524659" y="3915097"/>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7236611" y="3853354"/>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8898579" y="3841333"/>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10574471" y="3853354"/>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10534903" y="1320540"/>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8891640" y="1354391"/>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7236611" y="1311294"/>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5540701" y="1383470"/>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E2122863-0E8D-524F-813F-1495B23848B6}"/>
              </a:ext>
              <a:ext uri="{C183D7F6-B498-43B3-948B-1728B52AA6E4}">
                <adec:decorative xmlns:adec="http://schemas.microsoft.com/office/drawing/2017/decorative" xmlns="" val="1"/>
              </a:ext>
            </a:extLst>
          </p:cNvPr>
          <p:cNvSpPr/>
          <p:nvPr/>
        </p:nvSpPr>
        <p:spPr>
          <a:xfrm>
            <a:off x="3714633" y="1346652"/>
            <a:ext cx="1312565" cy="1327327"/>
          </a:xfrm>
          <a:prstGeom prst="ellipse">
            <a:avLst/>
          </a:prstGeom>
          <a:solidFill>
            <a:srgbClr val="0989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Text Placeholder 4"/>
          <p:cNvSpPr>
            <a:spLocks noGrp="1"/>
          </p:cNvSpPr>
          <p:nvPr>
            <p:ph type="body" sz="half" idx="10"/>
          </p:nvPr>
        </p:nvSpPr>
        <p:spPr>
          <a:xfrm>
            <a:off x="10246875" y="5304412"/>
            <a:ext cx="1945125" cy="483747"/>
          </a:xfrm>
        </p:spPr>
        <p:txBody>
          <a:bodyPr>
            <a:noAutofit/>
          </a:bodyPr>
          <a:lstStyle/>
          <a:p>
            <a:pPr algn="ctr"/>
            <a:r>
              <a:rPr lang="en-US" dirty="0">
                <a:solidFill>
                  <a:schemeClr val="bg1"/>
                </a:solidFill>
              </a:rPr>
              <a:t>Jurisdiction Inspection &amp; Enforcement</a:t>
            </a:r>
          </a:p>
          <a:p>
            <a:endParaRPr lang="en-US" dirty="0"/>
          </a:p>
        </p:txBody>
      </p:sp>
      <p:pic>
        <p:nvPicPr>
          <p:cNvPr id="49" name="Picture 48">
            <a:extLst>
              <a:ext uri="{FF2B5EF4-FFF2-40B4-BE49-F238E27FC236}">
                <a16:creationId xmlns:a16="http://schemas.microsoft.com/office/drawing/2014/main" id="{91564141-6AA0-5C43-9DEF-1F9283985019}"/>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2133" y="4112475"/>
            <a:ext cx="857243" cy="813094"/>
          </a:xfrm>
          <a:prstGeom prst="rect">
            <a:avLst/>
          </a:prstGeom>
        </p:spPr>
      </p:pic>
      <p:sp>
        <p:nvSpPr>
          <p:cNvPr id="65" name="Text Placeholder 4"/>
          <p:cNvSpPr>
            <a:spLocks noGrp="1"/>
          </p:cNvSpPr>
          <p:nvPr>
            <p:ph type="body" sz="half" idx="10"/>
          </p:nvPr>
        </p:nvSpPr>
        <p:spPr>
          <a:xfrm>
            <a:off x="8571514" y="5267274"/>
            <a:ext cx="1945125" cy="483747"/>
          </a:xfrm>
        </p:spPr>
        <p:txBody>
          <a:bodyPr>
            <a:noAutofit/>
          </a:bodyPr>
          <a:lstStyle/>
          <a:p>
            <a:pPr algn="ctr"/>
            <a:r>
              <a:rPr lang="en-US" dirty="0">
                <a:solidFill>
                  <a:schemeClr val="bg1"/>
                </a:solidFill>
              </a:rPr>
              <a:t>Commercial Edible Food Generators</a:t>
            </a:r>
          </a:p>
          <a:p>
            <a:endParaRPr lang="en-US" dirty="0"/>
          </a:p>
        </p:txBody>
      </p:sp>
      <p:pic>
        <p:nvPicPr>
          <p:cNvPr id="45" name="Picture 44">
            <a:extLst>
              <a:ext uri="{FF2B5EF4-FFF2-40B4-BE49-F238E27FC236}">
                <a16:creationId xmlns:a16="http://schemas.microsoft.com/office/drawing/2014/main" id="{6D393B25-C654-464F-8E40-7D965F757D24}"/>
              </a:ex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36794" y="4097406"/>
            <a:ext cx="809255" cy="839221"/>
          </a:xfrm>
          <a:prstGeom prst="rect">
            <a:avLst/>
          </a:prstGeom>
        </p:spPr>
      </p:pic>
      <p:sp>
        <p:nvSpPr>
          <p:cNvPr id="64" name="Text Placeholder 4"/>
          <p:cNvSpPr>
            <a:spLocks noGrp="1"/>
          </p:cNvSpPr>
          <p:nvPr>
            <p:ph type="body" sz="half" idx="10"/>
          </p:nvPr>
        </p:nvSpPr>
        <p:spPr>
          <a:xfrm>
            <a:off x="6868813" y="5270055"/>
            <a:ext cx="1945125" cy="483747"/>
          </a:xfrm>
        </p:spPr>
        <p:txBody>
          <a:bodyPr>
            <a:noAutofit/>
          </a:bodyPr>
          <a:lstStyle/>
          <a:p>
            <a:pPr algn="ctr"/>
            <a:r>
              <a:rPr lang="en-US" dirty="0">
                <a:solidFill>
                  <a:schemeClr val="bg1"/>
                </a:solidFill>
              </a:rPr>
              <a:t>Recycled Paper Procurement</a:t>
            </a:r>
          </a:p>
          <a:p>
            <a:endParaRPr lang="en-US" dirty="0"/>
          </a:p>
        </p:txBody>
      </p:sp>
      <p:pic>
        <p:nvPicPr>
          <p:cNvPr id="52" name="Picture 51">
            <a:extLst>
              <a:ext uri="{FF2B5EF4-FFF2-40B4-BE49-F238E27FC236}">
                <a16:creationId xmlns:a16="http://schemas.microsoft.com/office/drawing/2014/main" id="{7646A960-6C57-D641-9C6A-CB9B6AA7B736}"/>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7055" y="4155896"/>
            <a:ext cx="744580" cy="722243"/>
          </a:xfrm>
          <a:prstGeom prst="rect">
            <a:avLst/>
          </a:prstGeom>
        </p:spPr>
      </p:pic>
      <p:sp>
        <p:nvSpPr>
          <p:cNvPr id="63" name="Text Placeholder 4"/>
          <p:cNvSpPr>
            <a:spLocks noGrp="1"/>
          </p:cNvSpPr>
          <p:nvPr>
            <p:ph type="body" sz="half" idx="10"/>
          </p:nvPr>
        </p:nvSpPr>
        <p:spPr>
          <a:xfrm>
            <a:off x="5122240" y="5283832"/>
            <a:ext cx="1945125" cy="483747"/>
          </a:xfrm>
        </p:spPr>
        <p:txBody>
          <a:bodyPr>
            <a:noAutofit/>
          </a:bodyPr>
          <a:lstStyle/>
          <a:p>
            <a:pPr algn="ctr"/>
            <a:r>
              <a:rPr lang="en-US" dirty="0">
                <a:solidFill>
                  <a:schemeClr val="bg1"/>
                </a:solidFill>
              </a:rPr>
              <a:t>Recycled Organic Waste Procurement</a:t>
            </a:r>
          </a:p>
          <a:p>
            <a:endParaRPr lang="en-US" dirty="0"/>
          </a:p>
        </p:txBody>
      </p:sp>
      <p:pic>
        <p:nvPicPr>
          <p:cNvPr id="38" name="Picture 37">
            <a:extLst>
              <a:ext uri="{FF2B5EF4-FFF2-40B4-BE49-F238E27FC236}">
                <a16:creationId xmlns:a16="http://schemas.microsoft.com/office/drawing/2014/main" id="{2DF8F648-8785-C349-AA86-EF994CC4E38F}"/>
              </a:ex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2052" y="4243411"/>
            <a:ext cx="697780" cy="682158"/>
          </a:xfrm>
          <a:prstGeom prst="rect">
            <a:avLst/>
          </a:prstGeom>
        </p:spPr>
      </p:pic>
      <p:sp>
        <p:nvSpPr>
          <p:cNvPr id="62" name="Text Placeholder 4"/>
          <p:cNvSpPr>
            <a:spLocks noGrp="1"/>
          </p:cNvSpPr>
          <p:nvPr>
            <p:ph type="body" sz="half" idx="10"/>
          </p:nvPr>
        </p:nvSpPr>
        <p:spPr>
          <a:xfrm>
            <a:off x="3423600" y="5284005"/>
            <a:ext cx="1945125" cy="483747"/>
          </a:xfrm>
        </p:spPr>
        <p:txBody>
          <a:bodyPr>
            <a:noAutofit/>
          </a:bodyPr>
          <a:lstStyle/>
          <a:p>
            <a:pPr algn="ctr"/>
            <a:r>
              <a:rPr lang="en-US" dirty="0">
                <a:solidFill>
                  <a:schemeClr val="bg1"/>
                </a:solidFill>
              </a:rPr>
              <a:t>Edible Food Recovery Program</a:t>
            </a:r>
          </a:p>
          <a:p>
            <a:endParaRPr lang="en-US" dirty="0"/>
          </a:p>
        </p:txBody>
      </p:sp>
      <p:pic>
        <p:nvPicPr>
          <p:cNvPr id="33" name="Picture 32">
            <a:extLst>
              <a:ext uri="{FF2B5EF4-FFF2-40B4-BE49-F238E27FC236}">
                <a16:creationId xmlns:a16="http://schemas.microsoft.com/office/drawing/2014/main" id="{C028E517-073E-8E46-9833-E9405C920269}"/>
              </a:ext>
              <a:ext uri="{C183D7F6-B498-43B3-948B-1728B52AA6E4}">
                <adec:decorative xmlns:adec="http://schemas.microsoft.com/office/drawing/2017/decorative" xmlns=""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6018" y="4201543"/>
            <a:ext cx="713251" cy="754436"/>
          </a:xfrm>
          <a:prstGeom prst="rect">
            <a:avLst/>
          </a:prstGeom>
        </p:spPr>
      </p:pic>
      <p:sp>
        <p:nvSpPr>
          <p:cNvPr id="61" name="Text Placeholder 4"/>
          <p:cNvSpPr>
            <a:spLocks noGrp="1"/>
          </p:cNvSpPr>
          <p:nvPr>
            <p:ph type="body" sz="half" idx="10"/>
          </p:nvPr>
        </p:nvSpPr>
        <p:spPr>
          <a:xfrm>
            <a:off x="10108720" y="2816533"/>
            <a:ext cx="1945125" cy="483747"/>
          </a:xfrm>
        </p:spPr>
        <p:txBody>
          <a:bodyPr>
            <a:noAutofit/>
          </a:bodyPr>
          <a:lstStyle/>
          <a:p>
            <a:pPr algn="ctr"/>
            <a:r>
              <a:rPr lang="en-US" dirty="0">
                <a:solidFill>
                  <a:schemeClr val="bg1"/>
                </a:solidFill>
              </a:rPr>
              <a:t>Education &amp; Outreach</a:t>
            </a:r>
          </a:p>
          <a:p>
            <a:endParaRPr lang="en-US" dirty="0"/>
          </a:p>
        </p:txBody>
      </p:sp>
      <p:pic>
        <p:nvPicPr>
          <p:cNvPr id="26" name="Picture 25">
            <a:extLst>
              <a:ext uri="{FF2B5EF4-FFF2-40B4-BE49-F238E27FC236}">
                <a16:creationId xmlns:a16="http://schemas.microsoft.com/office/drawing/2014/main" id="{EAB1DE41-EFD8-A641-A427-72B5A524845D}"/>
              </a:ext>
              <a:ext uri="{C183D7F6-B498-43B3-948B-1728B52AA6E4}">
                <adec:decorative xmlns:adec="http://schemas.microsoft.com/office/drawing/2017/decorative" xmlns=""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4245" y="1688165"/>
            <a:ext cx="735131" cy="619709"/>
          </a:xfrm>
          <a:prstGeom prst="rect">
            <a:avLst/>
          </a:prstGeom>
        </p:spPr>
      </p:pic>
      <p:sp>
        <p:nvSpPr>
          <p:cNvPr id="60" name="Text Placeholder 4"/>
          <p:cNvSpPr>
            <a:spLocks noGrp="1"/>
          </p:cNvSpPr>
          <p:nvPr>
            <p:ph type="body" sz="half" idx="10"/>
          </p:nvPr>
        </p:nvSpPr>
        <p:spPr>
          <a:xfrm>
            <a:off x="8512530" y="2839033"/>
            <a:ext cx="1945125" cy="483747"/>
          </a:xfrm>
        </p:spPr>
        <p:txBody>
          <a:bodyPr>
            <a:noAutofit/>
          </a:bodyPr>
          <a:lstStyle/>
          <a:p>
            <a:pPr algn="ctr"/>
            <a:r>
              <a:rPr lang="en-US" dirty="0">
                <a:solidFill>
                  <a:schemeClr val="bg1"/>
                </a:solidFill>
              </a:rPr>
              <a:t>Waivers</a:t>
            </a:r>
            <a:endParaRPr lang="en-US" dirty="0"/>
          </a:p>
        </p:txBody>
      </p:sp>
      <p:pic>
        <p:nvPicPr>
          <p:cNvPr id="22" name="Picture 21">
            <a:extLst>
              <a:ext uri="{FF2B5EF4-FFF2-40B4-BE49-F238E27FC236}">
                <a16:creationId xmlns:a16="http://schemas.microsoft.com/office/drawing/2014/main" id="{010795E2-D851-964E-B438-8A3AF5F6D7FC}"/>
              </a:ext>
              <a:ext uri="{C183D7F6-B498-43B3-948B-1728B52AA6E4}">
                <adec:decorative xmlns:adec="http://schemas.microsoft.com/office/drawing/2017/decorative" xmlns=""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63675" y="1640960"/>
            <a:ext cx="782374" cy="785675"/>
          </a:xfrm>
          <a:prstGeom prst="rect">
            <a:avLst/>
          </a:prstGeom>
        </p:spPr>
      </p:pic>
      <p:sp>
        <p:nvSpPr>
          <p:cNvPr id="59" name="Text Placeholder 4"/>
          <p:cNvSpPr>
            <a:spLocks noGrp="1"/>
          </p:cNvSpPr>
          <p:nvPr>
            <p:ph type="body" sz="half" idx="10"/>
          </p:nvPr>
        </p:nvSpPr>
        <p:spPr>
          <a:xfrm>
            <a:off x="6902707" y="2803148"/>
            <a:ext cx="1945125" cy="483747"/>
          </a:xfrm>
        </p:spPr>
        <p:txBody>
          <a:bodyPr>
            <a:noAutofit/>
          </a:bodyPr>
          <a:lstStyle/>
          <a:p>
            <a:pPr algn="ctr"/>
            <a:r>
              <a:rPr lang="en-US" dirty="0">
                <a:solidFill>
                  <a:schemeClr val="bg1"/>
                </a:solidFill>
              </a:rPr>
              <a:t>Contamination Minimization</a:t>
            </a:r>
          </a:p>
          <a:p>
            <a:endParaRPr lang="en-US" dirty="0"/>
          </a:p>
        </p:txBody>
      </p:sp>
      <p:pic>
        <p:nvPicPr>
          <p:cNvPr id="17" name="Picture 16">
            <a:extLst>
              <a:ext uri="{FF2B5EF4-FFF2-40B4-BE49-F238E27FC236}">
                <a16:creationId xmlns:a16="http://schemas.microsoft.com/office/drawing/2014/main" id="{AD3E8BEC-5299-9A46-98AB-91C4EB55D29E}"/>
              </a:ext>
              <a:ext uri="{C183D7F6-B498-43B3-948B-1728B52AA6E4}">
                <adec:decorative xmlns:adec="http://schemas.microsoft.com/office/drawing/2017/decorative" xmlns="" val="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263" t="40525" r="1"/>
          <a:stretch/>
        </p:blipFill>
        <p:spPr>
          <a:xfrm>
            <a:off x="7638885" y="1616595"/>
            <a:ext cx="580802" cy="687350"/>
          </a:xfrm>
          <a:prstGeom prst="rect">
            <a:avLst/>
          </a:prstGeom>
        </p:spPr>
      </p:pic>
      <p:sp>
        <p:nvSpPr>
          <p:cNvPr id="58" name="Text Placeholder 4"/>
          <p:cNvSpPr>
            <a:spLocks noGrp="1"/>
          </p:cNvSpPr>
          <p:nvPr>
            <p:ph type="body" sz="half" idx="10"/>
          </p:nvPr>
        </p:nvSpPr>
        <p:spPr>
          <a:xfrm>
            <a:off x="5151924" y="2803148"/>
            <a:ext cx="1945125" cy="483747"/>
          </a:xfrm>
        </p:spPr>
        <p:txBody>
          <a:bodyPr>
            <a:noAutofit/>
          </a:bodyPr>
          <a:lstStyle/>
          <a:p>
            <a:pPr algn="ctr"/>
            <a:r>
              <a:rPr lang="en-US" dirty="0">
                <a:solidFill>
                  <a:schemeClr val="bg1"/>
                </a:solidFill>
              </a:rPr>
              <a:t>Hauler Program</a:t>
            </a:r>
          </a:p>
          <a:p>
            <a:endParaRPr lang="en-US" dirty="0"/>
          </a:p>
        </p:txBody>
      </p:sp>
      <p:pic>
        <p:nvPicPr>
          <p:cNvPr id="29" name="Picture 28">
            <a:extLst>
              <a:ext uri="{FF2B5EF4-FFF2-40B4-BE49-F238E27FC236}">
                <a16:creationId xmlns:a16="http://schemas.microsoft.com/office/drawing/2014/main" id="{A2846232-9173-6D43-8F48-A3F524838D86}"/>
              </a:ext>
              <a:ext uri="{C183D7F6-B498-43B3-948B-1728B52AA6E4}">
                <adec:decorative xmlns:adec="http://schemas.microsoft.com/office/drawing/2017/decorative" xmlns=""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5926" y="1719849"/>
            <a:ext cx="922117" cy="654570"/>
          </a:xfrm>
          <a:prstGeom prst="rect">
            <a:avLst/>
          </a:prstGeom>
        </p:spPr>
      </p:pic>
      <p:sp>
        <p:nvSpPr>
          <p:cNvPr id="57" name="Text Placeholder 4"/>
          <p:cNvSpPr>
            <a:spLocks noGrp="1"/>
          </p:cNvSpPr>
          <p:nvPr>
            <p:ph type="body" sz="half" idx="10"/>
          </p:nvPr>
        </p:nvSpPr>
        <p:spPr>
          <a:xfrm>
            <a:off x="3398354" y="2792094"/>
            <a:ext cx="1945125" cy="483747"/>
          </a:xfrm>
        </p:spPr>
        <p:txBody>
          <a:bodyPr>
            <a:noAutofit/>
          </a:bodyPr>
          <a:lstStyle/>
          <a:p>
            <a:pPr algn="ctr"/>
            <a:r>
              <a:rPr lang="en-US" dirty="0">
                <a:solidFill>
                  <a:schemeClr val="bg1"/>
                </a:solidFill>
              </a:rPr>
              <a:t>Organic Collection Services</a:t>
            </a:r>
          </a:p>
          <a:p>
            <a:endParaRPr lang="en-US" dirty="0"/>
          </a:p>
        </p:txBody>
      </p:sp>
      <p:pic>
        <p:nvPicPr>
          <p:cNvPr id="13" name="Picture 12">
            <a:extLst>
              <a:ext uri="{FF2B5EF4-FFF2-40B4-BE49-F238E27FC236}">
                <a16:creationId xmlns:a16="http://schemas.microsoft.com/office/drawing/2014/main" id="{6FCACD36-E0B3-EE46-AB5A-07E3721AC337}"/>
              </a:ext>
              <a:ext uri="{C183D7F6-B498-43B3-948B-1728B52AA6E4}">
                <adec:decorative xmlns:adec="http://schemas.microsoft.com/office/drawing/2017/decorative" xmlns=""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61088" y="1677899"/>
            <a:ext cx="619653" cy="738470"/>
          </a:xfrm>
          <a:prstGeom prst="rect">
            <a:avLst/>
          </a:prstGeom>
        </p:spPr>
      </p:pic>
      <p:grpSp>
        <p:nvGrpSpPr>
          <p:cNvPr id="8" name="Group 7">
            <a:extLst>
              <a:ext uri="{C183D7F6-B498-43B3-948B-1728B52AA6E4}">
                <adec:decorative xmlns:adec="http://schemas.microsoft.com/office/drawing/2017/decorative" xmlns="" val="1"/>
              </a:ext>
            </a:extLst>
          </p:cNvPr>
          <p:cNvGrpSpPr/>
          <p:nvPr/>
        </p:nvGrpSpPr>
        <p:grpSpPr>
          <a:xfrm>
            <a:off x="573374" y="2548518"/>
            <a:ext cx="2273300" cy="1968500"/>
            <a:chOff x="796658" y="2548518"/>
            <a:chExt cx="2273300" cy="1968500"/>
          </a:xfrm>
        </p:grpSpPr>
        <p:pic>
          <p:nvPicPr>
            <p:cNvPr id="9" name="Picture 8" descr="clipboard">
              <a:extLst>
                <a:ext uri="{FF2B5EF4-FFF2-40B4-BE49-F238E27FC236}">
                  <a16:creationId xmlns:a16="http://schemas.microsoft.com/office/drawing/2014/main" id="{8CB0D924-6885-B847-9782-07EFB834D2E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6658" y="2548518"/>
              <a:ext cx="2273300" cy="1968500"/>
            </a:xfrm>
            <a:prstGeom prst="rect">
              <a:avLst/>
            </a:prstGeom>
          </p:spPr>
        </p:pic>
        <p:pic>
          <p:nvPicPr>
            <p:cNvPr id="10" name="Picture 9" descr="clipboard">
              <a:extLst>
                <a:ext uri="{FF2B5EF4-FFF2-40B4-BE49-F238E27FC236}">
                  <a16:creationId xmlns:a16="http://schemas.microsoft.com/office/drawing/2014/main" id="{46DC0FEE-9696-D842-A27C-8B5F95DAB9B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22309" y="2963833"/>
              <a:ext cx="821998" cy="1137871"/>
            </a:xfrm>
            <a:prstGeom prst="rect">
              <a:avLst/>
            </a:prstGeom>
          </p:spPr>
        </p:pic>
      </p:grpSp>
      <p:sp>
        <p:nvSpPr>
          <p:cNvPr id="41" name="Rectangle 40">
            <a:extLst>
              <a:ext uri="{FF2B5EF4-FFF2-40B4-BE49-F238E27FC236}">
                <a16:creationId xmlns:a16="http://schemas.microsoft.com/office/drawing/2014/main" id="{8927A89C-F28B-4725-9445-B52D919C8D75}"/>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64478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185066" y="2107579"/>
            <a:ext cx="3500854" cy="1600200"/>
          </a:xfrm>
        </p:spPr>
        <p:txBody>
          <a:bodyPr>
            <a:normAutofit/>
          </a:bodyPr>
          <a:lstStyle/>
          <a:p>
            <a:pPr algn="ctr"/>
            <a:r>
              <a:rPr lang="en-US" sz="4000" cap="small" dirty="0"/>
              <a:t>State Enforcement</a:t>
            </a:r>
          </a:p>
        </p:txBody>
      </p:sp>
      <p:sp>
        <p:nvSpPr>
          <p:cNvPr id="11" name="Text Placeholder 10"/>
          <p:cNvSpPr>
            <a:spLocks noGrp="1"/>
          </p:cNvSpPr>
          <p:nvPr>
            <p:ph type="body" sz="half" idx="2"/>
          </p:nvPr>
        </p:nvSpPr>
        <p:spPr>
          <a:xfrm>
            <a:off x="4207015" y="82968"/>
            <a:ext cx="7187703" cy="690390"/>
          </a:xfrm>
        </p:spPr>
        <p:txBody>
          <a:bodyPr>
            <a:normAutofit/>
          </a:bodyPr>
          <a:lstStyle/>
          <a:p>
            <a:r>
              <a:rPr lang="en-US" cap="small" dirty="0">
                <a:latin typeface="Arial Black" panose="020B0A04020102020204" pitchFamily="34" charset="0"/>
              </a:rPr>
              <a:t>CalRecycle Oversight (Begins in 2022)</a:t>
            </a:r>
          </a:p>
          <a:p>
            <a:endParaRPr lang="en-US" dirty="0"/>
          </a:p>
        </p:txBody>
      </p:sp>
      <p:sp>
        <p:nvSpPr>
          <p:cNvPr id="23" name="Text Placeholder 22"/>
          <p:cNvSpPr>
            <a:spLocks noGrp="1"/>
          </p:cNvSpPr>
          <p:nvPr>
            <p:ph type="body" sz="half" idx="12"/>
          </p:nvPr>
        </p:nvSpPr>
        <p:spPr>
          <a:xfrm>
            <a:off x="4026568" y="2203373"/>
            <a:ext cx="2791327" cy="3569797"/>
          </a:xfrm>
        </p:spPr>
        <p:txBody>
          <a:bodyPr>
            <a:normAutofit/>
          </a:bodyPr>
          <a:lstStyle/>
          <a:p>
            <a:r>
              <a:rPr lang="en-US" dirty="0"/>
              <a:t>Oversee and Monitor for Compliance</a:t>
            </a:r>
          </a:p>
          <a:p>
            <a:pPr marL="342900" indent="-342900">
              <a:buFont typeface="Arial" panose="020B0604020202020204" pitchFamily="34" charset="0"/>
              <a:buChar char="•"/>
            </a:pPr>
            <a:r>
              <a:rPr lang="en-US" dirty="0">
                <a:solidFill>
                  <a:schemeClr val="bg1"/>
                </a:solidFill>
              </a:rPr>
              <a:t>Jurisdictions</a:t>
            </a:r>
          </a:p>
          <a:p>
            <a:pPr marL="342900" indent="-342900">
              <a:buFont typeface="Arial" panose="020B0604020202020204" pitchFamily="34" charset="0"/>
              <a:buChar char="•"/>
            </a:pPr>
            <a:r>
              <a:rPr lang="en-US" dirty="0">
                <a:solidFill>
                  <a:schemeClr val="bg1"/>
                </a:solidFill>
              </a:rPr>
              <a:t>State Agencies and Facilities</a:t>
            </a:r>
          </a:p>
          <a:p>
            <a:pPr marL="342900" indent="-342900">
              <a:buFont typeface="Arial" panose="020B0604020202020204" pitchFamily="34" charset="0"/>
              <a:buChar char="•"/>
            </a:pPr>
            <a:r>
              <a:rPr lang="en-US" dirty="0">
                <a:solidFill>
                  <a:schemeClr val="bg1"/>
                </a:solidFill>
              </a:rPr>
              <a:t>Local Education Agencies</a:t>
            </a:r>
          </a:p>
          <a:p>
            <a:pPr marL="342900" indent="-342900">
              <a:buFont typeface="Arial" panose="020B0604020202020204" pitchFamily="34" charset="0"/>
              <a:buChar char="•"/>
            </a:pPr>
            <a:endParaRPr lang="en-US" dirty="0"/>
          </a:p>
          <a:p>
            <a:endParaRPr lang="en-US" dirty="0"/>
          </a:p>
        </p:txBody>
      </p:sp>
      <p:sp>
        <p:nvSpPr>
          <p:cNvPr id="24" name="Text Placeholder 23"/>
          <p:cNvSpPr>
            <a:spLocks noGrp="1"/>
          </p:cNvSpPr>
          <p:nvPr>
            <p:ph type="body" sz="half" idx="13"/>
          </p:nvPr>
        </p:nvSpPr>
        <p:spPr>
          <a:xfrm>
            <a:off x="7026442" y="2203373"/>
            <a:ext cx="2566737" cy="3855903"/>
          </a:xfrm>
        </p:spPr>
        <p:txBody>
          <a:bodyPr>
            <a:normAutofit fontScale="92500" lnSpcReduction="10000"/>
          </a:bodyPr>
          <a:lstStyle/>
          <a:p>
            <a:r>
              <a:rPr lang="en-US" dirty="0"/>
              <a:t>Review Reports, Records and Authorize Waivers </a:t>
            </a:r>
          </a:p>
          <a:p>
            <a:pPr marL="342900" indent="-342900">
              <a:buFont typeface="Arial" panose="020B0604020202020204" pitchFamily="34" charset="0"/>
              <a:buChar char="•"/>
            </a:pPr>
            <a:r>
              <a:rPr lang="en-US" dirty="0">
                <a:solidFill>
                  <a:schemeClr val="bg1"/>
                </a:solidFill>
              </a:rPr>
              <a:t>Annual Reports</a:t>
            </a:r>
          </a:p>
          <a:p>
            <a:pPr marL="342900" indent="-342900">
              <a:buFont typeface="Arial" panose="020B0604020202020204" pitchFamily="34" charset="0"/>
              <a:buChar char="•"/>
            </a:pPr>
            <a:r>
              <a:rPr lang="en-US" dirty="0">
                <a:solidFill>
                  <a:schemeClr val="bg1"/>
                </a:solidFill>
              </a:rPr>
              <a:t>Implementation Record</a:t>
            </a:r>
          </a:p>
          <a:p>
            <a:pPr marL="342900" indent="-342900">
              <a:buFont typeface="Arial" panose="020B0604020202020204" pitchFamily="34" charset="0"/>
              <a:buChar char="•"/>
            </a:pPr>
            <a:r>
              <a:rPr lang="en-US" dirty="0">
                <a:solidFill>
                  <a:schemeClr val="bg1"/>
                </a:solidFill>
              </a:rPr>
              <a:t>Low Population Waivers </a:t>
            </a:r>
          </a:p>
          <a:p>
            <a:pPr marL="342900" indent="-342900">
              <a:buFont typeface="Arial" panose="020B0604020202020204" pitchFamily="34" charset="0"/>
              <a:buChar char="•"/>
            </a:pPr>
            <a:r>
              <a:rPr lang="en-US" dirty="0">
                <a:solidFill>
                  <a:schemeClr val="bg1"/>
                </a:solidFill>
              </a:rPr>
              <a:t>Rural Area Waivers</a:t>
            </a:r>
          </a:p>
          <a:p>
            <a:pPr marL="342900" indent="-342900">
              <a:buFont typeface="Arial" panose="020B0604020202020204" pitchFamily="34" charset="0"/>
              <a:buChar char="•"/>
            </a:pPr>
            <a:r>
              <a:rPr lang="en-US" dirty="0">
                <a:solidFill>
                  <a:schemeClr val="bg1"/>
                </a:solidFill>
              </a:rPr>
              <a:t>Emergency Circumstances Notifications</a:t>
            </a:r>
          </a:p>
          <a:p>
            <a:endParaRPr lang="en-US" dirty="0"/>
          </a:p>
        </p:txBody>
      </p:sp>
      <p:sp>
        <p:nvSpPr>
          <p:cNvPr id="25" name="Text Placeholder 24"/>
          <p:cNvSpPr>
            <a:spLocks noGrp="1"/>
          </p:cNvSpPr>
          <p:nvPr>
            <p:ph type="body" sz="half" idx="14"/>
          </p:nvPr>
        </p:nvSpPr>
        <p:spPr>
          <a:xfrm>
            <a:off x="9593179" y="2203373"/>
            <a:ext cx="2598821" cy="4113060"/>
          </a:xfrm>
        </p:spPr>
        <p:txBody>
          <a:bodyPr>
            <a:normAutofit fontScale="92500" lnSpcReduction="10000"/>
          </a:bodyPr>
          <a:lstStyle/>
          <a:p>
            <a:pPr>
              <a:spcAft>
                <a:spcPts val="600"/>
              </a:spcAft>
            </a:pPr>
            <a:r>
              <a:rPr lang="en-US" dirty="0"/>
              <a:t>If Violations</a:t>
            </a:r>
          </a:p>
          <a:p>
            <a:pPr marL="342900" indent="-342900">
              <a:buFont typeface="Arial" panose="020B0604020202020204" pitchFamily="34" charset="0"/>
              <a:buChar char="•"/>
            </a:pPr>
            <a:r>
              <a:rPr lang="en-US" dirty="0">
                <a:solidFill>
                  <a:schemeClr val="bg1"/>
                </a:solidFill>
              </a:rPr>
              <a:t>Issue Notices of Violation </a:t>
            </a:r>
          </a:p>
          <a:p>
            <a:pPr marL="342900" indent="-342900">
              <a:buFont typeface="Arial" panose="020B0604020202020204" pitchFamily="34" charset="0"/>
              <a:buChar char="•"/>
            </a:pPr>
            <a:r>
              <a:rPr lang="en-US" dirty="0">
                <a:solidFill>
                  <a:schemeClr val="bg1"/>
                </a:solidFill>
              </a:rPr>
              <a:t>Approve Corrective Action Plan </a:t>
            </a:r>
          </a:p>
          <a:p>
            <a:pPr marL="342900" indent="-342900">
              <a:buFont typeface="Arial" panose="020B0604020202020204" pitchFamily="34" charset="0"/>
              <a:buChar char="•"/>
            </a:pPr>
            <a:r>
              <a:rPr lang="en-US" dirty="0">
                <a:solidFill>
                  <a:schemeClr val="bg1"/>
                </a:solidFill>
              </a:rPr>
              <a:t>Allows up to 24 months to address barriers outside of a jurisdiction’s control</a:t>
            </a:r>
          </a:p>
          <a:p>
            <a:pPr marL="342900" indent="-342900">
              <a:buFont typeface="Arial" panose="020B0604020202020204" pitchFamily="34" charset="0"/>
              <a:buChar char="•"/>
            </a:pPr>
            <a:r>
              <a:rPr lang="en-US" dirty="0">
                <a:solidFill>
                  <a:schemeClr val="bg1"/>
                </a:solidFill>
              </a:rPr>
              <a:t>May be subject to penalties</a:t>
            </a:r>
          </a:p>
          <a:p>
            <a:endParaRPr lang="en-US" dirty="0"/>
          </a:p>
        </p:txBody>
      </p:sp>
      <p:pic>
        <p:nvPicPr>
          <p:cNvPr id="29" name="Picture 28">
            <a:extLst>
              <a:ext uri="{FF2B5EF4-FFF2-40B4-BE49-F238E27FC236}">
                <a16:creationId xmlns:a16="http://schemas.microsoft.com/office/drawing/2014/main" id="{669CD15D-7514-7F45-8D1F-69F8AEFA154F}"/>
              </a:ex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6247"/>
          <a:stretch/>
        </p:blipFill>
        <p:spPr>
          <a:xfrm>
            <a:off x="10562124" y="962675"/>
            <a:ext cx="532612" cy="766546"/>
          </a:xfrm>
          <a:prstGeom prst="rect">
            <a:avLst/>
          </a:prstGeom>
        </p:spPr>
      </p:pic>
      <p:pic>
        <p:nvPicPr>
          <p:cNvPr id="28" name="Picture 27">
            <a:extLst>
              <a:ext uri="{FF2B5EF4-FFF2-40B4-BE49-F238E27FC236}">
                <a16:creationId xmlns:a16="http://schemas.microsoft.com/office/drawing/2014/main" id="{E8762F0A-9F0A-7A4C-9723-10C29DEB7135}"/>
              </a:ex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7010" y="904305"/>
            <a:ext cx="770441" cy="813094"/>
          </a:xfrm>
          <a:prstGeom prst="rect">
            <a:avLst/>
          </a:prstGeom>
        </p:spPr>
      </p:pic>
      <p:pic>
        <p:nvPicPr>
          <p:cNvPr id="30" name="Picture 29">
            <a:extLst>
              <a:ext uri="{FF2B5EF4-FFF2-40B4-BE49-F238E27FC236}">
                <a16:creationId xmlns:a16="http://schemas.microsoft.com/office/drawing/2014/main" id="{9E1874D6-78DD-0040-8D65-5EE19175F4C5}"/>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837" y="1032603"/>
            <a:ext cx="618296" cy="742903"/>
          </a:xfrm>
          <a:prstGeom prst="rect">
            <a:avLst/>
          </a:prstGeom>
        </p:spPr>
      </p:pic>
      <p:pic>
        <p:nvPicPr>
          <p:cNvPr id="18" name="Picture 17">
            <a:extLst>
              <a:ext uri="{C183D7F6-B498-43B3-948B-1728B52AA6E4}">
                <adec:decorative xmlns:adec="http://schemas.microsoft.com/office/drawing/2017/decorative" xmlns=""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700" y="4084402"/>
            <a:ext cx="2501587" cy="1790476"/>
          </a:xfrm>
          <a:prstGeom prst="rect">
            <a:avLst/>
          </a:prstGeom>
        </p:spPr>
      </p:pic>
      <p:grpSp>
        <p:nvGrpSpPr>
          <p:cNvPr id="15" name="Group 14">
            <a:extLst>
              <a:ext uri="{C183D7F6-B498-43B3-948B-1728B52AA6E4}">
                <adec:decorative xmlns:adec="http://schemas.microsoft.com/office/drawing/2017/decorative" xmlns="" val="1"/>
              </a:ext>
            </a:extLst>
          </p:cNvPr>
          <p:cNvGrpSpPr/>
          <p:nvPr/>
        </p:nvGrpSpPr>
        <p:grpSpPr>
          <a:xfrm>
            <a:off x="848953" y="79158"/>
            <a:ext cx="2356284" cy="2356284"/>
            <a:chOff x="6097905" y="4180311"/>
            <a:chExt cx="1224080" cy="1224080"/>
          </a:xfrm>
        </p:grpSpPr>
        <p:sp>
          <p:nvSpPr>
            <p:cNvPr id="16" name="Oval 15" descr="background decorative figure"/>
            <p:cNvSpPr/>
            <p:nvPr/>
          </p:nvSpPr>
          <p:spPr>
            <a:xfrm>
              <a:off x="6097905" y="4180311"/>
              <a:ext cx="1224080" cy="1224080"/>
            </a:xfrm>
            <a:prstGeom prst="ellipse">
              <a:avLst/>
            </a:prstGeom>
            <a:solidFill>
              <a:srgbClr val="0A4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government ico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0506" y="4464584"/>
              <a:ext cx="623491" cy="597613"/>
            </a:xfrm>
            <a:prstGeom prst="rect">
              <a:avLst/>
            </a:prstGeom>
          </p:spPr>
        </p:pic>
      </p:grpSp>
      <p:sp>
        <p:nvSpPr>
          <p:cNvPr id="19" name="Rectangle 18">
            <a:extLst>
              <a:ext uri="{FF2B5EF4-FFF2-40B4-BE49-F238E27FC236}">
                <a16:creationId xmlns:a16="http://schemas.microsoft.com/office/drawing/2014/main" id="{A81825F3-959E-4118-9BDF-5E768BFD7D02}"/>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60323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6368082" y="4193140"/>
            <a:ext cx="5124949" cy="1261981"/>
          </a:xfrm>
          <a:prstGeom prst="rect">
            <a:avLst/>
          </a:prstGeom>
        </p:spPr>
      </p:pic>
      <p:sp>
        <p:nvSpPr>
          <p:cNvPr id="2" name="Title 1"/>
          <p:cNvSpPr>
            <a:spLocks noGrp="1"/>
          </p:cNvSpPr>
          <p:nvPr>
            <p:ph type="title"/>
          </p:nvPr>
        </p:nvSpPr>
        <p:spPr>
          <a:xfrm>
            <a:off x="650276" y="3368237"/>
            <a:ext cx="2697081" cy="1159844"/>
          </a:xfrm>
        </p:spPr>
        <p:txBody>
          <a:bodyPr>
            <a:noAutofit/>
          </a:bodyPr>
          <a:lstStyle/>
          <a:p>
            <a:pPr algn="ctr"/>
            <a:r>
              <a:rPr lang="en-US" b="1" cap="small" dirty="0">
                <a:solidFill>
                  <a:srgbClr val="355232"/>
                </a:solidFill>
                <a:latin typeface="Arial" panose="020B0604020202020204" pitchFamily="34" charset="0"/>
                <a:cs typeface="Arial" panose="020B0604020202020204" pitchFamily="34" charset="0"/>
              </a:rPr>
              <a:t>Stay </a:t>
            </a:r>
            <a:br>
              <a:rPr lang="en-US" b="1" cap="small" dirty="0">
                <a:solidFill>
                  <a:srgbClr val="355232"/>
                </a:solidFill>
                <a:latin typeface="Arial" panose="020B0604020202020204" pitchFamily="34" charset="0"/>
                <a:cs typeface="Arial" panose="020B0604020202020204" pitchFamily="34" charset="0"/>
              </a:rPr>
            </a:br>
            <a:r>
              <a:rPr lang="en-US" b="1" cap="small" dirty="0">
                <a:solidFill>
                  <a:srgbClr val="355232"/>
                </a:solidFill>
                <a:latin typeface="Arial" panose="020B0604020202020204" pitchFamily="34" charset="0"/>
                <a:cs typeface="Arial" panose="020B0604020202020204" pitchFamily="34" charset="0"/>
              </a:rPr>
              <a:t>Engaged</a:t>
            </a:r>
          </a:p>
        </p:txBody>
      </p:sp>
      <p:sp>
        <p:nvSpPr>
          <p:cNvPr id="32" name="Rounded Rectangle 31">
            <a:extLst>
              <a:ext uri="{C183D7F6-B498-43B3-948B-1728B52AA6E4}">
                <adec:decorative xmlns:adec="http://schemas.microsoft.com/office/drawing/2017/decorative" xmlns="" val="1"/>
              </a:ext>
            </a:extLst>
          </p:cNvPr>
          <p:cNvSpPr/>
          <p:nvPr/>
        </p:nvSpPr>
        <p:spPr>
          <a:xfrm>
            <a:off x="5860859" y="2562976"/>
            <a:ext cx="5776378" cy="1009452"/>
          </a:xfrm>
          <a:prstGeom prst="roundRect">
            <a:avLst/>
          </a:prstGeom>
          <a:solidFill>
            <a:srgbClr val="65A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31" name="Rounded Rectangle 30">
            <a:extLst>
              <a:ext uri="{C183D7F6-B498-43B3-948B-1728B52AA6E4}">
                <adec:decorative xmlns:adec="http://schemas.microsoft.com/office/drawing/2017/decorative" xmlns="" val="1"/>
              </a:ext>
            </a:extLst>
          </p:cNvPr>
          <p:cNvSpPr/>
          <p:nvPr/>
        </p:nvSpPr>
        <p:spPr>
          <a:xfrm>
            <a:off x="5674547" y="811101"/>
            <a:ext cx="5962690" cy="952821"/>
          </a:xfrm>
          <a:prstGeom prst="roundRect">
            <a:avLst/>
          </a:prstGeom>
          <a:solidFill>
            <a:srgbClr val="AFD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Oval 16">
            <a:extLst>
              <a:ext uri="{C183D7F6-B498-43B3-948B-1728B52AA6E4}">
                <adec:decorative xmlns:adec="http://schemas.microsoft.com/office/drawing/2017/decorative" xmlns="" val="1"/>
              </a:ext>
            </a:extLst>
          </p:cNvPr>
          <p:cNvSpPr/>
          <p:nvPr/>
        </p:nvSpPr>
        <p:spPr>
          <a:xfrm>
            <a:off x="4386923" y="437212"/>
            <a:ext cx="1657350" cy="1655064"/>
          </a:xfrm>
          <a:prstGeom prst="ellipse">
            <a:avLst/>
          </a:prstGeom>
          <a:solidFill>
            <a:srgbClr val="AFD47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3" name="Oval 22">
            <a:extLst>
              <a:ext uri="{C183D7F6-B498-43B3-948B-1728B52AA6E4}">
                <adec:decorative xmlns:adec="http://schemas.microsoft.com/office/drawing/2017/decorative" xmlns="" val="1"/>
              </a:ext>
            </a:extLst>
          </p:cNvPr>
          <p:cNvSpPr/>
          <p:nvPr/>
        </p:nvSpPr>
        <p:spPr>
          <a:xfrm>
            <a:off x="4386921" y="3977682"/>
            <a:ext cx="1657350" cy="1655064"/>
          </a:xfrm>
          <a:prstGeom prst="ellipse">
            <a:avLst/>
          </a:prstGeom>
          <a:solidFill>
            <a:srgbClr val="3552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Oval 19">
            <a:extLst>
              <a:ext uri="{C183D7F6-B498-43B3-948B-1728B52AA6E4}">
                <adec:decorative xmlns:adec="http://schemas.microsoft.com/office/drawing/2017/decorative" xmlns="" val="1"/>
              </a:ext>
            </a:extLst>
          </p:cNvPr>
          <p:cNvSpPr/>
          <p:nvPr/>
        </p:nvSpPr>
        <p:spPr>
          <a:xfrm>
            <a:off x="4386922" y="2207447"/>
            <a:ext cx="1657350" cy="1655064"/>
          </a:xfrm>
          <a:prstGeom prst="ellipse">
            <a:avLst/>
          </a:prstGeom>
          <a:solidFill>
            <a:srgbClr val="65A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8" name="TextBox 27"/>
          <p:cNvSpPr txBox="1"/>
          <p:nvPr/>
        </p:nvSpPr>
        <p:spPr>
          <a:xfrm>
            <a:off x="6106863" y="934392"/>
            <a:ext cx="5386168" cy="70788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https://www2.calrecycle.ca.gov/Listservs/</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Subscribe/152</a:t>
            </a:r>
            <a:endParaRPr lang="en-US" sz="2000" dirty="0">
              <a:latin typeface="Arial" panose="020B0604020202020204" pitchFamily="34" charset="0"/>
              <a:cs typeface="Arial" panose="020B0604020202020204" pitchFamily="34" charset="0"/>
            </a:endParaRPr>
          </a:p>
        </p:txBody>
      </p:sp>
      <p:sp>
        <p:nvSpPr>
          <p:cNvPr id="29" name="TextBox 28"/>
          <p:cNvSpPr txBox="1"/>
          <p:nvPr/>
        </p:nvSpPr>
        <p:spPr>
          <a:xfrm>
            <a:off x="6106105" y="2764186"/>
            <a:ext cx="5652121" cy="400110"/>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https://www.calrecycle.ca.gov/organics/slcp</a:t>
            </a:r>
          </a:p>
        </p:txBody>
      </p:sp>
      <p:pic>
        <p:nvPicPr>
          <p:cNvPr id="35" name="Picture 34">
            <a:extLs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11" y="1372072"/>
            <a:ext cx="2499360" cy="1792224"/>
          </a:xfrm>
          <a:prstGeom prst="rect">
            <a:avLst/>
          </a:prstGeom>
        </p:spPr>
      </p:pic>
      <p:pic>
        <p:nvPicPr>
          <p:cNvPr id="5" name="Picture 4">
            <a:extLs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0733" y="4489516"/>
            <a:ext cx="1109476" cy="728365"/>
          </a:xfrm>
          <a:prstGeom prst="rect">
            <a:avLst/>
          </a:prstGeom>
        </p:spPr>
      </p:pic>
      <p:pic>
        <p:nvPicPr>
          <p:cNvPr id="6" name="Picture 5">
            <a:extLs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5338" y="650806"/>
            <a:ext cx="860265" cy="1044321"/>
          </a:xfrm>
          <a:prstGeom prst="rect">
            <a:avLst/>
          </a:prstGeom>
        </p:spPr>
      </p:pic>
      <p:pic>
        <p:nvPicPr>
          <p:cNvPr id="7" name="Picture 6">
            <a:extLst>
              <a:ext uri="{C183D7F6-B498-43B3-948B-1728B52AA6E4}">
                <adec:decorative xmlns:adec="http://schemas.microsoft.com/office/drawing/2017/decorative" xmlns=""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3921" y="2691646"/>
            <a:ext cx="1083097" cy="690846"/>
          </a:xfrm>
          <a:prstGeom prst="rect">
            <a:avLst/>
          </a:prstGeom>
        </p:spPr>
      </p:pic>
      <p:sp>
        <p:nvSpPr>
          <p:cNvPr id="24" name="TextBox 23"/>
          <p:cNvSpPr txBox="1"/>
          <p:nvPr/>
        </p:nvSpPr>
        <p:spPr>
          <a:xfrm>
            <a:off x="6374625" y="4255434"/>
            <a:ext cx="5162132" cy="1231106"/>
          </a:xfrm>
          <a:prstGeom prst="rect">
            <a:avLst/>
          </a:prstGeom>
          <a:noFill/>
        </p:spPr>
        <p:txBody>
          <a:bodyPr wrap="square" rtlCol="0">
            <a:spAutoFit/>
          </a:bodyPr>
          <a:lstStyle/>
          <a:p>
            <a:r>
              <a:rPr lang="en-US" b="1" dirty="0" smtClean="0">
                <a:solidFill>
                  <a:schemeClr val="bg1"/>
                </a:solidFill>
                <a:latin typeface="Arial" panose="020B0604020202020204" pitchFamily="34" charset="0"/>
                <a:cs typeface="Arial" panose="020B0604020202020204" pitchFamily="34" charset="0"/>
              </a:rPr>
              <a:t>Elizabeth Rodriguez, Public Services Director</a:t>
            </a:r>
          </a:p>
          <a:p>
            <a:r>
              <a:rPr lang="en-US" b="1" dirty="0" smtClean="0">
                <a:solidFill>
                  <a:schemeClr val="bg1"/>
                </a:solidFill>
                <a:latin typeface="Arial" panose="020B0604020202020204" pitchFamily="34" charset="0"/>
                <a:cs typeface="Arial" panose="020B0604020202020204" pitchFamily="34" charset="0"/>
              </a:rPr>
              <a:t>(626) 430-2211</a:t>
            </a:r>
          </a:p>
          <a:p>
            <a:r>
              <a:rPr lang="en-US" b="1" dirty="0" smtClean="0">
                <a:solidFill>
                  <a:schemeClr val="bg1"/>
                </a:solidFill>
                <a:latin typeface="Arial" panose="020B0604020202020204" pitchFamily="34" charset="0"/>
                <a:cs typeface="Arial" panose="020B0604020202020204" pitchFamily="34" charset="0"/>
              </a:rPr>
              <a:t>erodriguez@irwindaleca.gov </a:t>
            </a:r>
            <a:endParaRPr lang="en-US" b="1" dirty="0">
              <a:solidFill>
                <a:schemeClr val="bg1"/>
              </a:solidFill>
              <a:latin typeface="Arial" panose="020B0604020202020204" pitchFamily="34" charset="0"/>
              <a:cs typeface="Arial" panose="020B0604020202020204" pitchFamily="34" charset="0"/>
            </a:endParaRPr>
          </a:p>
          <a:p>
            <a:pPr algn="r"/>
            <a:endParaRPr lang="en-US" sz="20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84449B9-A1A6-4A72-8AD7-4BD1079F7064}"/>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8090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HISTORY OF SOLID WASTE LAWS</a:t>
            </a:r>
            <a:endParaRPr lang="en-US" dirty="0"/>
          </a:p>
        </p:txBody>
      </p:sp>
      <p:sp>
        <p:nvSpPr>
          <p:cNvPr id="3" name="Text Placeholder 2"/>
          <p:cNvSpPr>
            <a:spLocks noGrp="1"/>
          </p:cNvSpPr>
          <p:nvPr>
            <p:ph type="body" sz="quarter" idx="10"/>
          </p:nvPr>
        </p:nvSpPr>
        <p:spPr/>
        <p:txBody>
          <a:bodyPr>
            <a:normAutofit lnSpcReduction="10000"/>
          </a:bodyPr>
          <a:lstStyle/>
          <a:p>
            <a:r>
              <a:rPr lang="en-US" dirty="0" smtClean="0"/>
              <a:t>ASSEMBLY BILL 939 – CALIFORNIA INTEGRATED WASTE MANAGEMENT ACT OF 1989</a:t>
            </a:r>
            <a:endParaRPr lang="en-US" dirty="0"/>
          </a:p>
        </p:txBody>
      </p:sp>
      <p:sp>
        <p:nvSpPr>
          <p:cNvPr id="4" name="Text Placeholder 3"/>
          <p:cNvSpPr>
            <a:spLocks noGrp="1"/>
          </p:cNvSpPr>
          <p:nvPr>
            <p:ph type="body" sz="quarter" idx="11"/>
          </p:nvPr>
        </p:nvSpPr>
        <p:spPr/>
        <p:txBody>
          <a:bodyPr>
            <a:normAutofit lnSpcReduction="10000"/>
          </a:bodyPr>
          <a:lstStyle/>
          <a:p>
            <a:r>
              <a:rPr lang="en-US" dirty="0" smtClean="0"/>
              <a:t>ASSEMBLY BILL 341 – MANDATORY COMMERCIAL RECYCLING</a:t>
            </a:r>
            <a:endParaRPr lang="en-US" dirty="0"/>
          </a:p>
        </p:txBody>
      </p:sp>
      <p:sp>
        <p:nvSpPr>
          <p:cNvPr id="5" name="Text Placeholder 4"/>
          <p:cNvSpPr>
            <a:spLocks noGrp="1"/>
          </p:cNvSpPr>
          <p:nvPr>
            <p:ph type="body" sz="quarter" idx="12"/>
          </p:nvPr>
        </p:nvSpPr>
        <p:spPr/>
        <p:txBody>
          <a:bodyPr>
            <a:normAutofit lnSpcReduction="10000"/>
          </a:bodyPr>
          <a:lstStyle/>
          <a:p>
            <a:r>
              <a:rPr lang="en-US" dirty="0" smtClean="0"/>
              <a:t>ASSEMBLY BILL 1826 – MANDATORY COMMERCIAL ORGANICS RECYCLING</a:t>
            </a:r>
            <a:endParaRPr lang="en-US" dirty="0"/>
          </a:p>
        </p:txBody>
      </p:sp>
      <p:sp>
        <p:nvSpPr>
          <p:cNvPr id="6" name="Text Placeholder 5"/>
          <p:cNvSpPr>
            <a:spLocks noGrp="1"/>
          </p:cNvSpPr>
          <p:nvPr>
            <p:ph type="body" sz="quarter" idx="13"/>
          </p:nvPr>
        </p:nvSpPr>
        <p:spPr/>
        <p:txBody>
          <a:bodyPr>
            <a:normAutofit lnSpcReduction="10000"/>
          </a:bodyPr>
          <a:lstStyle/>
          <a:p>
            <a:r>
              <a:rPr lang="en-US" dirty="0" smtClean="0"/>
              <a:t>SENATE BILL 1383 – SHORT-LIVED CLIMATE POLLUTANT REDUCTION ACT OF 2016</a:t>
            </a:r>
            <a:endParaRPr lang="en-US" dirty="0"/>
          </a:p>
        </p:txBody>
      </p:sp>
      <p:sp>
        <p:nvSpPr>
          <p:cNvPr id="7" name="Text Placeholder 6"/>
          <p:cNvSpPr>
            <a:spLocks noGrp="1"/>
          </p:cNvSpPr>
          <p:nvPr>
            <p:ph type="body" sz="quarter" idx="14"/>
          </p:nvPr>
        </p:nvSpPr>
        <p:spPr>
          <a:xfrm>
            <a:off x="444391" y="2764794"/>
            <a:ext cx="1282700" cy="616131"/>
          </a:xfrm>
        </p:spPr>
        <p:txBody>
          <a:bodyPr/>
          <a:lstStyle/>
          <a:p>
            <a:pPr algn="ctr"/>
            <a:r>
              <a:rPr lang="en-US" dirty="0" smtClean="0">
                <a:effectLst>
                  <a:outerShdw blurRad="38100" dist="38100" dir="2700000" algn="tl">
                    <a:srgbClr val="000000">
                      <a:alpha val="43137"/>
                    </a:srgbClr>
                  </a:outerShdw>
                </a:effectLst>
                <a:latin typeface="Arial Black" panose="020B0A04020102020204" pitchFamily="34" charset="0"/>
              </a:rPr>
              <a:t>2011</a:t>
            </a:r>
            <a:endParaRPr lang="en-US" dirty="0">
              <a:effectLst>
                <a:outerShdw blurRad="38100" dist="38100" dir="2700000" algn="tl">
                  <a:srgbClr val="000000">
                    <a:alpha val="43137"/>
                  </a:srgbClr>
                </a:outerShdw>
              </a:effectLst>
              <a:latin typeface="Arial Black" panose="020B0A04020102020204" pitchFamily="34" charset="0"/>
            </a:endParaRPr>
          </a:p>
        </p:txBody>
      </p:sp>
      <p:sp>
        <p:nvSpPr>
          <p:cNvPr id="8" name="Text Placeholder 7"/>
          <p:cNvSpPr>
            <a:spLocks noGrp="1"/>
          </p:cNvSpPr>
          <p:nvPr>
            <p:ph type="body" sz="quarter" idx="15"/>
          </p:nvPr>
        </p:nvSpPr>
        <p:spPr>
          <a:xfrm>
            <a:off x="444391" y="1438275"/>
            <a:ext cx="1282700" cy="605354"/>
          </a:xfrm>
        </p:spPr>
        <p:txBody>
          <a:bodyPr/>
          <a:lstStyle/>
          <a:p>
            <a:pPr algn="ctr"/>
            <a:r>
              <a:rPr lang="en-US" dirty="0" smtClean="0">
                <a:effectLst>
                  <a:outerShdw blurRad="38100" dist="38100" dir="2700000" algn="tl">
                    <a:srgbClr val="000000">
                      <a:alpha val="43137"/>
                    </a:srgbClr>
                  </a:outerShdw>
                </a:effectLst>
                <a:latin typeface="Arial Black" panose="020B0A04020102020204" pitchFamily="34" charset="0"/>
              </a:rPr>
              <a:t>1989</a:t>
            </a:r>
            <a:endParaRPr lang="en-US" dirty="0">
              <a:effectLst>
                <a:outerShdw blurRad="38100" dist="38100" dir="2700000" algn="tl">
                  <a:srgbClr val="000000">
                    <a:alpha val="43137"/>
                  </a:srgbClr>
                </a:outerShdw>
              </a:effectLst>
              <a:latin typeface="Arial Black" panose="020B0A04020102020204" pitchFamily="34" charset="0"/>
            </a:endParaRPr>
          </a:p>
        </p:txBody>
      </p:sp>
      <p:sp>
        <p:nvSpPr>
          <p:cNvPr id="9" name="Text Placeholder 8"/>
          <p:cNvSpPr>
            <a:spLocks noGrp="1"/>
          </p:cNvSpPr>
          <p:nvPr>
            <p:ph type="body" sz="quarter" idx="16"/>
          </p:nvPr>
        </p:nvSpPr>
        <p:spPr>
          <a:xfrm>
            <a:off x="462050" y="4102090"/>
            <a:ext cx="1282700" cy="583386"/>
          </a:xfrm>
        </p:spPr>
        <p:txBody>
          <a:bodyPr/>
          <a:lstStyle/>
          <a:p>
            <a:pPr algn="ctr"/>
            <a:r>
              <a:rPr lang="en-US" dirty="0" smtClean="0">
                <a:effectLst>
                  <a:outerShdw blurRad="38100" dist="38100" dir="2700000" algn="tl">
                    <a:srgbClr val="000000">
                      <a:alpha val="43137"/>
                    </a:srgbClr>
                  </a:outerShdw>
                </a:effectLst>
                <a:latin typeface="Arial Black" panose="020B0A04020102020204" pitchFamily="34" charset="0"/>
              </a:rPr>
              <a:t>2014</a:t>
            </a:r>
            <a:endParaRPr lang="en-US" dirty="0">
              <a:effectLst>
                <a:outerShdw blurRad="38100" dist="38100" dir="2700000" algn="tl">
                  <a:srgbClr val="000000">
                    <a:alpha val="43137"/>
                  </a:srgbClr>
                </a:outerShdw>
              </a:effectLst>
              <a:latin typeface="Arial Black" panose="020B0A04020102020204" pitchFamily="34" charset="0"/>
            </a:endParaRPr>
          </a:p>
        </p:txBody>
      </p:sp>
      <p:sp>
        <p:nvSpPr>
          <p:cNvPr id="10" name="Text Placeholder 9"/>
          <p:cNvSpPr>
            <a:spLocks noGrp="1"/>
          </p:cNvSpPr>
          <p:nvPr>
            <p:ph type="body" sz="quarter" idx="17"/>
          </p:nvPr>
        </p:nvSpPr>
        <p:spPr>
          <a:xfrm>
            <a:off x="444391" y="5406640"/>
            <a:ext cx="1282700" cy="596981"/>
          </a:xfrm>
        </p:spPr>
        <p:txBody>
          <a:bodyPr/>
          <a:lstStyle/>
          <a:p>
            <a:pPr algn="ctr"/>
            <a:r>
              <a:rPr lang="en-US" dirty="0" smtClean="0">
                <a:effectLst>
                  <a:outerShdw blurRad="38100" dist="38100" dir="2700000" algn="tl">
                    <a:srgbClr val="000000">
                      <a:alpha val="43137"/>
                    </a:srgbClr>
                  </a:outerShdw>
                </a:effectLst>
                <a:latin typeface="Arial Black" panose="020B0A04020102020204" pitchFamily="34" charset="0"/>
              </a:rPr>
              <a:t>2016</a:t>
            </a:r>
            <a:endParaRPr lang="en-US" dirty="0">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762120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lifornia is already experiencing the impacts of climate change. In 2015, the drought cost the agriculture industry in the central valley an estimated $2.7 billion &amp; 20,000 jobs" title="California climate change Infographic"/>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366" t="-47157" r="34760" b="-14191"/>
          <a:stretch/>
        </p:blipFill>
        <p:spPr>
          <a:xfrm>
            <a:off x="157772" y="167930"/>
            <a:ext cx="3843865" cy="6072037"/>
          </a:xfrm>
          <a:prstGeom prst="rtTriangle">
            <a:avLst/>
          </a:prstGeom>
        </p:spPr>
      </p:pic>
      <p:sp>
        <p:nvSpPr>
          <p:cNvPr id="5" name="Title 4"/>
          <p:cNvSpPr>
            <a:spLocks noGrp="1"/>
          </p:cNvSpPr>
          <p:nvPr>
            <p:ph type="title"/>
          </p:nvPr>
        </p:nvSpPr>
        <p:spPr>
          <a:xfrm>
            <a:off x="276667" y="183382"/>
            <a:ext cx="3500854" cy="547635"/>
          </a:xfrm>
        </p:spPr>
        <p:txBody>
          <a:bodyPr/>
          <a:lstStyle/>
          <a:p>
            <a:r>
              <a:rPr lang="en-US" dirty="0" smtClean="0">
                <a:effectLst>
                  <a:outerShdw blurRad="38100" dist="38100" dir="2700000" algn="tl">
                    <a:srgbClr val="000000">
                      <a:alpha val="43137"/>
                    </a:srgbClr>
                  </a:outerShdw>
                </a:effectLst>
              </a:rPr>
              <a:t>WHY SB 1383?</a:t>
            </a:r>
            <a:endParaRPr lang="en-US" dirty="0">
              <a:effectLst>
                <a:outerShdw blurRad="38100" dist="38100" dir="2700000" algn="tl">
                  <a:srgbClr val="000000">
                    <a:alpha val="43137"/>
                  </a:srgbClr>
                </a:outerShdw>
              </a:effectLst>
            </a:endParaRPr>
          </a:p>
        </p:txBody>
      </p:sp>
      <p:graphicFrame>
        <p:nvGraphicFramePr>
          <p:cNvPr id="6" name="Picture Placeholder 5" descr="Pie chart detailing California's disposed waste stream. "/>
          <p:cNvGraphicFramePr>
            <a:graphicFrameLocks noGrp="1"/>
          </p:cNvGraphicFramePr>
          <p:nvPr>
            <p:ph type="pic" idx="1"/>
            <p:extLst>
              <p:ext uri="{D42A27DB-BD31-4B8C-83A1-F6EECF244321}">
                <p14:modId xmlns:p14="http://schemas.microsoft.com/office/powerpoint/2010/main" val="3518122214"/>
              </p:ext>
            </p:extLst>
          </p:nvPr>
        </p:nvGraphicFramePr>
        <p:xfrm>
          <a:off x="5562183" y="741007"/>
          <a:ext cx="6462853" cy="5325626"/>
        </p:xfrm>
        <a:graphic>
          <a:graphicData uri="http://schemas.openxmlformats.org/drawingml/2006/chart">
            <c:chart xmlns:c="http://schemas.openxmlformats.org/drawingml/2006/chart" xmlns:r="http://schemas.openxmlformats.org/officeDocument/2006/relationships" r:id="rId4"/>
          </a:graphicData>
        </a:graphic>
      </p:graphicFrame>
      <p:sp>
        <p:nvSpPr>
          <p:cNvPr id="2" name="Left-Right Arrow 1"/>
          <p:cNvSpPr/>
          <p:nvPr/>
        </p:nvSpPr>
        <p:spPr>
          <a:xfrm>
            <a:off x="2723524" y="2741574"/>
            <a:ext cx="2722683" cy="959317"/>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8" name="TextBox 7"/>
          <p:cNvSpPr txBox="1"/>
          <p:nvPr/>
        </p:nvSpPr>
        <p:spPr>
          <a:xfrm>
            <a:off x="3104941" y="5044269"/>
            <a:ext cx="786164" cy="482321"/>
          </a:xfrm>
          <a:prstGeom prst="rect">
            <a:avLst/>
          </a:prstGeom>
          <a:solidFill>
            <a:srgbClr val="4F7D3F"/>
          </a:solidFill>
          <a:ln>
            <a:noFill/>
          </a:ln>
        </p:spPr>
        <p:txBody>
          <a:bodyPr wrap="square" rtlCol="0">
            <a:spAutoFit/>
          </a:bodyPr>
          <a:lstStyle/>
          <a:p>
            <a:endParaRPr lang="en-US" dirty="0"/>
          </a:p>
        </p:txBody>
      </p:sp>
      <p:sp>
        <p:nvSpPr>
          <p:cNvPr id="9" name="TextBox 8"/>
          <p:cNvSpPr txBox="1"/>
          <p:nvPr/>
        </p:nvSpPr>
        <p:spPr>
          <a:xfrm>
            <a:off x="828336" y="1122226"/>
            <a:ext cx="2502736"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CLIMATE CHANGE</a:t>
            </a:r>
            <a:endParaRPr lang="en-US"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0" name="TextBox 9"/>
          <p:cNvSpPr txBox="1"/>
          <p:nvPr/>
        </p:nvSpPr>
        <p:spPr>
          <a:xfrm>
            <a:off x="4342562" y="272533"/>
            <a:ext cx="6022483"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ORGANIC WASTE = LARGEST WASTE STREAM</a:t>
            </a:r>
            <a:endParaRPr lang="en-US"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1" name="TextBox 10"/>
          <p:cNvSpPr txBox="1"/>
          <p:nvPr/>
        </p:nvSpPr>
        <p:spPr>
          <a:xfrm>
            <a:off x="3926732" y="5144744"/>
            <a:ext cx="3031599" cy="646331"/>
          </a:xfrm>
          <a:prstGeom prst="rect">
            <a:avLst/>
          </a:prstGeom>
          <a:solidFill>
            <a:schemeClr val="accent6">
              <a:lumMod val="75000"/>
            </a:schemeClr>
          </a:solidFill>
          <a:ln w="28575">
            <a:solidFill>
              <a:schemeClr val="accent4">
                <a:lumMod val="60000"/>
                <a:lumOff val="40000"/>
              </a:schemeClr>
            </a:solidFill>
          </a:ln>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1 IN 5 CALIFORNIANS </a:t>
            </a:r>
          </a:p>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ARE FOOD INSECURE</a:t>
            </a:r>
            <a:endParaRPr lang="en-US"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2" name="TextBox 11"/>
          <p:cNvSpPr txBox="1"/>
          <p:nvPr/>
        </p:nvSpPr>
        <p:spPr>
          <a:xfrm>
            <a:off x="4360268" y="939701"/>
            <a:ext cx="3153508" cy="1200329"/>
          </a:xfrm>
          <a:prstGeom prst="rect">
            <a:avLst/>
          </a:prstGeom>
          <a:noFill/>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2018: 24 MILLION TONS OF ORGANIC WASTE DISPOSED OF IN CALIFORNIA</a:t>
            </a:r>
            <a:endParaRPr lang="en-US"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3" name="TextBox 12"/>
          <p:cNvSpPr txBox="1"/>
          <p:nvPr/>
        </p:nvSpPr>
        <p:spPr>
          <a:xfrm>
            <a:off x="3407321" y="4223691"/>
            <a:ext cx="2641054" cy="923330"/>
          </a:xfrm>
          <a:prstGeom prst="rect">
            <a:avLst/>
          </a:prstGeom>
          <a:solidFill>
            <a:schemeClr val="accent6">
              <a:lumMod val="75000"/>
            </a:schemeClr>
          </a:solidFill>
          <a:ln w="28575">
            <a:solidFill>
              <a:schemeClr val="accent4">
                <a:lumMod val="60000"/>
                <a:lumOff val="40000"/>
              </a:schemeClr>
            </a:solidFill>
          </a:ln>
        </p:spPr>
        <p:txBody>
          <a:bodyPr wrap="square" rtlCol="0">
            <a:spAutoFit/>
          </a:bodyPr>
          <a:lstStyle/>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6 MILLION TONS </a:t>
            </a:r>
          </a:p>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OF FOOD WASTE IS </a:t>
            </a:r>
          </a:p>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THROWN AWAY</a:t>
            </a:r>
            <a:endParaRPr lang="en-US"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
        <p:nvSpPr>
          <p:cNvPr id="14" name="TextBox 13"/>
          <p:cNvSpPr txBox="1"/>
          <p:nvPr/>
        </p:nvSpPr>
        <p:spPr>
          <a:xfrm>
            <a:off x="33663" y="1387777"/>
            <a:ext cx="4147289" cy="369332"/>
          </a:xfrm>
          <a:prstGeom prst="rect">
            <a:avLst/>
          </a:prstGeom>
          <a:noFill/>
        </p:spPr>
        <p:txBody>
          <a:bodyPr wrap="none" rtlCol="0">
            <a:spAutoFit/>
          </a:bodyPr>
          <a:lstStyle/>
          <a:p>
            <a:r>
              <a:rPr lang="en-US" dirty="0" smtClean="0">
                <a:solidFill>
                  <a:schemeClr val="bg1"/>
                </a:solidFill>
                <a:effectLst>
                  <a:outerShdw blurRad="38100" dist="38100" dir="2700000" algn="tl">
                    <a:srgbClr val="000000">
                      <a:alpha val="43137"/>
                    </a:srgbClr>
                  </a:outerShdw>
                </a:effectLst>
                <a:latin typeface="Arial Black" panose="020B0A04020102020204" pitchFamily="34" charset="0"/>
              </a:rPr>
              <a:t>CALIFORNIA IS EXPERIENCING</a:t>
            </a:r>
            <a:endParaRPr lang="en-US" dirty="0">
              <a:solidFill>
                <a:schemeClr val="bg1"/>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324196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SB 1383 Requirements</a:t>
            </a:r>
          </a:p>
        </p:txBody>
      </p:sp>
      <p:sp>
        <p:nvSpPr>
          <p:cNvPr id="8" name="Text Placeholder 7"/>
          <p:cNvSpPr>
            <a:spLocks noGrp="1"/>
          </p:cNvSpPr>
          <p:nvPr>
            <p:ph type="body" sz="quarter" idx="15"/>
          </p:nvPr>
        </p:nvSpPr>
        <p:spPr>
          <a:xfrm>
            <a:off x="444391" y="1342121"/>
            <a:ext cx="1282700" cy="597971"/>
          </a:xfrm>
        </p:spPr>
        <p:txBody>
          <a:bodyPr/>
          <a:lstStyle/>
          <a:p>
            <a:pPr algn="ctr"/>
            <a:r>
              <a:rPr lang="en-US" sz="3600" b="1" dirty="0"/>
              <a:t>2020</a:t>
            </a:r>
          </a:p>
        </p:txBody>
      </p:sp>
      <p:sp>
        <p:nvSpPr>
          <p:cNvPr id="3" name="Text Placeholder 2"/>
          <p:cNvSpPr>
            <a:spLocks noGrp="1"/>
          </p:cNvSpPr>
          <p:nvPr>
            <p:ph type="body" sz="quarter" idx="10"/>
          </p:nvPr>
        </p:nvSpPr>
        <p:spPr>
          <a:xfrm>
            <a:off x="2501900" y="1250748"/>
            <a:ext cx="9258300" cy="895552"/>
          </a:xfrm>
        </p:spPr>
        <p:txBody>
          <a:bodyPr>
            <a:normAutofit fontScale="62500" lnSpcReduction="20000"/>
          </a:bodyPr>
          <a:lstStyle/>
          <a:p>
            <a:pPr lvl="0" defTabSz="457200">
              <a:lnSpc>
                <a:spcPct val="100000"/>
              </a:lnSpc>
              <a:spcBef>
                <a:spcPts val="0"/>
              </a:spcBef>
              <a:defRPr/>
            </a:pPr>
            <a:r>
              <a:rPr lang="en-US" sz="4300" b="1" cap="small" dirty="0" smtClean="0">
                <a:solidFill>
                  <a:prstClr val="white"/>
                </a:solidFill>
              </a:rPr>
              <a:t>50% Reduction </a:t>
            </a:r>
            <a:r>
              <a:rPr lang="en-US" sz="4300" b="1" cap="small" dirty="0">
                <a:solidFill>
                  <a:prstClr val="white"/>
                </a:solidFill>
              </a:rPr>
              <a:t>in Landfilled Organic Waste</a:t>
            </a:r>
          </a:p>
          <a:p>
            <a:pPr lvl="0" defTabSz="457200">
              <a:lnSpc>
                <a:spcPct val="100000"/>
              </a:lnSpc>
              <a:spcBef>
                <a:spcPts val="1200"/>
              </a:spcBef>
              <a:defRPr/>
            </a:pPr>
            <a:r>
              <a:rPr lang="en-US" sz="3800" dirty="0"/>
              <a:t>(11.5 Million Tons of Organic Waste Disposal Allowed)</a:t>
            </a:r>
          </a:p>
          <a:p>
            <a:endParaRPr lang="en-US" dirty="0"/>
          </a:p>
        </p:txBody>
      </p:sp>
      <p:sp>
        <p:nvSpPr>
          <p:cNvPr id="7" name="Text Placeholder 6"/>
          <p:cNvSpPr>
            <a:spLocks noGrp="1"/>
          </p:cNvSpPr>
          <p:nvPr>
            <p:ph type="body" sz="quarter" idx="14"/>
          </p:nvPr>
        </p:nvSpPr>
        <p:spPr>
          <a:xfrm>
            <a:off x="444391" y="2798556"/>
            <a:ext cx="1282700" cy="568774"/>
          </a:xfrm>
        </p:spPr>
        <p:txBody>
          <a:bodyPr>
            <a:normAutofit lnSpcReduction="10000"/>
          </a:bodyPr>
          <a:lstStyle/>
          <a:p>
            <a:pPr algn="ctr"/>
            <a:r>
              <a:rPr lang="en-US" sz="3600" b="1" dirty="0">
                <a:effectLst>
                  <a:outerShdw blurRad="38100" dist="38100" dir="2700000" algn="tl">
                    <a:srgbClr val="000000">
                      <a:alpha val="43137"/>
                    </a:srgbClr>
                  </a:outerShdw>
                </a:effectLst>
              </a:rPr>
              <a:t>2022</a:t>
            </a:r>
          </a:p>
        </p:txBody>
      </p:sp>
      <p:sp>
        <p:nvSpPr>
          <p:cNvPr id="4" name="Text Placeholder 3"/>
          <p:cNvSpPr>
            <a:spLocks noGrp="1"/>
          </p:cNvSpPr>
          <p:nvPr>
            <p:ph type="body" sz="quarter" idx="11"/>
          </p:nvPr>
        </p:nvSpPr>
        <p:spPr>
          <a:xfrm>
            <a:off x="2590800" y="2675702"/>
            <a:ext cx="9080500" cy="522699"/>
          </a:xfrm>
        </p:spPr>
        <p:txBody>
          <a:bodyPr>
            <a:noAutofit/>
          </a:bodyPr>
          <a:lstStyle/>
          <a:p>
            <a:pPr algn="ctr"/>
            <a:r>
              <a:rPr lang="en-US" sz="3600" b="1" cap="small" dirty="0">
                <a:effectLst>
                  <a:outerShdw blurRad="38100" dist="38100" dir="2700000" algn="tl">
                    <a:srgbClr val="000000">
                      <a:alpha val="43137"/>
                    </a:srgbClr>
                  </a:outerShdw>
                </a:effectLst>
              </a:rPr>
              <a:t>Regulations</a:t>
            </a:r>
            <a:r>
              <a:rPr lang="en-US" sz="3600" b="1" dirty="0">
                <a:effectLst>
                  <a:outerShdw blurRad="38100" dist="38100" dir="2700000" algn="tl">
                    <a:srgbClr val="000000">
                      <a:alpha val="43137"/>
                    </a:srgbClr>
                  </a:outerShdw>
                </a:effectLst>
              </a:rPr>
              <a:t> </a:t>
            </a:r>
            <a:r>
              <a:rPr lang="en-US" sz="3600" b="1" cap="small" dirty="0">
                <a:effectLst>
                  <a:outerShdw blurRad="38100" dist="38100" dir="2700000" algn="tl">
                    <a:srgbClr val="000000">
                      <a:alpha val="43137"/>
                    </a:srgbClr>
                  </a:outerShdw>
                </a:effectLst>
              </a:rPr>
              <a:t>Take Effect</a:t>
            </a:r>
          </a:p>
        </p:txBody>
      </p:sp>
      <p:sp>
        <p:nvSpPr>
          <p:cNvPr id="9" name="Text Placeholder 8"/>
          <p:cNvSpPr>
            <a:spLocks noGrp="1"/>
          </p:cNvSpPr>
          <p:nvPr>
            <p:ph type="body" sz="quarter" idx="16"/>
          </p:nvPr>
        </p:nvSpPr>
        <p:spPr>
          <a:xfrm>
            <a:off x="444391" y="4082271"/>
            <a:ext cx="1282700" cy="572324"/>
          </a:xfrm>
        </p:spPr>
        <p:txBody>
          <a:bodyPr>
            <a:normAutofit lnSpcReduction="10000"/>
          </a:bodyPr>
          <a:lstStyle/>
          <a:p>
            <a:r>
              <a:rPr lang="en-US" sz="3600" b="1" dirty="0" smtClean="0"/>
              <a:t>2024</a:t>
            </a:r>
            <a:endParaRPr lang="en-US" sz="3600" b="1" dirty="0"/>
          </a:p>
        </p:txBody>
      </p:sp>
      <p:sp>
        <p:nvSpPr>
          <p:cNvPr id="5" name="Text Placeholder 4"/>
          <p:cNvSpPr>
            <a:spLocks noGrp="1"/>
          </p:cNvSpPr>
          <p:nvPr>
            <p:ph type="body" sz="quarter" idx="12"/>
          </p:nvPr>
        </p:nvSpPr>
        <p:spPr>
          <a:xfrm>
            <a:off x="2270927" y="5026179"/>
            <a:ext cx="9566031" cy="1212696"/>
          </a:xfrm>
        </p:spPr>
        <p:txBody>
          <a:bodyPr>
            <a:normAutofit fontScale="25000" lnSpcReduction="20000"/>
          </a:bodyPr>
          <a:lstStyle/>
          <a:p>
            <a:pPr defTabSz="457200">
              <a:lnSpc>
                <a:spcPct val="120000"/>
              </a:lnSpc>
              <a:spcBef>
                <a:spcPts val="0"/>
              </a:spcBef>
              <a:defRPr/>
            </a:pPr>
            <a:r>
              <a:rPr lang="en-US" sz="9600" b="1" cap="small" dirty="0">
                <a:solidFill>
                  <a:prstClr val="white"/>
                </a:solidFill>
              </a:rPr>
              <a:t>75 </a:t>
            </a:r>
            <a:r>
              <a:rPr lang="en-US" sz="9600" b="1" cap="small" dirty="0" smtClean="0">
                <a:solidFill>
                  <a:prstClr val="white"/>
                </a:solidFill>
              </a:rPr>
              <a:t>% </a:t>
            </a:r>
            <a:r>
              <a:rPr lang="en-US" sz="9600" b="1" cap="small" dirty="0">
                <a:solidFill>
                  <a:prstClr val="white"/>
                </a:solidFill>
              </a:rPr>
              <a:t>Reduction in Landfilled Organic </a:t>
            </a:r>
            <a:r>
              <a:rPr lang="en-US" sz="9600" b="1" cap="small" dirty="0" smtClean="0">
                <a:solidFill>
                  <a:prstClr val="white"/>
                </a:solidFill>
              </a:rPr>
              <a:t>Waste </a:t>
            </a:r>
            <a:r>
              <a:rPr lang="en-US" sz="3600" dirty="0" smtClean="0"/>
              <a:t>(5.7 </a:t>
            </a:r>
            <a:r>
              <a:rPr lang="en-US" sz="3600" dirty="0"/>
              <a:t>Million Tons of Organic Waste Disposal Allowed</a:t>
            </a:r>
            <a:r>
              <a:rPr lang="en-US" sz="3600" dirty="0" smtClean="0"/>
              <a:t>) </a:t>
            </a:r>
            <a:br>
              <a:rPr lang="en-US" sz="3600" dirty="0" smtClean="0"/>
            </a:br>
            <a:r>
              <a:rPr lang="en-US" sz="9600" b="1" cap="small" dirty="0" smtClean="0">
                <a:solidFill>
                  <a:prstClr val="white"/>
                </a:solidFill>
              </a:rPr>
              <a:t>20 </a:t>
            </a:r>
            <a:r>
              <a:rPr lang="en-US" sz="9600" b="1" cap="small" dirty="0">
                <a:solidFill>
                  <a:prstClr val="white"/>
                </a:solidFill>
              </a:rPr>
              <a:t>% of currently disposed edible food must be recovered for human consumption</a:t>
            </a:r>
          </a:p>
          <a:p>
            <a:pPr lvl="0" defTabSz="457200">
              <a:lnSpc>
                <a:spcPct val="120000"/>
              </a:lnSpc>
              <a:spcBef>
                <a:spcPts val="0"/>
              </a:spcBef>
              <a:defRPr/>
            </a:pPr>
            <a:endParaRPr lang="en-US" sz="3600" dirty="0"/>
          </a:p>
          <a:p>
            <a:pPr>
              <a:lnSpc>
                <a:spcPct val="120000"/>
              </a:lnSpc>
              <a:spcBef>
                <a:spcPts val="0"/>
              </a:spcBef>
            </a:pPr>
            <a:endParaRPr lang="en-US" dirty="0"/>
          </a:p>
        </p:txBody>
      </p:sp>
      <p:sp>
        <p:nvSpPr>
          <p:cNvPr id="10" name="Text Placeholder 9"/>
          <p:cNvSpPr>
            <a:spLocks noGrp="1"/>
          </p:cNvSpPr>
          <p:nvPr>
            <p:ph type="body" sz="quarter" idx="17"/>
          </p:nvPr>
        </p:nvSpPr>
        <p:spPr>
          <a:xfrm>
            <a:off x="444391" y="5397763"/>
            <a:ext cx="1282700" cy="574978"/>
          </a:xfrm>
        </p:spPr>
        <p:txBody>
          <a:bodyPr>
            <a:normAutofit lnSpcReduction="10000"/>
          </a:bodyPr>
          <a:lstStyle/>
          <a:p>
            <a:r>
              <a:rPr lang="en-US" sz="3600" b="1" dirty="0"/>
              <a:t>2025</a:t>
            </a:r>
          </a:p>
        </p:txBody>
      </p:sp>
      <p:sp>
        <p:nvSpPr>
          <p:cNvPr id="12" name="Rectangle 11"/>
          <p:cNvSpPr/>
          <p:nvPr/>
        </p:nvSpPr>
        <p:spPr>
          <a:xfrm>
            <a:off x="281478" y="2461846"/>
            <a:ext cx="1657854" cy="105507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270927" y="2461846"/>
            <a:ext cx="9566031" cy="1055077"/>
          </a:xfrm>
          <a:prstGeom prst="rect">
            <a:avLst/>
          </a:prstGeom>
          <a:noFill/>
          <a:ln w="76200">
            <a:solidFill>
              <a:schemeClr val="accent6">
                <a:lumMod val="75000"/>
              </a:schemeClr>
            </a:solidFill>
          </a:ln>
        </p:spPr>
        <p:txBody>
          <a:bodyPr wrap="square" rtlCol="0">
            <a:spAutoFit/>
          </a:bodyPr>
          <a:lstStyle/>
          <a:p>
            <a:endParaRPr lang="en-US" dirty="0"/>
          </a:p>
        </p:txBody>
      </p:sp>
      <p:sp>
        <p:nvSpPr>
          <p:cNvPr id="11" name="Rectangle 10">
            <a:extLst>
              <a:ext uri="{FF2B5EF4-FFF2-40B4-BE49-F238E27FC236}">
                <a16:creationId xmlns:a16="http://schemas.microsoft.com/office/drawing/2014/main" id="{BAF84061-44B3-4704-A002-EC2E7700D29A}"/>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Text Placeholder 29"/>
          <p:cNvSpPr txBox="1">
            <a:spLocks/>
          </p:cNvSpPr>
          <p:nvPr/>
        </p:nvSpPr>
        <p:spPr>
          <a:xfrm>
            <a:off x="2440478" y="3896084"/>
            <a:ext cx="9711275" cy="10047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smtClean="0">
                <a:solidFill>
                  <a:schemeClr val="bg1"/>
                </a:solidFill>
              </a:rPr>
              <a:t>REGULATIONS REQUIRE LOCAL GOVERNMENTS TO TAKE ENFORCEMENT</a:t>
            </a:r>
            <a:endParaRPr lang="en-US" sz="2400" b="1" dirty="0">
              <a:solidFill>
                <a:schemeClr val="bg1"/>
              </a:solidFill>
            </a:endParaRPr>
          </a:p>
        </p:txBody>
      </p:sp>
    </p:spTree>
    <p:extLst>
      <p:ext uri="{BB962C8B-B14F-4D97-AF65-F5344CB8AC3E}">
        <p14:creationId xmlns:p14="http://schemas.microsoft.com/office/powerpoint/2010/main" val="33805842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Jurisdiction Responsibilities</a:t>
            </a:r>
          </a:p>
        </p:txBody>
      </p:sp>
      <p:sp>
        <p:nvSpPr>
          <p:cNvPr id="3" name="Text Placeholder 2"/>
          <p:cNvSpPr>
            <a:spLocks noGrp="1"/>
          </p:cNvSpPr>
          <p:nvPr>
            <p:ph type="body" sz="quarter" idx="10"/>
          </p:nvPr>
        </p:nvSpPr>
        <p:spPr>
          <a:xfrm>
            <a:off x="0" y="1104232"/>
            <a:ext cx="3441700" cy="1155700"/>
          </a:xfrm>
        </p:spPr>
        <p:txBody>
          <a:bodyPr>
            <a:normAutofit/>
          </a:bodyPr>
          <a:lstStyle/>
          <a:p>
            <a:r>
              <a:rPr lang="en-US" dirty="0"/>
              <a:t>Provide Organics Collection Services to All </a:t>
            </a:r>
            <a:r>
              <a:rPr lang="en-US" u="sng" dirty="0"/>
              <a:t>Residents</a:t>
            </a:r>
            <a:r>
              <a:rPr lang="en-US" dirty="0"/>
              <a:t> and Businesses</a:t>
            </a:r>
          </a:p>
          <a:p>
            <a:endParaRPr lang="en-US" dirty="0"/>
          </a:p>
        </p:txBody>
      </p:sp>
      <p:sp>
        <p:nvSpPr>
          <p:cNvPr id="6" name="Text Placeholder 5"/>
          <p:cNvSpPr>
            <a:spLocks noGrp="1"/>
          </p:cNvSpPr>
          <p:nvPr>
            <p:ph type="body" sz="quarter" idx="13"/>
          </p:nvPr>
        </p:nvSpPr>
        <p:spPr>
          <a:xfrm>
            <a:off x="1781047" y="5242332"/>
            <a:ext cx="3086100" cy="838200"/>
          </a:xfrm>
        </p:spPr>
        <p:txBody>
          <a:bodyPr/>
          <a:lstStyle/>
          <a:p>
            <a:r>
              <a:rPr lang="en-US" dirty="0"/>
              <a:t>Establish Edible Food Recovery Program</a:t>
            </a:r>
          </a:p>
          <a:p>
            <a:endParaRPr lang="en-US" dirty="0"/>
          </a:p>
        </p:txBody>
      </p:sp>
      <p:sp>
        <p:nvSpPr>
          <p:cNvPr id="4" name="Text Placeholder 3"/>
          <p:cNvSpPr>
            <a:spLocks noGrp="1"/>
          </p:cNvSpPr>
          <p:nvPr>
            <p:ph type="body" sz="quarter" idx="11"/>
          </p:nvPr>
        </p:nvSpPr>
        <p:spPr>
          <a:xfrm>
            <a:off x="3819446" y="1186867"/>
            <a:ext cx="3086100" cy="838200"/>
          </a:xfrm>
        </p:spPr>
        <p:txBody>
          <a:bodyPr/>
          <a:lstStyle/>
          <a:p>
            <a:r>
              <a:rPr lang="en-US" dirty="0"/>
              <a:t>Conduct Education and Outreach to Community</a:t>
            </a:r>
          </a:p>
          <a:p>
            <a:endParaRPr lang="en-US" dirty="0"/>
          </a:p>
        </p:txBody>
      </p:sp>
      <p:sp>
        <p:nvSpPr>
          <p:cNvPr id="7" name="Text Placeholder 6"/>
          <p:cNvSpPr>
            <a:spLocks noGrp="1"/>
          </p:cNvSpPr>
          <p:nvPr>
            <p:ph type="body" sz="quarter" idx="14"/>
          </p:nvPr>
        </p:nvSpPr>
        <p:spPr>
          <a:xfrm>
            <a:off x="5472819" y="5239564"/>
            <a:ext cx="3086100" cy="1123136"/>
          </a:xfrm>
        </p:spPr>
        <p:txBody>
          <a:bodyPr>
            <a:normAutofit/>
          </a:bodyPr>
          <a:lstStyle/>
          <a:p>
            <a:r>
              <a:rPr lang="en-US" dirty="0"/>
              <a:t>Procure Recyclable and Recovered Organic Products</a:t>
            </a:r>
          </a:p>
          <a:p>
            <a:endParaRPr lang="en-US" dirty="0"/>
          </a:p>
        </p:txBody>
      </p:sp>
      <p:sp>
        <p:nvSpPr>
          <p:cNvPr id="5" name="Text Placeholder 4"/>
          <p:cNvSpPr>
            <a:spLocks noGrp="1"/>
          </p:cNvSpPr>
          <p:nvPr>
            <p:ph type="body" sz="quarter" idx="12"/>
          </p:nvPr>
        </p:nvSpPr>
        <p:spPr>
          <a:xfrm>
            <a:off x="7283292" y="1104232"/>
            <a:ext cx="3422807" cy="1092534"/>
          </a:xfrm>
        </p:spPr>
        <p:txBody>
          <a:bodyPr>
            <a:normAutofit/>
          </a:bodyPr>
          <a:lstStyle/>
          <a:p>
            <a:r>
              <a:rPr lang="en-US" dirty="0"/>
              <a:t>Secure Access to Recycling and Edible Food Recovery Capacity</a:t>
            </a:r>
          </a:p>
          <a:p>
            <a:endParaRPr lang="en-US" dirty="0"/>
          </a:p>
        </p:txBody>
      </p:sp>
      <p:sp>
        <p:nvSpPr>
          <p:cNvPr id="8" name="Text Placeholder 7"/>
          <p:cNvSpPr>
            <a:spLocks noGrp="1"/>
          </p:cNvSpPr>
          <p:nvPr>
            <p:ph type="body" sz="quarter" idx="15"/>
          </p:nvPr>
        </p:nvSpPr>
        <p:spPr>
          <a:xfrm>
            <a:off x="9127215" y="5204232"/>
            <a:ext cx="3086100" cy="1158468"/>
          </a:xfrm>
        </p:spPr>
        <p:txBody>
          <a:bodyPr>
            <a:normAutofit/>
          </a:bodyPr>
          <a:lstStyle/>
          <a:p>
            <a:pPr>
              <a:spcBef>
                <a:spcPts val="0"/>
              </a:spcBef>
            </a:pPr>
            <a:r>
              <a:rPr lang="en-US" kern="0" dirty="0"/>
              <a:t>Monitor Compliance </a:t>
            </a:r>
          </a:p>
          <a:p>
            <a:pPr>
              <a:spcBef>
                <a:spcPts val="0"/>
              </a:spcBef>
            </a:pPr>
            <a:r>
              <a:rPr lang="en-US" kern="0" dirty="0"/>
              <a:t>and Conduct </a:t>
            </a:r>
          </a:p>
          <a:p>
            <a:pPr>
              <a:spcBef>
                <a:spcPts val="0"/>
              </a:spcBef>
            </a:pPr>
            <a:r>
              <a:rPr lang="en-US" kern="0" dirty="0"/>
              <a:t>Enforcement</a:t>
            </a:r>
          </a:p>
          <a:p>
            <a:endParaRPr lang="en-US" sz="2900" dirty="0"/>
          </a:p>
        </p:txBody>
      </p:sp>
      <p:pic>
        <p:nvPicPr>
          <p:cNvPr id="9" name="Picture 8">
            <a:extLst>
              <a:ext uri="{FF2B5EF4-FFF2-40B4-BE49-F238E27FC236}">
                <a16:creationId xmlns:a16="http://schemas.microsoft.com/office/drawing/2014/main" id="{7CA67602-6C70-F047-A8E7-4D7FC6E8D5B7}"/>
              </a:ext>
              <a:ext uri="{C183D7F6-B498-43B3-948B-1728B52AA6E4}">
                <adec:decorative xmlns:adec="http://schemas.microsoft.com/office/drawing/2017/decorative" xmlns=""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12363" y="3471085"/>
            <a:ext cx="1187471" cy="1126315"/>
          </a:xfrm>
          <a:prstGeom prst="rect">
            <a:avLst/>
          </a:prstGeom>
        </p:spPr>
      </p:pic>
      <p:pic>
        <p:nvPicPr>
          <p:cNvPr id="10" name="Picture 9">
            <a:extLst>
              <a:ext uri="{FF2B5EF4-FFF2-40B4-BE49-F238E27FC236}">
                <a16:creationId xmlns:a16="http://schemas.microsoft.com/office/drawing/2014/main" id="{46DC0FEE-9696-D842-A27C-8B5F95DAB9BC}"/>
              </a:ext>
              <a:ext uri="{C183D7F6-B498-43B3-948B-1728B52AA6E4}">
                <adec:decorative xmlns:adec="http://schemas.microsoft.com/office/drawing/2017/decorative" xmlns=""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2284" y="2549392"/>
            <a:ext cx="752456" cy="1041606"/>
          </a:xfrm>
          <a:prstGeom prst="rect">
            <a:avLst/>
          </a:prstGeom>
        </p:spPr>
      </p:pic>
      <p:pic>
        <p:nvPicPr>
          <p:cNvPr id="14" name="Picture 13">
            <a:extLst>
              <a:ext uri="{FF2B5EF4-FFF2-40B4-BE49-F238E27FC236}">
                <a16:creationId xmlns:a16="http://schemas.microsoft.com/office/drawing/2014/main" id="{725EA57E-B51C-EB47-8E04-0FBB6E0BB868}"/>
              </a:ext>
              <a:ext uri="{C183D7F6-B498-43B3-948B-1728B52AA6E4}">
                <adec:decorative xmlns:adec="http://schemas.microsoft.com/office/drawing/2017/decorative" xmlns=""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1379" y="3613907"/>
            <a:ext cx="1108979" cy="1084151"/>
          </a:xfrm>
          <a:prstGeom prst="rect">
            <a:avLst/>
          </a:prstGeom>
        </p:spPr>
      </p:pic>
      <p:pic>
        <p:nvPicPr>
          <p:cNvPr id="11" name="Picture 10">
            <a:extLst>
              <a:ext uri="{FF2B5EF4-FFF2-40B4-BE49-F238E27FC236}">
                <a16:creationId xmlns:a16="http://schemas.microsoft.com/office/drawing/2014/main" id="{49A3653B-D1A4-D34C-8A9F-90D12CC78BB0}"/>
              </a:ext>
              <a:ext uri="{C183D7F6-B498-43B3-948B-1728B52AA6E4}">
                <adec:decorative xmlns:adec="http://schemas.microsoft.com/office/drawing/2017/decorative" xmlns=""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0890" y="2566573"/>
            <a:ext cx="1114257" cy="939309"/>
          </a:xfrm>
          <a:prstGeom prst="rect">
            <a:avLst/>
          </a:prstGeom>
        </p:spPr>
      </p:pic>
      <p:pic>
        <p:nvPicPr>
          <p:cNvPr id="12" name="Picture 11">
            <a:extLst>
              <a:ext uri="{FF2B5EF4-FFF2-40B4-BE49-F238E27FC236}">
                <a16:creationId xmlns:a16="http://schemas.microsoft.com/office/drawing/2014/main" id="{F1ABC944-9F42-5C41-B1C6-67951317CCC2}"/>
              </a:ext>
              <a:ext uri="{C183D7F6-B498-43B3-948B-1728B52AA6E4}">
                <adec:decorative xmlns:adec="http://schemas.microsoft.com/office/drawing/2017/decorative" xmlns=""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8206" y="3598892"/>
            <a:ext cx="991782" cy="1049050"/>
          </a:xfrm>
          <a:prstGeom prst="rect">
            <a:avLst/>
          </a:prstGeom>
        </p:spPr>
      </p:pic>
      <p:pic>
        <p:nvPicPr>
          <p:cNvPr id="13" name="Picture 12">
            <a:extLst>
              <a:ext uri="{FF2B5EF4-FFF2-40B4-BE49-F238E27FC236}">
                <a16:creationId xmlns:a16="http://schemas.microsoft.com/office/drawing/2014/main" id="{4C7A1C13-9D54-D54F-BA80-0C5982BF59A9}"/>
              </a:ext>
              <a:ext uri="{C183D7F6-B498-43B3-948B-1728B52AA6E4}">
                <adec:decorative xmlns:adec="http://schemas.microsoft.com/office/drawing/2017/decorative" xmlns=""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4710" y="2601372"/>
            <a:ext cx="1225199" cy="869713"/>
          </a:xfrm>
          <a:prstGeom prst="rect">
            <a:avLst/>
          </a:prstGeom>
        </p:spPr>
      </p:pic>
      <p:sp>
        <p:nvSpPr>
          <p:cNvPr id="15" name="Rectangle 14">
            <a:extLst>
              <a:ext uri="{FF2B5EF4-FFF2-40B4-BE49-F238E27FC236}">
                <a16:creationId xmlns:a16="http://schemas.microsoft.com/office/drawing/2014/main" id="{31C00A8A-FF07-4DD9-AA6B-509BC3884F94}"/>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Download Coming Soon Transparent HQ PNG Image | FreePNGIm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768974">
            <a:off x="200613" y="1969648"/>
            <a:ext cx="1376244" cy="1390432"/>
          </a:xfrm>
          <a:prstGeom prst="rect">
            <a:avLst/>
          </a:prstGeom>
        </p:spPr>
      </p:pic>
      <p:pic>
        <p:nvPicPr>
          <p:cNvPr id="22" name="Picture 21" descr="Public Domain Clip Art Image | Green tick - simple | ID: 13937569818111 | PublicDomainFiles.co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5677" y="586947"/>
            <a:ext cx="1097280" cy="1255344"/>
          </a:xfrm>
          <a:prstGeom prst="rect">
            <a:avLst/>
          </a:prstGeom>
        </p:spPr>
      </p:pic>
      <p:pic>
        <p:nvPicPr>
          <p:cNvPr id="23" name="Picture 22" descr="Public Domain Clip Art Image | Green tick - simple | ID: 13937569818111 | PublicDomainFiles.co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15868" y="705232"/>
            <a:ext cx="1097280" cy="1255344"/>
          </a:xfrm>
          <a:prstGeom prst="rect">
            <a:avLst/>
          </a:prstGeom>
        </p:spPr>
      </p:pic>
      <p:pic>
        <p:nvPicPr>
          <p:cNvPr id="24" name="Picture 23" descr="Public Domain Clip Art Image | Green tick - simple | ID: 13937569818111 | PublicDomainFiles.co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2444" y="4657049"/>
            <a:ext cx="1097280" cy="1255344"/>
          </a:xfrm>
          <a:prstGeom prst="rect">
            <a:avLst/>
          </a:prstGeom>
        </p:spPr>
      </p:pic>
      <p:pic>
        <p:nvPicPr>
          <p:cNvPr id="25" name="Picture 24" descr="Public Domain Clip Art Image | Green tick - simple | ID: 13937569818111 | PublicDomainFiles.co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4179" y="4698058"/>
            <a:ext cx="1097280" cy="1255344"/>
          </a:xfrm>
          <a:prstGeom prst="rect">
            <a:avLst/>
          </a:prstGeom>
        </p:spPr>
      </p:pic>
      <p:pic>
        <p:nvPicPr>
          <p:cNvPr id="26" name="Picture 25" descr="Public Domain Clip Art Image | Green tick - simple | ID: 13937569818111 | PublicDomainFiles.com"/>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94528" y="4730040"/>
            <a:ext cx="1097280" cy="1255344"/>
          </a:xfrm>
          <a:prstGeom prst="rect">
            <a:avLst/>
          </a:prstGeom>
        </p:spPr>
      </p:pic>
    </p:spTree>
    <p:extLst>
      <p:ext uri="{BB962C8B-B14F-4D97-AF65-F5344CB8AC3E}">
        <p14:creationId xmlns:p14="http://schemas.microsoft.com/office/powerpoint/2010/main" val="2150689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ORDINANCE 759</a:t>
            </a:r>
            <a:endParaRPr lang="en-US" dirty="0"/>
          </a:p>
        </p:txBody>
      </p:sp>
      <p:sp>
        <p:nvSpPr>
          <p:cNvPr id="3" name="TextBox 2"/>
          <p:cNvSpPr txBox="1"/>
          <p:nvPr/>
        </p:nvSpPr>
        <p:spPr>
          <a:xfrm>
            <a:off x="544080" y="1621623"/>
            <a:ext cx="10981379" cy="3970318"/>
          </a:xfrm>
          <a:prstGeom prst="rect">
            <a:avLst/>
          </a:prstGeom>
          <a:noFill/>
        </p:spPr>
        <p:txBody>
          <a:bodyPr wrap="square" rtlCol="0">
            <a:spAutoFit/>
          </a:bodyPr>
          <a:lstStyle/>
          <a:p>
            <a:pPr algn="ctr"/>
            <a:r>
              <a:rPr lang="en-US" sz="2800" b="1" dirty="0"/>
              <a:t>AN ORDINANCE OF THE CITY COUNCIL OF THE CITY OF IRWINDALE ADDING CHAPTER 8.22 TO TITLE 8 </a:t>
            </a:r>
            <a:r>
              <a:rPr lang="en-US" sz="2800" b="1" dirty="0" smtClean="0"/>
              <a:t>(“</a:t>
            </a:r>
            <a:r>
              <a:rPr lang="en-US" sz="2800" b="1" dirty="0"/>
              <a:t>HEALTH AND SAFETY”) OF THE IRWINDALE MUNICIPAL CODE, ENTITLED “SPECIFIC REGULATIONS FOR </a:t>
            </a:r>
            <a:r>
              <a:rPr lang="en-US" sz="2800" b="1" dirty="0" smtClean="0"/>
              <a:t>ORGANICS </a:t>
            </a:r>
            <a:r>
              <a:rPr lang="en-US" sz="2800" b="1" dirty="0"/>
              <a:t>WASTE DISPOSAL, REDUCTION, RECYCLING, AND SOLID WASTE COLLECTION,” TO ENACT </a:t>
            </a:r>
            <a:r>
              <a:rPr lang="en-US" sz="2800" b="1" dirty="0" smtClean="0"/>
              <a:t>REGULATIONS IN </a:t>
            </a:r>
            <a:r>
              <a:rPr lang="en-US" sz="2800" b="1" dirty="0"/>
              <a:t>COMPLIANCE WITH SENATE BILL (SB) 1383 FOR THE IMPLEMENTATION OF FOOD AND ORGANICS RECYCLING AND </a:t>
            </a:r>
            <a:r>
              <a:rPr lang="en-US" sz="2800" b="1" dirty="0" smtClean="0"/>
              <a:t>RELATED </a:t>
            </a:r>
            <a:r>
              <a:rPr lang="en-US" sz="2800" b="1" dirty="0"/>
              <a:t>SOLID WASTE AND RECYCLING PROCESSING AND REPORTING AND ADOPTION OF AN EXEMPTION FROM </a:t>
            </a:r>
            <a:r>
              <a:rPr lang="en-US" sz="2800" b="1" dirty="0" smtClean="0"/>
              <a:t>THE </a:t>
            </a:r>
            <a:r>
              <a:rPr lang="en-US" sz="2800" b="1" dirty="0"/>
              <a:t>CALIFORNIA ENVIRONMENTAL QUALITY ACT. </a:t>
            </a:r>
            <a:endParaRPr lang="en-US" sz="2800" dirty="0"/>
          </a:p>
        </p:txBody>
      </p:sp>
      <p:sp>
        <p:nvSpPr>
          <p:cNvPr id="4" name="TextBox 3"/>
          <p:cNvSpPr txBox="1"/>
          <p:nvPr/>
        </p:nvSpPr>
        <p:spPr>
          <a:xfrm>
            <a:off x="474151" y="70338"/>
            <a:ext cx="2302553" cy="369332"/>
          </a:xfrm>
          <a:prstGeom prst="rect">
            <a:avLst/>
          </a:prstGeom>
          <a:noFill/>
        </p:spPr>
        <p:txBody>
          <a:bodyPr wrap="none" rtlCol="0">
            <a:spAutoFit/>
          </a:bodyPr>
          <a:lstStyle/>
          <a:p>
            <a:r>
              <a:rPr lang="en-US" b="1" dirty="0" smtClean="0">
                <a:solidFill>
                  <a:schemeClr val="bg1"/>
                </a:solidFill>
              </a:rPr>
              <a:t>PUBLIC HEARING FOR </a:t>
            </a:r>
            <a:endParaRPr lang="en-US" b="1" dirty="0">
              <a:solidFill>
                <a:schemeClr val="bg1"/>
              </a:solidFill>
            </a:endParaRPr>
          </a:p>
        </p:txBody>
      </p:sp>
    </p:spTree>
    <p:extLst>
      <p:ext uri="{BB962C8B-B14F-4D97-AF65-F5344CB8AC3E}">
        <p14:creationId xmlns:p14="http://schemas.microsoft.com/office/powerpoint/2010/main" val="7947873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7C58-6668-9843-8769-BA3E6A86A2DC}"/>
              </a:ext>
            </a:extLst>
          </p:cNvPr>
          <p:cNvSpPr>
            <a:spLocks noGrp="1"/>
          </p:cNvSpPr>
          <p:nvPr>
            <p:ph type="title"/>
          </p:nvPr>
        </p:nvSpPr>
        <p:spPr>
          <a:xfrm>
            <a:off x="0" y="179537"/>
            <a:ext cx="4035936" cy="1927456"/>
          </a:xfrm>
        </p:spPr>
        <p:txBody>
          <a:bodyPr>
            <a:normAutofit fontScale="90000"/>
          </a:bodyPr>
          <a:lstStyle/>
          <a:p>
            <a:pPr algn="ctr"/>
            <a:r>
              <a:rPr lang="en-US" cap="small" dirty="0" smtClean="0">
                <a:solidFill>
                  <a:srgbClr val="0A4467"/>
                </a:solidFill>
              </a:rPr>
              <a:t>Ordinance 759</a:t>
            </a:r>
            <a:br>
              <a:rPr lang="en-US" cap="small" dirty="0" smtClean="0">
                <a:solidFill>
                  <a:srgbClr val="0A4467"/>
                </a:solidFill>
              </a:rPr>
            </a:br>
            <a:r>
              <a:rPr lang="en-US" cap="small" dirty="0">
                <a:solidFill>
                  <a:srgbClr val="0A4467"/>
                </a:solidFill>
              </a:rPr>
              <a:t/>
            </a:r>
            <a:br>
              <a:rPr lang="en-US" cap="small" dirty="0">
                <a:solidFill>
                  <a:srgbClr val="0A4467"/>
                </a:solidFill>
              </a:rPr>
            </a:br>
            <a:r>
              <a:rPr lang="en-US" sz="2700" cap="small" dirty="0" smtClean="0">
                <a:solidFill>
                  <a:srgbClr val="0A4467"/>
                </a:solidFill>
              </a:rPr>
              <a:t>Irwindale Municipal Code</a:t>
            </a:r>
            <a:br>
              <a:rPr lang="en-US" sz="2700" cap="small" dirty="0" smtClean="0">
                <a:solidFill>
                  <a:srgbClr val="0A4467"/>
                </a:solidFill>
              </a:rPr>
            </a:br>
            <a:r>
              <a:rPr lang="en-US" sz="2700" cap="small" dirty="0" smtClean="0">
                <a:solidFill>
                  <a:srgbClr val="FF0000"/>
                </a:solidFill>
              </a:rPr>
              <a:t>single family homes</a:t>
            </a:r>
            <a:r>
              <a:rPr lang="en-US" cap="small" dirty="0">
                <a:solidFill>
                  <a:srgbClr val="0A4467"/>
                </a:solidFill>
              </a:rPr>
              <a:t/>
            </a:r>
            <a:br>
              <a:rPr lang="en-US" cap="small" dirty="0">
                <a:solidFill>
                  <a:srgbClr val="0A4467"/>
                </a:solidFill>
              </a:rPr>
            </a:br>
            <a:r>
              <a:rPr lang="en-US" cap="small" dirty="0" smtClean="0">
                <a:solidFill>
                  <a:srgbClr val="0A4467"/>
                </a:solidFill>
              </a:rPr>
              <a:t>8.22.040</a:t>
            </a:r>
            <a:endParaRPr lang="en-US" dirty="0"/>
          </a:p>
        </p:txBody>
      </p:sp>
      <p:sp>
        <p:nvSpPr>
          <p:cNvPr id="5" name="Text Placeholder 4">
            <a:extLst>
              <a:ext uri="{FF2B5EF4-FFF2-40B4-BE49-F238E27FC236}">
                <a16:creationId xmlns:a16="http://schemas.microsoft.com/office/drawing/2014/main" id="{CA2E2B45-57DE-8C42-8E17-7990A1BC91F0}"/>
              </a:ext>
            </a:extLst>
          </p:cNvPr>
          <p:cNvSpPr>
            <a:spLocks noGrp="1"/>
          </p:cNvSpPr>
          <p:nvPr>
            <p:ph type="body" sz="half" idx="10"/>
          </p:nvPr>
        </p:nvSpPr>
        <p:spPr>
          <a:xfrm>
            <a:off x="276668" y="5158153"/>
            <a:ext cx="3500854" cy="882332"/>
          </a:xfrm>
        </p:spPr>
        <p:txBody>
          <a:bodyPr>
            <a:normAutofit lnSpcReduction="10000"/>
          </a:bodyPr>
          <a:lstStyle/>
          <a:p>
            <a:r>
              <a:rPr lang="en-US" b="1" dirty="0"/>
              <a:t>Provide organics collection service to all </a:t>
            </a:r>
            <a:r>
              <a:rPr lang="en-US" b="1" u="sng" dirty="0" smtClean="0">
                <a:solidFill>
                  <a:srgbClr val="006699"/>
                </a:solidFill>
                <a:effectLst>
                  <a:outerShdw blurRad="38100" dist="38100" dir="2700000" algn="tl">
                    <a:srgbClr val="000000">
                      <a:alpha val="43137"/>
                    </a:srgbClr>
                  </a:outerShdw>
                </a:effectLst>
              </a:rPr>
              <a:t>RESIDENTS</a:t>
            </a:r>
            <a:r>
              <a:rPr lang="en-US" b="1" dirty="0" smtClean="0"/>
              <a:t> </a:t>
            </a:r>
            <a:r>
              <a:rPr lang="en-US" b="1" dirty="0"/>
              <a:t>and businesses</a:t>
            </a:r>
          </a:p>
        </p:txBody>
      </p:sp>
      <p:sp>
        <p:nvSpPr>
          <p:cNvPr id="4" name="Text Placeholder 3">
            <a:extLst>
              <a:ext uri="{FF2B5EF4-FFF2-40B4-BE49-F238E27FC236}">
                <a16:creationId xmlns:a16="http://schemas.microsoft.com/office/drawing/2014/main" id="{FC9B4438-B881-B947-A7DB-60B6FD247A60}"/>
              </a:ext>
            </a:extLst>
          </p:cNvPr>
          <p:cNvSpPr>
            <a:spLocks noGrp="1"/>
          </p:cNvSpPr>
          <p:nvPr>
            <p:ph type="body" sz="half" idx="2"/>
          </p:nvPr>
        </p:nvSpPr>
        <p:spPr>
          <a:xfrm>
            <a:off x="4284870" y="150230"/>
            <a:ext cx="7661447" cy="690390"/>
          </a:xfrm>
        </p:spPr>
        <p:txBody>
          <a:bodyPr>
            <a:normAutofit/>
          </a:bodyPr>
          <a:lstStyle/>
          <a:p>
            <a:r>
              <a:rPr lang="en-US" sz="3200" dirty="0"/>
              <a:t>Organic Waste Collection Services</a:t>
            </a:r>
          </a:p>
        </p:txBody>
      </p:sp>
      <p:sp>
        <p:nvSpPr>
          <p:cNvPr id="19" name="Text Placeholder 4">
            <a:extLst>
              <a:ext uri="{FF2B5EF4-FFF2-40B4-BE49-F238E27FC236}">
                <a16:creationId xmlns:a16="http://schemas.microsoft.com/office/drawing/2014/main" id="{CA2E2B45-57DE-8C42-8E17-7990A1BC91F0}"/>
              </a:ext>
            </a:extLst>
          </p:cNvPr>
          <p:cNvSpPr txBox="1">
            <a:spLocks/>
          </p:cNvSpPr>
          <p:nvPr/>
        </p:nvSpPr>
        <p:spPr>
          <a:xfrm>
            <a:off x="4285127" y="905991"/>
            <a:ext cx="7782943" cy="14215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2400" b="1" dirty="0">
                <a:solidFill>
                  <a:schemeClr val="accent4">
                    <a:lumMod val="60000"/>
                    <a:lumOff val="40000"/>
                  </a:schemeClr>
                </a:solidFill>
              </a:rPr>
              <a:t>Three-Container “source separated” </a:t>
            </a:r>
            <a:r>
              <a:rPr lang="en-US" sz="2400" b="1" dirty="0" smtClean="0">
                <a:solidFill>
                  <a:schemeClr val="accent4">
                    <a:lumMod val="60000"/>
                    <a:lumOff val="40000"/>
                  </a:schemeClr>
                </a:solidFill>
              </a:rPr>
              <a:t>Collection </a:t>
            </a:r>
            <a:r>
              <a:rPr lang="en-US" sz="2400" b="1" dirty="0">
                <a:solidFill>
                  <a:schemeClr val="accent4">
                    <a:lumMod val="60000"/>
                    <a:lumOff val="40000"/>
                  </a:schemeClr>
                </a:solidFill>
              </a:rPr>
              <a:t>Service</a:t>
            </a:r>
          </a:p>
          <a:p>
            <a:pPr marL="342900" indent="-342900">
              <a:spcBef>
                <a:spcPts val="0"/>
              </a:spcBef>
              <a:buFont typeface="Arial" panose="020B0604020202020204" pitchFamily="34" charset="0"/>
              <a:buChar char="•"/>
            </a:pPr>
            <a:r>
              <a:rPr lang="en-US" sz="2200" dirty="0">
                <a:solidFill>
                  <a:schemeClr val="bg1"/>
                </a:solidFill>
              </a:rPr>
              <a:t>Organics prohibited from black container</a:t>
            </a:r>
          </a:p>
          <a:p>
            <a:pPr marL="342900" indent="-342900">
              <a:spcBef>
                <a:spcPts val="0"/>
              </a:spcBef>
              <a:buFont typeface="Arial" panose="020B0604020202020204" pitchFamily="34" charset="0"/>
              <a:buChar char="•"/>
            </a:pPr>
            <a:r>
              <a:rPr lang="en-US" sz="2200" dirty="0">
                <a:solidFill>
                  <a:schemeClr val="bg1"/>
                </a:solidFill>
              </a:rPr>
              <a:t>All organic waste segregated for collection and recycling</a:t>
            </a:r>
          </a:p>
        </p:txBody>
      </p:sp>
      <p:pic>
        <p:nvPicPr>
          <p:cNvPr id="12" name="Picture 11" descr="grey contain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2408" y="2772377"/>
            <a:ext cx="916391" cy="1195100"/>
          </a:xfrm>
          <a:prstGeom prst="rect">
            <a:avLst/>
          </a:prstGeom>
        </p:spPr>
      </p:pic>
      <p:pic>
        <p:nvPicPr>
          <p:cNvPr id="13" name="Picture 12" descr="green contain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3788" y="2756822"/>
            <a:ext cx="950922" cy="1240133"/>
          </a:xfrm>
          <a:prstGeom prst="rect">
            <a:avLst/>
          </a:prstGeom>
        </p:spPr>
      </p:pic>
      <p:pic>
        <p:nvPicPr>
          <p:cNvPr id="14" name="Picture 13" descr="blue contain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8402" y="2733535"/>
            <a:ext cx="960147" cy="1252163"/>
          </a:xfrm>
          <a:prstGeom prst="rect">
            <a:avLst/>
          </a:prstGeom>
        </p:spPr>
      </p:pic>
      <p:grpSp>
        <p:nvGrpSpPr>
          <p:cNvPr id="7" name="Group 6">
            <a:extLst>
              <a:ext uri="{C183D7F6-B498-43B3-948B-1728B52AA6E4}">
                <adec:decorative xmlns:adec="http://schemas.microsoft.com/office/drawing/2017/decorative" xmlns="" val="1"/>
              </a:ext>
            </a:extLst>
          </p:cNvPr>
          <p:cNvGrpSpPr/>
          <p:nvPr/>
        </p:nvGrpSpPr>
        <p:grpSpPr>
          <a:xfrm>
            <a:off x="861642" y="2952893"/>
            <a:ext cx="2273300" cy="1955800"/>
            <a:chOff x="591762" y="2135532"/>
            <a:chExt cx="2273300" cy="1955800"/>
          </a:xfrm>
        </p:grpSpPr>
        <p:pic>
          <p:nvPicPr>
            <p:cNvPr id="8" name="Picture 7" descr="waste hauler truck">
              <a:extLst>
                <a:ext uri="{FF2B5EF4-FFF2-40B4-BE49-F238E27FC236}">
                  <a16:creationId xmlns:a16="http://schemas.microsoft.com/office/drawing/2014/main" id="{0339376E-45C5-AA42-AF27-28238AD263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762" y="2135532"/>
              <a:ext cx="2273300" cy="1955800"/>
            </a:xfrm>
            <a:prstGeom prst="rect">
              <a:avLst/>
            </a:prstGeom>
          </p:spPr>
        </p:pic>
        <p:pic>
          <p:nvPicPr>
            <p:cNvPr id="9" name="Picture 8" descr="waste hauler truck">
              <a:extLst>
                <a:ext uri="{FF2B5EF4-FFF2-40B4-BE49-F238E27FC236}">
                  <a16:creationId xmlns:a16="http://schemas.microsoft.com/office/drawing/2014/main" id="{9C31BC5D-E0D1-0345-98DC-017F976B77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2970" y="2645096"/>
              <a:ext cx="1224146" cy="868967"/>
            </a:xfrm>
            <a:prstGeom prst="rect">
              <a:avLst/>
            </a:prstGeom>
          </p:spPr>
        </p:pic>
      </p:grpSp>
      <p:pic>
        <p:nvPicPr>
          <p:cNvPr id="10" name="Picture 9">
            <a:extLst>
              <a:ext uri="{C183D7F6-B498-43B3-948B-1728B52AA6E4}">
                <adec:decorative xmlns:adec="http://schemas.microsoft.com/office/drawing/2017/decorative" xmlns=""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7761" y="2327529"/>
            <a:ext cx="609697" cy="609697"/>
          </a:xfrm>
          <a:prstGeom prst="rect">
            <a:avLst/>
          </a:prstGeom>
        </p:spPr>
      </p:pic>
      <p:pic>
        <p:nvPicPr>
          <p:cNvPr id="11" name="Picture 10">
            <a:extLst>
              <a:ext uri="{C183D7F6-B498-43B3-948B-1728B52AA6E4}">
                <adec:decorative xmlns:adec="http://schemas.microsoft.com/office/drawing/2017/decorative" xmlns=""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7837" y="2232891"/>
            <a:ext cx="744385" cy="704335"/>
          </a:xfrm>
          <a:prstGeom prst="rect">
            <a:avLst/>
          </a:prstGeom>
        </p:spPr>
      </p:pic>
      <p:sp>
        <p:nvSpPr>
          <p:cNvPr id="27" name="Rectangle 26">
            <a:extLst>
              <a:ext uri="{FF2B5EF4-FFF2-40B4-BE49-F238E27FC236}">
                <a16:creationId xmlns:a16="http://schemas.microsoft.com/office/drawing/2014/main" id="{DCFED773-D6D1-4DDC-80F0-03AF20032434}"/>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4710783" y="2962935"/>
            <a:ext cx="1024639" cy="646331"/>
          </a:xfrm>
          <a:prstGeom prst="rect">
            <a:avLst/>
          </a:prstGeom>
          <a:noFill/>
        </p:spPr>
        <p:txBody>
          <a:bodyPr wrap="none" rtlCol="0">
            <a:spAutoFit/>
          </a:bodyPr>
          <a:lstStyle/>
          <a:p>
            <a:pPr algn="ctr"/>
            <a:r>
              <a:rPr lang="en-US" dirty="0" smtClean="0">
                <a:solidFill>
                  <a:schemeClr val="bg1"/>
                </a:solidFill>
                <a:latin typeface="Arial" panose="020B0604020202020204" pitchFamily="34" charset="0"/>
                <a:cs typeface="Arial" panose="020B0604020202020204" pitchFamily="34" charset="0"/>
              </a:rPr>
              <a:t>Black </a:t>
            </a:r>
            <a:br>
              <a:rPr lang="en-US" dirty="0" smtClean="0">
                <a:solidFill>
                  <a:schemeClr val="bg1"/>
                </a:solidFill>
                <a:latin typeface="Arial" panose="020B0604020202020204" pitchFamily="34" charset="0"/>
                <a:cs typeface="Arial" panose="020B0604020202020204" pitchFamily="34" charset="0"/>
              </a:rPr>
            </a:br>
            <a:r>
              <a:rPr lang="en-US" sz="1400" dirty="0" smtClean="0">
                <a:solidFill>
                  <a:schemeClr val="bg1"/>
                </a:solidFill>
                <a:latin typeface="Arial" panose="020B0604020202020204" pitchFamily="34" charset="0"/>
                <a:cs typeface="Arial" panose="020B0604020202020204" pitchFamily="34" charset="0"/>
              </a:rPr>
              <a:t>Container</a:t>
            </a:r>
            <a:r>
              <a:rPr lang="en-US" dirty="0" smtClean="0">
                <a:solidFill>
                  <a:schemeClr val="bg1"/>
                </a:solidFill>
                <a:latin typeface="Arial" panose="020B0604020202020204" pitchFamily="34" charset="0"/>
                <a:cs typeface="Arial" panose="020B0604020202020204" pitchFamily="34" charset="0"/>
              </a:rPr>
              <a:t> </a:t>
            </a:r>
            <a:endParaRPr lang="en-US"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7525682" y="3019031"/>
            <a:ext cx="960519" cy="584775"/>
          </a:xfrm>
          <a:prstGeom prst="rect">
            <a:avLst/>
          </a:prstGeom>
          <a:noFill/>
        </p:spPr>
        <p:txBody>
          <a:bodyPr wrap="none" rtlCol="0">
            <a:spAutoFit/>
          </a:bodyPr>
          <a:lstStyle/>
          <a:p>
            <a:pPr algn="ctr"/>
            <a:r>
              <a:rPr lang="en-US" dirty="0" smtClean="0">
                <a:solidFill>
                  <a:schemeClr val="bg1"/>
                </a:solidFill>
                <a:latin typeface="Arial" panose="020B0604020202020204" pitchFamily="34" charset="0"/>
                <a:cs typeface="Arial" panose="020B0604020202020204" pitchFamily="34" charset="0"/>
              </a:rPr>
              <a:t>Green </a:t>
            </a:r>
            <a:br>
              <a:rPr lang="en-US" dirty="0" smtClean="0">
                <a:solidFill>
                  <a:schemeClr val="bg1"/>
                </a:solidFill>
                <a:latin typeface="Arial" panose="020B0604020202020204" pitchFamily="34" charset="0"/>
                <a:cs typeface="Arial" panose="020B0604020202020204" pitchFamily="34" charset="0"/>
              </a:rPr>
            </a:br>
            <a:r>
              <a:rPr lang="en-US" sz="1400" dirty="0" smtClean="0">
                <a:solidFill>
                  <a:schemeClr val="bg1"/>
                </a:solidFill>
                <a:latin typeface="Arial" panose="020B0604020202020204" pitchFamily="34" charset="0"/>
                <a:cs typeface="Arial" panose="020B0604020202020204" pitchFamily="34" charset="0"/>
              </a:rPr>
              <a:t>Container</a:t>
            </a:r>
            <a:endParaRPr lang="en-US" sz="1400" dirty="0">
              <a:solidFill>
                <a:schemeClr val="bg1"/>
              </a:solidFill>
              <a:latin typeface="Arial" panose="020B0604020202020204" pitchFamily="34" charset="0"/>
              <a:cs typeface="Arial" panose="020B0604020202020204" pitchFamily="34" charset="0"/>
            </a:endParaRPr>
          </a:p>
        </p:txBody>
      </p:sp>
      <p:sp>
        <p:nvSpPr>
          <p:cNvPr id="18" name="TextBox 17"/>
          <p:cNvSpPr txBox="1"/>
          <p:nvPr/>
        </p:nvSpPr>
        <p:spPr>
          <a:xfrm>
            <a:off x="10317079" y="3029951"/>
            <a:ext cx="960519" cy="584775"/>
          </a:xfrm>
          <a:prstGeom prst="rect">
            <a:avLst/>
          </a:prstGeom>
          <a:noFill/>
        </p:spPr>
        <p:txBody>
          <a:bodyPr wrap="none" rtlCol="0">
            <a:spAutoFit/>
          </a:bodyPr>
          <a:lstStyle/>
          <a:p>
            <a:pPr algn="ctr"/>
            <a:r>
              <a:rPr lang="en-US" dirty="0" smtClean="0">
                <a:solidFill>
                  <a:schemeClr val="bg1"/>
                </a:solidFill>
                <a:latin typeface="Arial" panose="020B0604020202020204" pitchFamily="34" charset="0"/>
                <a:cs typeface="Arial" panose="020B0604020202020204" pitchFamily="34" charset="0"/>
              </a:rPr>
              <a:t>Blue </a:t>
            </a:r>
            <a:br>
              <a:rPr lang="en-US" dirty="0" smtClean="0">
                <a:solidFill>
                  <a:schemeClr val="bg1"/>
                </a:solidFill>
                <a:latin typeface="Arial" panose="020B0604020202020204" pitchFamily="34" charset="0"/>
                <a:cs typeface="Arial" panose="020B0604020202020204" pitchFamily="34" charset="0"/>
              </a:rPr>
            </a:br>
            <a:r>
              <a:rPr lang="en-US" sz="1400" dirty="0" smtClean="0">
                <a:solidFill>
                  <a:schemeClr val="bg1"/>
                </a:solidFill>
                <a:latin typeface="Arial" panose="020B0604020202020204" pitchFamily="34" charset="0"/>
                <a:cs typeface="Arial" panose="020B0604020202020204" pitchFamily="34" charset="0"/>
              </a:rPr>
              <a:t>Container</a:t>
            </a:r>
            <a:endParaRPr lang="en-US" sz="1400"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4358679" y="4039193"/>
            <a:ext cx="1643848" cy="923330"/>
          </a:xfrm>
          <a:prstGeom prst="rect">
            <a:avLst/>
          </a:prstGeom>
          <a:noFill/>
        </p:spPr>
        <p:txBody>
          <a:bodyPr wrap="none" rtlCol="0">
            <a:spAutoFit/>
          </a:bodyPr>
          <a:lstStyle/>
          <a:p>
            <a:pPr algn="ctr"/>
            <a:r>
              <a:rPr lang="en-US" u="sng" dirty="0" smtClean="0">
                <a:solidFill>
                  <a:schemeClr val="bg1"/>
                </a:solidFill>
              </a:rPr>
              <a:t>TRASH ONLY</a:t>
            </a:r>
          </a:p>
          <a:p>
            <a:pPr algn="ctr"/>
            <a:r>
              <a:rPr lang="en-US" dirty="0" smtClean="0">
                <a:solidFill>
                  <a:schemeClr val="bg1"/>
                </a:solidFill>
              </a:rPr>
              <a:t>Non-organic</a:t>
            </a:r>
          </a:p>
          <a:p>
            <a:pPr algn="ctr"/>
            <a:r>
              <a:rPr lang="en-US" dirty="0" smtClean="0">
                <a:solidFill>
                  <a:schemeClr val="bg1"/>
                </a:solidFill>
              </a:rPr>
              <a:t>Non-recyclable </a:t>
            </a:r>
            <a:endParaRPr lang="en-US" dirty="0">
              <a:solidFill>
                <a:schemeClr val="bg1"/>
              </a:solidFill>
            </a:endParaRPr>
          </a:p>
        </p:txBody>
      </p:sp>
      <p:sp>
        <p:nvSpPr>
          <p:cNvPr id="20" name="TextBox 19"/>
          <p:cNvSpPr txBox="1"/>
          <p:nvPr/>
        </p:nvSpPr>
        <p:spPr>
          <a:xfrm>
            <a:off x="7053768" y="4025539"/>
            <a:ext cx="1870961" cy="2031325"/>
          </a:xfrm>
          <a:prstGeom prst="rect">
            <a:avLst/>
          </a:prstGeom>
          <a:noFill/>
        </p:spPr>
        <p:txBody>
          <a:bodyPr wrap="none" rtlCol="0">
            <a:spAutoFit/>
          </a:bodyPr>
          <a:lstStyle/>
          <a:p>
            <a:pPr algn="ctr"/>
            <a:r>
              <a:rPr lang="en-US" u="sng" dirty="0" smtClean="0">
                <a:solidFill>
                  <a:schemeClr val="bg1"/>
                </a:solidFill>
              </a:rPr>
              <a:t>ORGANICS ONLY</a:t>
            </a:r>
          </a:p>
          <a:p>
            <a:pPr algn="ctr"/>
            <a:r>
              <a:rPr lang="en-US" dirty="0" smtClean="0">
                <a:solidFill>
                  <a:schemeClr val="bg1"/>
                </a:solidFill>
              </a:rPr>
              <a:t>Food Waste</a:t>
            </a:r>
          </a:p>
          <a:p>
            <a:pPr algn="ctr"/>
            <a:r>
              <a:rPr lang="en-US" dirty="0" smtClean="0">
                <a:solidFill>
                  <a:schemeClr val="bg1"/>
                </a:solidFill>
              </a:rPr>
              <a:t>Yard Waste</a:t>
            </a:r>
          </a:p>
          <a:p>
            <a:pPr algn="ctr"/>
            <a:r>
              <a:rPr lang="en-US" dirty="0" smtClean="0">
                <a:solidFill>
                  <a:schemeClr val="bg1"/>
                </a:solidFill>
              </a:rPr>
              <a:t>Green Waste</a:t>
            </a:r>
          </a:p>
          <a:p>
            <a:pPr algn="ctr"/>
            <a:r>
              <a:rPr lang="en-US" dirty="0" smtClean="0">
                <a:solidFill>
                  <a:schemeClr val="bg1"/>
                </a:solidFill>
              </a:rPr>
              <a:t>Organic Matter</a:t>
            </a:r>
          </a:p>
          <a:p>
            <a:pPr algn="ctr"/>
            <a:r>
              <a:rPr lang="en-US" dirty="0" smtClean="0">
                <a:solidFill>
                  <a:schemeClr val="bg1"/>
                </a:solidFill>
              </a:rPr>
              <a:t>Food Soiled Paper</a:t>
            </a:r>
          </a:p>
          <a:p>
            <a:pPr algn="ctr"/>
            <a:r>
              <a:rPr lang="en-US" dirty="0" smtClean="0">
                <a:solidFill>
                  <a:schemeClr val="bg1"/>
                </a:solidFill>
              </a:rPr>
              <a:t>Pizza Boxes </a:t>
            </a:r>
            <a:endParaRPr lang="en-US" dirty="0">
              <a:solidFill>
                <a:schemeClr val="bg1"/>
              </a:solidFill>
            </a:endParaRPr>
          </a:p>
        </p:txBody>
      </p:sp>
      <p:sp>
        <p:nvSpPr>
          <p:cNvPr id="21" name="TextBox 20"/>
          <p:cNvSpPr txBox="1"/>
          <p:nvPr/>
        </p:nvSpPr>
        <p:spPr>
          <a:xfrm>
            <a:off x="9914051" y="4041227"/>
            <a:ext cx="1766574" cy="1477328"/>
          </a:xfrm>
          <a:prstGeom prst="rect">
            <a:avLst/>
          </a:prstGeom>
          <a:noFill/>
        </p:spPr>
        <p:txBody>
          <a:bodyPr wrap="none" rtlCol="0">
            <a:spAutoFit/>
          </a:bodyPr>
          <a:lstStyle/>
          <a:p>
            <a:pPr algn="ctr"/>
            <a:r>
              <a:rPr lang="en-US" u="sng" dirty="0" smtClean="0">
                <a:solidFill>
                  <a:schemeClr val="bg1"/>
                </a:solidFill>
              </a:rPr>
              <a:t>RECYCLING ONLY</a:t>
            </a:r>
          </a:p>
          <a:p>
            <a:pPr algn="ctr"/>
            <a:r>
              <a:rPr lang="en-US" dirty="0" smtClean="0">
                <a:solidFill>
                  <a:schemeClr val="bg1"/>
                </a:solidFill>
              </a:rPr>
              <a:t>Bottles</a:t>
            </a:r>
          </a:p>
          <a:p>
            <a:pPr algn="ctr"/>
            <a:r>
              <a:rPr lang="en-US" dirty="0" smtClean="0">
                <a:solidFill>
                  <a:schemeClr val="bg1"/>
                </a:solidFill>
              </a:rPr>
              <a:t>Cans</a:t>
            </a:r>
          </a:p>
          <a:p>
            <a:pPr algn="ctr"/>
            <a:r>
              <a:rPr lang="en-US" dirty="0" smtClean="0">
                <a:solidFill>
                  <a:schemeClr val="bg1"/>
                </a:solidFill>
              </a:rPr>
              <a:t>Cardboard</a:t>
            </a:r>
          </a:p>
          <a:p>
            <a:pPr algn="ctr"/>
            <a:r>
              <a:rPr lang="en-US" dirty="0" smtClean="0">
                <a:solidFill>
                  <a:schemeClr val="bg1"/>
                </a:solidFill>
              </a:rPr>
              <a:t>Paper </a:t>
            </a:r>
            <a:endParaRPr lang="en-US" dirty="0">
              <a:solidFill>
                <a:schemeClr val="bg1"/>
              </a:solidFill>
            </a:endParaRPr>
          </a:p>
        </p:txBody>
      </p:sp>
      <p:pic>
        <p:nvPicPr>
          <p:cNvPr id="28" name="Picture 27" descr="Download Coming Soon Transparent HQ PNG Image | FreePNGIm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543408">
            <a:off x="689413" y="2767241"/>
            <a:ext cx="1376244" cy="1390432"/>
          </a:xfrm>
          <a:prstGeom prst="rect">
            <a:avLst/>
          </a:prstGeom>
        </p:spPr>
      </p:pic>
    </p:spTree>
    <p:extLst>
      <p:ext uri="{BB962C8B-B14F-4D97-AF65-F5344CB8AC3E}">
        <p14:creationId xmlns:p14="http://schemas.microsoft.com/office/powerpoint/2010/main" val="2639797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grey commercial contain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9002" y="2964729"/>
            <a:ext cx="1136227" cy="1221584"/>
          </a:xfrm>
          <a:prstGeom prst="rect">
            <a:avLst/>
          </a:prstGeom>
        </p:spPr>
      </p:pic>
      <p:sp>
        <p:nvSpPr>
          <p:cNvPr id="5" name="Text Placeholder 4">
            <a:extLst>
              <a:ext uri="{FF2B5EF4-FFF2-40B4-BE49-F238E27FC236}">
                <a16:creationId xmlns:a16="http://schemas.microsoft.com/office/drawing/2014/main" id="{CA2E2B45-57DE-8C42-8E17-7990A1BC91F0}"/>
              </a:ext>
            </a:extLst>
          </p:cNvPr>
          <p:cNvSpPr>
            <a:spLocks noGrp="1"/>
          </p:cNvSpPr>
          <p:nvPr>
            <p:ph type="body" sz="half" idx="10"/>
          </p:nvPr>
        </p:nvSpPr>
        <p:spPr>
          <a:xfrm>
            <a:off x="276668" y="4987337"/>
            <a:ext cx="3500854" cy="882332"/>
          </a:xfrm>
        </p:spPr>
        <p:txBody>
          <a:bodyPr>
            <a:normAutofit lnSpcReduction="10000"/>
          </a:bodyPr>
          <a:lstStyle/>
          <a:p>
            <a:r>
              <a:rPr lang="en-US" b="1" dirty="0"/>
              <a:t>Provide organics collection service to all residents and </a:t>
            </a:r>
            <a:r>
              <a:rPr lang="en-US" b="1" u="sng" dirty="0" smtClean="0">
                <a:solidFill>
                  <a:srgbClr val="006699"/>
                </a:solidFill>
                <a:effectLst>
                  <a:outerShdw blurRad="38100" dist="38100" dir="2700000" algn="tl">
                    <a:srgbClr val="000000">
                      <a:alpha val="43137"/>
                    </a:srgbClr>
                  </a:outerShdw>
                </a:effectLst>
              </a:rPr>
              <a:t>BUSINESSES</a:t>
            </a:r>
            <a:r>
              <a:rPr lang="en-US" b="1" dirty="0" smtClean="0">
                <a:solidFill>
                  <a:srgbClr val="006699"/>
                </a:solidFill>
              </a:rPr>
              <a:t>.</a:t>
            </a:r>
            <a:endParaRPr lang="en-US" b="1" dirty="0">
              <a:solidFill>
                <a:srgbClr val="006699"/>
              </a:solidFill>
            </a:endParaRPr>
          </a:p>
        </p:txBody>
      </p:sp>
      <p:sp>
        <p:nvSpPr>
          <p:cNvPr id="4" name="Text Placeholder 3">
            <a:extLst>
              <a:ext uri="{FF2B5EF4-FFF2-40B4-BE49-F238E27FC236}">
                <a16:creationId xmlns:a16="http://schemas.microsoft.com/office/drawing/2014/main" id="{FC9B4438-B881-B947-A7DB-60B6FD247A60}"/>
              </a:ext>
            </a:extLst>
          </p:cNvPr>
          <p:cNvSpPr>
            <a:spLocks noGrp="1"/>
          </p:cNvSpPr>
          <p:nvPr>
            <p:ph type="body" sz="half" idx="2"/>
          </p:nvPr>
        </p:nvSpPr>
        <p:spPr>
          <a:xfrm>
            <a:off x="4284870" y="150230"/>
            <a:ext cx="7661447" cy="690390"/>
          </a:xfrm>
        </p:spPr>
        <p:txBody>
          <a:bodyPr>
            <a:normAutofit/>
          </a:bodyPr>
          <a:lstStyle/>
          <a:p>
            <a:r>
              <a:rPr lang="en-US" sz="3200" dirty="0"/>
              <a:t>Organic Waste Collection Services</a:t>
            </a:r>
          </a:p>
        </p:txBody>
      </p:sp>
      <p:sp>
        <p:nvSpPr>
          <p:cNvPr id="19" name="Text Placeholder 4">
            <a:extLst>
              <a:ext uri="{FF2B5EF4-FFF2-40B4-BE49-F238E27FC236}">
                <a16:creationId xmlns:a16="http://schemas.microsoft.com/office/drawing/2014/main" id="{CA2E2B45-57DE-8C42-8E17-7990A1BC91F0}"/>
              </a:ext>
            </a:extLst>
          </p:cNvPr>
          <p:cNvSpPr txBox="1">
            <a:spLocks/>
          </p:cNvSpPr>
          <p:nvPr/>
        </p:nvSpPr>
        <p:spPr>
          <a:xfrm>
            <a:off x="4284870" y="789122"/>
            <a:ext cx="7330770" cy="19181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2400" b="1" dirty="0" smtClean="0">
                <a:solidFill>
                  <a:schemeClr val="accent4">
                    <a:lumMod val="60000"/>
                    <a:lumOff val="40000"/>
                  </a:schemeClr>
                </a:solidFill>
              </a:rPr>
              <a:t>Two-container </a:t>
            </a:r>
            <a:r>
              <a:rPr lang="en-US" sz="2400" b="1" dirty="0">
                <a:solidFill>
                  <a:schemeClr val="accent4">
                    <a:lumMod val="60000"/>
                    <a:lumOff val="40000"/>
                  </a:schemeClr>
                </a:solidFill>
              </a:rPr>
              <a:t>Collection Service</a:t>
            </a:r>
          </a:p>
          <a:p>
            <a:pPr marL="342900" indent="-342900">
              <a:spcBef>
                <a:spcPts val="0"/>
              </a:spcBef>
              <a:buFont typeface="Arial" panose="020B0604020202020204" pitchFamily="34" charset="0"/>
              <a:buChar char="•"/>
            </a:pPr>
            <a:r>
              <a:rPr lang="en-US" sz="2200" dirty="0" smtClean="0">
                <a:solidFill>
                  <a:schemeClr val="bg1"/>
                </a:solidFill>
              </a:rPr>
              <a:t>All </a:t>
            </a:r>
            <a:r>
              <a:rPr lang="en-US" sz="2200" dirty="0">
                <a:solidFill>
                  <a:schemeClr val="bg1"/>
                </a:solidFill>
              </a:rPr>
              <a:t>organic waste segregated for collection and </a:t>
            </a:r>
            <a:r>
              <a:rPr lang="en-US" sz="2200" dirty="0" smtClean="0">
                <a:solidFill>
                  <a:schemeClr val="bg1"/>
                </a:solidFill>
              </a:rPr>
              <a:t>recycling in a </a:t>
            </a:r>
            <a:r>
              <a:rPr lang="en-US" sz="2200" dirty="0">
                <a:solidFill>
                  <a:schemeClr val="bg1"/>
                </a:solidFill>
              </a:rPr>
              <a:t>Green container; Organics prohibited from black container</a:t>
            </a:r>
          </a:p>
          <a:p>
            <a:pPr marL="342900" indent="-342900">
              <a:spcBef>
                <a:spcPts val="0"/>
              </a:spcBef>
              <a:buFont typeface="Arial" panose="020B0604020202020204" pitchFamily="34" charset="0"/>
              <a:buChar char="•"/>
            </a:pPr>
            <a:r>
              <a:rPr lang="en-US" sz="2200" dirty="0" smtClean="0">
                <a:solidFill>
                  <a:schemeClr val="bg1"/>
                </a:solidFill>
              </a:rPr>
              <a:t>One container for collection of mixed waste (trash &amp; recyclables. </a:t>
            </a:r>
          </a:p>
          <a:p>
            <a:pPr marL="342900" indent="-342900">
              <a:spcBef>
                <a:spcPts val="0"/>
              </a:spcBef>
              <a:buFont typeface="Arial" panose="020B0604020202020204" pitchFamily="34" charset="0"/>
              <a:buChar char="•"/>
            </a:pPr>
            <a:endParaRPr lang="en-US" dirty="0">
              <a:solidFill>
                <a:schemeClr val="bg1"/>
              </a:solidFill>
            </a:endParaRPr>
          </a:p>
        </p:txBody>
      </p:sp>
      <p:pic>
        <p:nvPicPr>
          <p:cNvPr id="13" name="Picture 12" descr="green contain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2582" y="2877403"/>
            <a:ext cx="950922" cy="1240133"/>
          </a:xfrm>
          <a:prstGeom prst="rect">
            <a:avLst/>
          </a:prstGeom>
        </p:spPr>
      </p:pic>
      <p:grpSp>
        <p:nvGrpSpPr>
          <p:cNvPr id="7" name="Group 6">
            <a:extLst>
              <a:ext uri="{C183D7F6-B498-43B3-948B-1728B52AA6E4}">
                <adec:decorative xmlns:adec="http://schemas.microsoft.com/office/drawing/2017/decorative" xmlns="" val="1"/>
              </a:ext>
            </a:extLst>
          </p:cNvPr>
          <p:cNvGrpSpPr/>
          <p:nvPr/>
        </p:nvGrpSpPr>
        <p:grpSpPr>
          <a:xfrm>
            <a:off x="864880" y="2857385"/>
            <a:ext cx="2059190" cy="1563890"/>
            <a:chOff x="591762" y="2135532"/>
            <a:chExt cx="2273300" cy="1955800"/>
          </a:xfrm>
        </p:grpSpPr>
        <p:pic>
          <p:nvPicPr>
            <p:cNvPr id="8" name="Picture 7" descr="waste hauler truck">
              <a:extLst>
                <a:ext uri="{FF2B5EF4-FFF2-40B4-BE49-F238E27FC236}">
                  <a16:creationId xmlns:a16="http://schemas.microsoft.com/office/drawing/2014/main" id="{0339376E-45C5-AA42-AF27-28238AD263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762" y="2135532"/>
              <a:ext cx="2273300" cy="1955800"/>
            </a:xfrm>
            <a:prstGeom prst="rect">
              <a:avLst/>
            </a:prstGeom>
          </p:spPr>
        </p:pic>
        <p:pic>
          <p:nvPicPr>
            <p:cNvPr id="9" name="Picture 8" descr="waste hauler truck">
              <a:extLst>
                <a:ext uri="{FF2B5EF4-FFF2-40B4-BE49-F238E27FC236}">
                  <a16:creationId xmlns:a16="http://schemas.microsoft.com/office/drawing/2014/main" id="{9C31BC5D-E0D1-0345-98DC-017F976B77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970" y="2645096"/>
              <a:ext cx="1224146" cy="868967"/>
            </a:xfrm>
            <a:prstGeom prst="rect">
              <a:avLst/>
            </a:prstGeom>
          </p:spPr>
        </p:pic>
      </p:grpSp>
      <p:sp>
        <p:nvSpPr>
          <p:cNvPr id="27" name="Rectangle 26">
            <a:extLst>
              <a:ext uri="{FF2B5EF4-FFF2-40B4-BE49-F238E27FC236}">
                <a16:creationId xmlns:a16="http://schemas.microsoft.com/office/drawing/2014/main" id="{DCFED773-D6D1-4DDC-80F0-03AF20032434}"/>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5958674" y="3303671"/>
            <a:ext cx="934496" cy="553998"/>
          </a:xfrm>
          <a:prstGeom prst="rect">
            <a:avLst/>
          </a:prstGeom>
          <a:solidFill>
            <a:schemeClr val="bg2">
              <a:lumMod val="50000"/>
            </a:schemeClr>
          </a:solidFill>
        </p:spPr>
        <p:txBody>
          <a:bodyPr wrap="square" rtlCol="0">
            <a:spAutoFit/>
          </a:bodyPr>
          <a:lstStyle/>
          <a:p>
            <a:pPr algn="ctr"/>
            <a:r>
              <a:rPr lang="en-US" b="1" dirty="0" smtClean="0">
                <a:solidFill>
                  <a:schemeClr val="bg1"/>
                </a:solidFill>
                <a:latin typeface="Arial" panose="020B0604020202020204" pitchFamily="34" charset="0"/>
                <a:cs typeface="Arial" panose="020B0604020202020204" pitchFamily="34" charset="0"/>
              </a:rPr>
              <a:t>Black </a:t>
            </a:r>
            <a:br>
              <a:rPr lang="en-US" b="1" dirty="0" smtClean="0">
                <a:solidFill>
                  <a:schemeClr val="bg1"/>
                </a:solidFill>
                <a:latin typeface="Arial" panose="020B0604020202020204" pitchFamily="34" charset="0"/>
                <a:cs typeface="Arial" panose="020B0604020202020204" pitchFamily="34" charset="0"/>
              </a:rPr>
            </a:br>
            <a:r>
              <a:rPr lang="en-US" sz="1200" b="1" dirty="0" smtClean="0">
                <a:solidFill>
                  <a:schemeClr val="bg1"/>
                </a:solidFill>
                <a:latin typeface="Arial" panose="020B0604020202020204" pitchFamily="34" charset="0"/>
                <a:cs typeface="Arial" panose="020B0604020202020204" pitchFamily="34" charset="0"/>
              </a:rPr>
              <a:t>Container </a:t>
            </a:r>
            <a:endParaRPr lang="en-US" sz="1200"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9365024" y="3180159"/>
            <a:ext cx="915635" cy="553998"/>
          </a:xfrm>
          <a:prstGeom prst="rect">
            <a:avLst/>
          </a:prstGeom>
          <a:noFill/>
        </p:spPr>
        <p:txBody>
          <a:bodyPr wrap="none" rtlCol="0">
            <a:spAutoFit/>
          </a:bodyPr>
          <a:lstStyle/>
          <a:p>
            <a:pPr algn="ctr"/>
            <a:r>
              <a:rPr lang="en-US" b="1" dirty="0" smtClean="0">
                <a:solidFill>
                  <a:schemeClr val="bg1"/>
                </a:solidFill>
                <a:latin typeface="Arial" panose="020B0604020202020204" pitchFamily="34" charset="0"/>
                <a:cs typeface="Arial" panose="020B0604020202020204" pitchFamily="34" charset="0"/>
              </a:rPr>
              <a:t>Green </a:t>
            </a:r>
            <a:br>
              <a:rPr lang="en-US" b="1" dirty="0" smtClean="0">
                <a:solidFill>
                  <a:schemeClr val="bg1"/>
                </a:solidFill>
                <a:latin typeface="Arial" panose="020B0604020202020204" pitchFamily="34" charset="0"/>
                <a:cs typeface="Arial" panose="020B0604020202020204" pitchFamily="34" charset="0"/>
              </a:rPr>
            </a:br>
            <a:r>
              <a:rPr lang="en-US" sz="1200" b="1" dirty="0" smtClean="0">
                <a:solidFill>
                  <a:schemeClr val="bg1"/>
                </a:solidFill>
                <a:latin typeface="Arial" panose="020B0604020202020204" pitchFamily="34" charset="0"/>
                <a:cs typeface="Arial" panose="020B0604020202020204" pitchFamily="34" charset="0"/>
              </a:rPr>
              <a:t>Container</a:t>
            </a:r>
            <a:endParaRPr lang="en-US" sz="1200"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5131830" y="4149725"/>
            <a:ext cx="2649828" cy="2031325"/>
          </a:xfrm>
          <a:prstGeom prst="rect">
            <a:avLst/>
          </a:prstGeom>
          <a:noFill/>
        </p:spPr>
        <p:txBody>
          <a:bodyPr wrap="none" rtlCol="0">
            <a:spAutoFit/>
          </a:bodyPr>
          <a:lstStyle/>
          <a:p>
            <a:pPr algn="ctr"/>
            <a:r>
              <a:rPr lang="en-US" u="sng" dirty="0" smtClean="0">
                <a:solidFill>
                  <a:schemeClr val="bg1"/>
                </a:solidFill>
              </a:rPr>
              <a:t>TRASH &amp; RECYCLING ONLY</a:t>
            </a:r>
          </a:p>
          <a:p>
            <a:pPr algn="ctr"/>
            <a:r>
              <a:rPr lang="en-US" dirty="0" smtClean="0">
                <a:solidFill>
                  <a:schemeClr val="bg1"/>
                </a:solidFill>
              </a:rPr>
              <a:t>Non-organic</a:t>
            </a:r>
          </a:p>
          <a:p>
            <a:pPr algn="ctr"/>
            <a:r>
              <a:rPr lang="en-US" dirty="0" smtClean="0">
                <a:solidFill>
                  <a:schemeClr val="bg1"/>
                </a:solidFill>
              </a:rPr>
              <a:t>Non-recyclable </a:t>
            </a:r>
          </a:p>
          <a:p>
            <a:pPr algn="ctr"/>
            <a:r>
              <a:rPr lang="en-US" dirty="0">
                <a:solidFill>
                  <a:schemeClr val="bg1"/>
                </a:solidFill>
              </a:rPr>
              <a:t>Bottles</a:t>
            </a:r>
          </a:p>
          <a:p>
            <a:pPr algn="ctr"/>
            <a:r>
              <a:rPr lang="en-US" dirty="0" smtClean="0">
                <a:solidFill>
                  <a:schemeClr val="bg1"/>
                </a:solidFill>
              </a:rPr>
              <a:t>Cans</a:t>
            </a:r>
          </a:p>
          <a:p>
            <a:pPr algn="ctr"/>
            <a:r>
              <a:rPr lang="en-US" dirty="0" smtClean="0">
                <a:solidFill>
                  <a:schemeClr val="bg1"/>
                </a:solidFill>
              </a:rPr>
              <a:t>Cardboard</a:t>
            </a:r>
          </a:p>
          <a:p>
            <a:pPr algn="ctr"/>
            <a:r>
              <a:rPr lang="en-US" dirty="0" smtClean="0">
                <a:solidFill>
                  <a:schemeClr val="bg1"/>
                </a:solidFill>
              </a:rPr>
              <a:t>Paper</a:t>
            </a:r>
            <a:endParaRPr lang="en-US" dirty="0">
              <a:solidFill>
                <a:schemeClr val="bg1"/>
              </a:solidFill>
            </a:endParaRPr>
          </a:p>
        </p:txBody>
      </p:sp>
      <p:sp>
        <p:nvSpPr>
          <p:cNvPr id="20" name="TextBox 19"/>
          <p:cNvSpPr txBox="1"/>
          <p:nvPr/>
        </p:nvSpPr>
        <p:spPr>
          <a:xfrm>
            <a:off x="8882563" y="4146120"/>
            <a:ext cx="1870961" cy="2031325"/>
          </a:xfrm>
          <a:prstGeom prst="rect">
            <a:avLst/>
          </a:prstGeom>
          <a:noFill/>
        </p:spPr>
        <p:txBody>
          <a:bodyPr wrap="none" rtlCol="0">
            <a:spAutoFit/>
          </a:bodyPr>
          <a:lstStyle/>
          <a:p>
            <a:pPr algn="ctr"/>
            <a:r>
              <a:rPr lang="en-US" u="sng" dirty="0" smtClean="0">
                <a:solidFill>
                  <a:schemeClr val="bg1"/>
                </a:solidFill>
              </a:rPr>
              <a:t>ORGANICS ONLY</a:t>
            </a:r>
          </a:p>
          <a:p>
            <a:pPr algn="ctr"/>
            <a:r>
              <a:rPr lang="en-US" dirty="0" smtClean="0">
                <a:solidFill>
                  <a:schemeClr val="bg1"/>
                </a:solidFill>
              </a:rPr>
              <a:t>Food Waste</a:t>
            </a:r>
          </a:p>
          <a:p>
            <a:pPr algn="ctr"/>
            <a:r>
              <a:rPr lang="en-US" dirty="0" smtClean="0">
                <a:solidFill>
                  <a:schemeClr val="bg1"/>
                </a:solidFill>
              </a:rPr>
              <a:t>Yard Waste</a:t>
            </a:r>
          </a:p>
          <a:p>
            <a:pPr algn="ctr"/>
            <a:r>
              <a:rPr lang="en-US" dirty="0" smtClean="0">
                <a:solidFill>
                  <a:schemeClr val="bg1"/>
                </a:solidFill>
              </a:rPr>
              <a:t>Green Waste</a:t>
            </a:r>
          </a:p>
          <a:p>
            <a:pPr algn="ctr"/>
            <a:r>
              <a:rPr lang="en-US" dirty="0" smtClean="0">
                <a:solidFill>
                  <a:schemeClr val="bg1"/>
                </a:solidFill>
              </a:rPr>
              <a:t>Organic Matter </a:t>
            </a:r>
          </a:p>
          <a:p>
            <a:pPr algn="ctr"/>
            <a:r>
              <a:rPr lang="en-US" dirty="0" smtClean="0">
                <a:solidFill>
                  <a:schemeClr val="bg1"/>
                </a:solidFill>
              </a:rPr>
              <a:t>Food Soiled Paper</a:t>
            </a:r>
          </a:p>
          <a:p>
            <a:pPr algn="ctr"/>
            <a:r>
              <a:rPr lang="en-US" dirty="0" smtClean="0">
                <a:solidFill>
                  <a:schemeClr val="bg1"/>
                </a:solidFill>
              </a:rPr>
              <a:t>Pizza Boxes</a:t>
            </a:r>
            <a:endParaRPr lang="en-US" dirty="0">
              <a:solidFill>
                <a:schemeClr val="bg1"/>
              </a:solidFill>
            </a:endParaRPr>
          </a:p>
        </p:txBody>
      </p:sp>
      <p:sp>
        <p:nvSpPr>
          <p:cNvPr id="29" name="Title 1">
            <a:extLst>
              <a:ext uri="{FF2B5EF4-FFF2-40B4-BE49-F238E27FC236}">
                <a16:creationId xmlns:a16="http://schemas.microsoft.com/office/drawing/2014/main" id="{7B297C58-6668-9843-8769-BA3E6A86A2DC}"/>
              </a:ext>
            </a:extLst>
          </p:cNvPr>
          <p:cNvSpPr>
            <a:spLocks noGrp="1"/>
          </p:cNvSpPr>
          <p:nvPr>
            <p:ph type="title"/>
          </p:nvPr>
        </p:nvSpPr>
        <p:spPr>
          <a:xfrm>
            <a:off x="0" y="157235"/>
            <a:ext cx="4035936" cy="1927456"/>
          </a:xfrm>
        </p:spPr>
        <p:txBody>
          <a:bodyPr>
            <a:normAutofit fontScale="90000"/>
          </a:bodyPr>
          <a:lstStyle/>
          <a:p>
            <a:pPr algn="ctr"/>
            <a:r>
              <a:rPr lang="en-US" cap="small" dirty="0" smtClean="0">
                <a:solidFill>
                  <a:srgbClr val="0A4467"/>
                </a:solidFill>
              </a:rPr>
              <a:t>Ordinance 759</a:t>
            </a:r>
            <a:br>
              <a:rPr lang="en-US" cap="small" dirty="0" smtClean="0">
                <a:solidFill>
                  <a:srgbClr val="0A4467"/>
                </a:solidFill>
              </a:rPr>
            </a:br>
            <a:r>
              <a:rPr lang="en-US" cap="small" dirty="0">
                <a:solidFill>
                  <a:srgbClr val="0A4467"/>
                </a:solidFill>
              </a:rPr>
              <a:t/>
            </a:r>
            <a:br>
              <a:rPr lang="en-US" cap="small" dirty="0">
                <a:solidFill>
                  <a:srgbClr val="0A4467"/>
                </a:solidFill>
              </a:rPr>
            </a:br>
            <a:r>
              <a:rPr lang="en-US" sz="2700" cap="small" dirty="0" smtClean="0">
                <a:solidFill>
                  <a:srgbClr val="0A4467"/>
                </a:solidFill>
              </a:rPr>
              <a:t>Irwindale Municipal Code</a:t>
            </a:r>
            <a:br>
              <a:rPr lang="en-US" sz="2700" cap="small" dirty="0" smtClean="0">
                <a:solidFill>
                  <a:srgbClr val="0A4467"/>
                </a:solidFill>
              </a:rPr>
            </a:br>
            <a:r>
              <a:rPr lang="en-US" sz="2700" cap="small" dirty="0" smtClean="0">
                <a:solidFill>
                  <a:srgbClr val="FF0000"/>
                </a:solidFill>
              </a:rPr>
              <a:t>businesses</a:t>
            </a:r>
            <a:r>
              <a:rPr lang="en-US" cap="small" dirty="0">
                <a:solidFill>
                  <a:srgbClr val="0A4467"/>
                </a:solidFill>
              </a:rPr>
              <a:t/>
            </a:r>
            <a:br>
              <a:rPr lang="en-US" cap="small" dirty="0">
                <a:solidFill>
                  <a:srgbClr val="0A4467"/>
                </a:solidFill>
              </a:rPr>
            </a:br>
            <a:r>
              <a:rPr lang="en-US" cap="small" dirty="0" smtClean="0">
                <a:solidFill>
                  <a:srgbClr val="0A4467"/>
                </a:solidFill>
              </a:rPr>
              <a:t>8.22.050</a:t>
            </a:r>
            <a:endParaRPr lang="en-US" dirty="0"/>
          </a:p>
        </p:txBody>
      </p:sp>
      <p:pic>
        <p:nvPicPr>
          <p:cNvPr id="36" name="Picture 35" descr="Public Domain Clip Art Image | Green tick - simple | ID: 13937569818111 | PublicDomainFiles.com"/>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260" y="2433441"/>
            <a:ext cx="1097280" cy="1255344"/>
          </a:xfrm>
          <a:prstGeom prst="rect">
            <a:avLst/>
          </a:prstGeom>
        </p:spPr>
      </p:pic>
    </p:spTree>
    <p:extLst>
      <p:ext uri="{BB962C8B-B14F-4D97-AF65-F5344CB8AC3E}">
        <p14:creationId xmlns:p14="http://schemas.microsoft.com/office/powerpoint/2010/main" val="2244989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2E2B45-57DE-8C42-8E17-7990A1BC91F0}"/>
              </a:ext>
            </a:extLst>
          </p:cNvPr>
          <p:cNvSpPr>
            <a:spLocks noGrp="1"/>
          </p:cNvSpPr>
          <p:nvPr>
            <p:ph type="body" sz="half" idx="10"/>
          </p:nvPr>
        </p:nvSpPr>
        <p:spPr>
          <a:xfrm>
            <a:off x="276668" y="5146149"/>
            <a:ext cx="3500854" cy="882332"/>
          </a:xfrm>
        </p:spPr>
        <p:txBody>
          <a:bodyPr>
            <a:normAutofit lnSpcReduction="10000"/>
          </a:bodyPr>
          <a:lstStyle/>
          <a:p>
            <a:r>
              <a:rPr lang="en-US" b="1" dirty="0"/>
              <a:t>Provide organics collection service to all residents and </a:t>
            </a:r>
            <a:r>
              <a:rPr lang="en-US" b="1" u="sng" dirty="0" smtClean="0">
                <a:solidFill>
                  <a:srgbClr val="006699"/>
                </a:solidFill>
                <a:effectLst>
                  <a:outerShdw blurRad="38100" dist="38100" dir="2700000" algn="tl">
                    <a:srgbClr val="000000">
                      <a:alpha val="43137"/>
                    </a:srgbClr>
                  </a:outerShdw>
                </a:effectLst>
              </a:rPr>
              <a:t>BUSINESSES</a:t>
            </a:r>
            <a:r>
              <a:rPr lang="en-US" b="1" dirty="0" smtClean="0">
                <a:solidFill>
                  <a:srgbClr val="006699"/>
                </a:solidFill>
              </a:rPr>
              <a:t>.</a:t>
            </a:r>
            <a:endParaRPr lang="en-US" b="1" dirty="0">
              <a:solidFill>
                <a:srgbClr val="006699"/>
              </a:solidFill>
            </a:endParaRPr>
          </a:p>
        </p:txBody>
      </p:sp>
      <p:sp>
        <p:nvSpPr>
          <p:cNvPr id="4" name="Text Placeholder 3">
            <a:extLst>
              <a:ext uri="{FF2B5EF4-FFF2-40B4-BE49-F238E27FC236}">
                <a16:creationId xmlns:a16="http://schemas.microsoft.com/office/drawing/2014/main" id="{FC9B4438-B881-B947-A7DB-60B6FD247A60}"/>
              </a:ext>
            </a:extLst>
          </p:cNvPr>
          <p:cNvSpPr>
            <a:spLocks noGrp="1"/>
          </p:cNvSpPr>
          <p:nvPr>
            <p:ph type="body" sz="half" idx="2"/>
          </p:nvPr>
        </p:nvSpPr>
        <p:spPr>
          <a:xfrm>
            <a:off x="4070509" y="255127"/>
            <a:ext cx="7661447" cy="690390"/>
          </a:xfrm>
        </p:spPr>
        <p:txBody>
          <a:bodyPr>
            <a:normAutofit/>
          </a:bodyPr>
          <a:lstStyle/>
          <a:p>
            <a:r>
              <a:rPr lang="en-US" sz="3200" dirty="0" smtClean="0"/>
              <a:t>Waivers for Generators</a:t>
            </a:r>
            <a:endParaRPr lang="en-US" sz="3200" dirty="0"/>
          </a:p>
        </p:txBody>
      </p:sp>
      <p:sp>
        <p:nvSpPr>
          <p:cNvPr id="19" name="Text Placeholder 4">
            <a:extLst>
              <a:ext uri="{FF2B5EF4-FFF2-40B4-BE49-F238E27FC236}">
                <a16:creationId xmlns:a16="http://schemas.microsoft.com/office/drawing/2014/main" id="{CA2E2B45-57DE-8C42-8E17-7990A1BC91F0}"/>
              </a:ext>
            </a:extLst>
          </p:cNvPr>
          <p:cNvSpPr txBox="1">
            <a:spLocks/>
          </p:cNvSpPr>
          <p:nvPr/>
        </p:nvSpPr>
        <p:spPr>
          <a:xfrm>
            <a:off x="4088763" y="3354074"/>
            <a:ext cx="7866681" cy="150494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2400" b="1" dirty="0" smtClean="0">
                <a:solidFill>
                  <a:schemeClr val="accent4">
                    <a:lumMod val="60000"/>
                    <a:lumOff val="40000"/>
                  </a:schemeClr>
                </a:solidFill>
              </a:rPr>
              <a:t>Physical Space Waivers</a:t>
            </a:r>
            <a:endParaRPr lang="en-US" sz="2400" b="1" dirty="0">
              <a:solidFill>
                <a:schemeClr val="accent4">
                  <a:lumMod val="60000"/>
                  <a:lumOff val="40000"/>
                </a:schemeClr>
              </a:solidFill>
            </a:endParaRPr>
          </a:p>
          <a:p>
            <a:pPr marL="342900" indent="-342900">
              <a:spcBef>
                <a:spcPts val="0"/>
              </a:spcBef>
              <a:buFont typeface="Arial" panose="020B0604020202020204" pitchFamily="34" charset="0"/>
              <a:buChar char="•"/>
            </a:pPr>
            <a:r>
              <a:rPr lang="en-US" sz="2200" dirty="0" smtClean="0">
                <a:solidFill>
                  <a:schemeClr val="bg1"/>
                </a:solidFill>
              </a:rPr>
              <a:t>Business or Multi-family lacks adequate space for collection containers</a:t>
            </a:r>
          </a:p>
          <a:p>
            <a:pPr marL="342900" indent="-342900">
              <a:spcBef>
                <a:spcPts val="0"/>
              </a:spcBef>
              <a:buFont typeface="Arial" panose="020B0604020202020204" pitchFamily="34" charset="0"/>
              <a:buChar char="•"/>
            </a:pPr>
            <a:r>
              <a:rPr lang="en-US" sz="2200" dirty="0" smtClean="0">
                <a:solidFill>
                  <a:schemeClr val="bg1"/>
                </a:solidFill>
              </a:rPr>
              <a:t>Must Submit an Exemption Form &amp; Provide Evidence</a:t>
            </a:r>
          </a:p>
          <a:p>
            <a:pPr marL="342900" indent="-342900">
              <a:spcBef>
                <a:spcPts val="0"/>
              </a:spcBef>
              <a:buFont typeface="Arial" panose="020B0604020202020204" pitchFamily="34" charset="0"/>
              <a:buChar char="•"/>
            </a:pPr>
            <a:endParaRPr lang="en-US" dirty="0">
              <a:solidFill>
                <a:schemeClr val="bg1"/>
              </a:solidFill>
            </a:endParaRPr>
          </a:p>
        </p:txBody>
      </p:sp>
      <p:sp>
        <p:nvSpPr>
          <p:cNvPr id="27" name="Rectangle 26">
            <a:extLst>
              <a:ext uri="{FF2B5EF4-FFF2-40B4-BE49-F238E27FC236}">
                <a16:creationId xmlns:a16="http://schemas.microsoft.com/office/drawing/2014/main" id="{DCFED773-D6D1-4DDC-80F0-03AF20032434}"/>
              </a:ext>
              <a:ext uri="{C183D7F6-B498-43B3-948B-1728B52AA6E4}">
                <adec:decorative xmlns:adec="http://schemas.microsoft.com/office/drawing/2017/decorative" xmlns="" val="1"/>
              </a:ext>
            </a:extLst>
          </p:cNvPr>
          <p:cNvSpPr/>
          <p:nvPr/>
        </p:nvSpPr>
        <p:spPr>
          <a:xfrm>
            <a:off x="9914562" y="6318607"/>
            <a:ext cx="2067640" cy="539393"/>
          </a:xfrm>
          <a:prstGeom prst="rect">
            <a:avLst/>
          </a:prstGeom>
          <a:noFill/>
          <a:ln>
            <a:solidFill>
              <a:srgbClr val="3552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itle 1">
            <a:extLst>
              <a:ext uri="{FF2B5EF4-FFF2-40B4-BE49-F238E27FC236}">
                <a16:creationId xmlns:a16="http://schemas.microsoft.com/office/drawing/2014/main" id="{7B297C58-6668-9843-8769-BA3E6A86A2DC}"/>
              </a:ext>
            </a:extLst>
          </p:cNvPr>
          <p:cNvSpPr>
            <a:spLocks noGrp="1"/>
          </p:cNvSpPr>
          <p:nvPr>
            <p:ph type="title"/>
          </p:nvPr>
        </p:nvSpPr>
        <p:spPr>
          <a:xfrm>
            <a:off x="0" y="100363"/>
            <a:ext cx="4035936" cy="2022886"/>
          </a:xfrm>
        </p:spPr>
        <p:txBody>
          <a:bodyPr>
            <a:normAutofit fontScale="90000"/>
          </a:bodyPr>
          <a:lstStyle/>
          <a:p>
            <a:pPr algn="ctr"/>
            <a:r>
              <a:rPr lang="en-US" cap="small" dirty="0" smtClean="0">
                <a:solidFill>
                  <a:srgbClr val="0A4467"/>
                </a:solidFill>
              </a:rPr>
              <a:t>Ordinance 759</a:t>
            </a:r>
            <a:br>
              <a:rPr lang="en-US" cap="small" dirty="0" smtClean="0">
                <a:solidFill>
                  <a:srgbClr val="0A4467"/>
                </a:solidFill>
              </a:rPr>
            </a:br>
            <a:r>
              <a:rPr lang="en-US" cap="small" dirty="0">
                <a:solidFill>
                  <a:srgbClr val="0A4467"/>
                </a:solidFill>
              </a:rPr>
              <a:t/>
            </a:r>
            <a:br>
              <a:rPr lang="en-US" cap="small" dirty="0">
                <a:solidFill>
                  <a:srgbClr val="0A4467"/>
                </a:solidFill>
              </a:rPr>
            </a:br>
            <a:r>
              <a:rPr lang="en-US" sz="2700" cap="small" dirty="0" smtClean="0">
                <a:solidFill>
                  <a:srgbClr val="0A4467"/>
                </a:solidFill>
              </a:rPr>
              <a:t>Irwindale Municipal Code</a:t>
            </a:r>
            <a:br>
              <a:rPr lang="en-US" sz="2700" cap="small" dirty="0" smtClean="0">
                <a:solidFill>
                  <a:srgbClr val="0A4467"/>
                </a:solidFill>
              </a:rPr>
            </a:br>
            <a:r>
              <a:rPr lang="en-US" sz="2700" cap="small" dirty="0">
                <a:solidFill>
                  <a:srgbClr val="FF0000"/>
                </a:solidFill>
              </a:rPr>
              <a:t>w</a:t>
            </a:r>
            <a:r>
              <a:rPr lang="en-US" sz="2700" cap="small" dirty="0" smtClean="0">
                <a:solidFill>
                  <a:srgbClr val="FF0000"/>
                </a:solidFill>
              </a:rPr>
              <a:t>aivers </a:t>
            </a:r>
            <a:r>
              <a:rPr lang="en-US" sz="2700" cap="small" dirty="0">
                <a:solidFill>
                  <a:srgbClr val="FF0000"/>
                </a:solidFill>
              </a:rPr>
              <a:t>for </a:t>
            </a:r>
            <a:r>
              <a:rPr lang="en-US" sz="2700" cap="small" dirty="0" smtClean="0">
                <a:solidFill>
                  <a:srgbClr val="FF0000"/>
                </a:solidFill>
              </a:rPr>
              <a:t>generators</a:t>
            </a:r>
            <a:r>
              <a:rPr lang="en-US" sz="2800" cap="small" dirty="0">
                <a:solidFill>
                  <a:srgbClr val="0A4467"/>
                </a:solidFill>
              </a:rPr>
              <a:t/>
            </a:r>
            <a:br>
              <a:rPr lang="en-US" sz="2800" cap="small" dirty="0">
                <a:solidFill>
                  <a:srgbClr val="0A4467"/>
                </a:solidFill>
              </a:rPr>
            </a:br>
            <a:r>
              <a:rPr lang="en-US" cap="small" dirty="0">
                <a:solidFill>
                  <a:srgbClr val="0A4467"/>
                </a:solidFill>
              </a:rPr>
              <a:t>8.22.060</a:t>
            </a:r>
            <a:endParaRPr lang="en-US" dirty="0"/>
          </a:p>
        </p:txBody>
      </p:sp>
      <p:sp>
        <p:nvSpPr>
          <p:cNvPr id="30" name="Title 1">
            <a:extLst>
              <a:ext uri="{FF2B5EF4-FFF2-40B4-BE49-F238E27FC236}">
                <a16:creationId xmlns:a16="http://schemas.microsoft.com/office/drawing/2014/main" id="{7B297C58-6668-9843-8769-BA3E6A86A2DC}"/>
              </a:ext>
            </a:extLst>
          </p:cNvPr>
          <p:cNvSpPr txBox="1">
            <a:spLocks/>
          </p:cNvSpPr>
          <p:nvPr/>
        </p:nvSpPr>
        <p:spPr>
          <a:xfrm>
            <a:off x="9127" y="2109403"/>
            <a:ext cx="4035936" cy="101473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i="0" kern="1200">
                <a:solidFill>
                  <a:schemeClr val="tx1"/>
                </a:solidFill>
                <a:latin typeface="Arial" panose="020B0604020202020204" pitchFamily="34" charset="0"/>
                <a:ea typeface="+mj-ea"/>
                <a:cs typeface="Arial" panose="020B0604020202020204" pitchFamily="34" charset="0"/>
              </a:defRPr>
            </a:lvl1pPr>
          </a:lstStyle>
          <a:p>
            <a:pPr algn="ctr"/>
            <a:endParaRPr lang="en-US" dirty="0"/>
          </a:p>
        </p:txBody>
      </p:sp>
      <p:pic>
        <p:nvPicPr>
          <p:cNvPr id="31" name="Picture 30" descr="Free illustration: Checklist, Clipboard, Questionnaire - Free Image on Pixabay - 16225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326" y="2841994"/>
            <a:ext cx="1837988" cy="1837988"/>
          </a:xfrm>
          <a:prstGeom prst="rect">
            <a:avLst/>
          </a:prstGeom>
        </p:spPr>
      </p:pic>
      <p:pic>
        <p:nvPicPr>
          <p:cNvPr id="22" name="Picture 21" descr="Download Coming Soon Transparent HQ PNG Image | FreePNGIm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453943" y="2873930"/>
            <a:ext cx="1376244" cy="1390432"/>
          </a:xfrm>
          <a:prstGeom prst="rect">
            <a:avLst/>
          </a:prstGeom>
        </p:spPr>
      </p:pic>
      <p:sp>
        <p:nvSpPr>
          <p:cNvPr id="25" name="Text Placeholder 4">
            <a:extLst>
              <a:ext uri="{FF2B5EF4-FFF2-40B4-BE49-F238E27FC236}">
                <a16:creationId xmlns:a16="http://schemas.microsoft.com/office/drawing/2014/main" id="{CA2E2B45-57DE-8C42-8E17-7990A1BC91F0}"/>
              </a:ext>
            </a:extLst>
          </p:cNvPr>
          <p:cNvSpPr txBox="1">
            <a:spLocks/>
          </p:cNvSpPr>
          <p:nvPr/>
        </p:nvSpPr>
        <p:spPr>
          <a:xfrm>
            <a:off x="4079636" y="945517"/>
            <a:ext cx="7866681" cy="2802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2400" b="1" dirty="0" smtClean="0">
                <a:solidFill>
                  <a:schemeClr val="accent4">
                    <a:lumMod val="60000"/>
                    <a:lumOff val="40000"/>
                  </a:schemeClr>
                </a:solidFill>
              </a:rPr>
              <a:t>De Minimis Waivers</a:t>
            </a:r>
            <a:endParaRPr lang="en-US" sz="2400" b="1" dirty="0">
              <a:solidFill>
                <a:schemeClr val="accent4">
                  <a:lumMod val="60000"/>
                  <a:lumOff val="40000"/>
                </a:schemeClr>
              </a:solidFill>
            </a:endParaRPr>
          </a:p>
          <a:p>
            <a:pPr marL="342900" indent="-342900">
              <a:buFont typeface="Arial" panose="020B0604020202020204" pitchFamily="34" charset="0"/>
              <a:buChar char="•"/>
            </a:pPr>
            <a:r>
              <a:rPr lang="en-US" sz="2200" dirty="0">
                <a:solidFill>
                  <a:schemeClr val="bg1"/>
                </a:solidFill>
              </a:rPr>
              <a:t>Proof </a:t>
            </a:r>
            <a:r>
              <a:rPr lang="en-US" sz="2200" dirty="0" smtClean="0">
                <a:solidFill>
                  <a:schemeClr val="bg1"/>
                </a:solidFill>
              </a:rPr>
              <a:t>Business/Multi-family </a:t>
            </a:r>
            <a:r>
              <a:rPr lang="en-US" sz="2200" dirty="0">
                <a:solidFill>
                  <a:schemeClr val="bg1"/>
                </a:solidFill>
              </a:rPr>
              <a:t>Generates less than:</a:t>
            </a:r>
          </a:p>
          <a:p>
            <a:pPr marL="800100" lvl="1" indent="-342900">
              <a:buFont typeface="Arial" panose="020B0604020202020204" pitchFamily="34" charset="0"/>
              <a:buChar char="•"/>
            </a:pPr>
            <a:r>
              <a:rPr lang="en-US" sz="1800" dirty="0">
                <a:solidFill>
                  <a:schemeClr val="bg1"/>
                </a:solidFill>
              </a:rPr>
              <a:t>20 gallons or less </a:t>
            </a:r>
            <a:r>
              <a:rPr lang="en-US" sz="1800" dirty="0" smtClean="0">
                <a:solidFill>
                  <a:schemeClr val="bg1"/>
                </a:solidFill>
              </a:rPr>
              <a:t>of organic </a:t>
            </a:r>
            <a:r>
              <a:rPr lang="en-US" sz="1800" dirty="0">
                <a:solidFill>
                  <a:schemeClr val="bg1"/>
                </a:solidFill>
              </a:rPr>
              <a:t>waste </a:t>
            </a:r>
            <a:r>
              <a:rPr lang="en-US" sz="1800" dirty="0" smtClean="0">
                <a:solidFill>
                  <a:schemeClr val="bg1"/>
                </a:solidFill>
              </a:rPr>
              <a:t>if </a:t>
            </a:r>
            <a:r>
              <a:rPr lang="en-US" sz="1800" dirty="0">
                <a:solidFill>
                  <a:schemeClr val="bg1"/>
                </a:solidFill>
              </a:rPr>
              <a:t>solid waste </a:t>
            </a:r>
            <a:r>
              <a:rPr lang="en-US" sz="1800" dirty="0" smtClean="0">
                <a:solidFill>
                  <a:schemeClr val="bg1"/>
                </a:solidFill>
              </a:rPr>
              <a:t>collection is </a:t>
            </a:r>
            <a:r>
              <a:rPr lang="en-US" sz="1800" dirty="0">
                <a:solidFill>
                  <a:schemeClr val="bg1"/>
                </a:solidFill>
              </a:rPr>
              <a:t>2 cubic yards or </a:t>
            </a:r>
            <a:r>
              <a:rPr lang="en-US" sz="1800" dirty="0" smtClean="0">
                <a:solidFill>
                  <a:schemeClr val="bg1"/>
                </a:solidFill>
              </a:rPr>
              <a:t>more </a:t>
            </a:r>
            <a:r>
              <a:rPr lang="en-US" sz="1800" dirty="0">
                <a:solidFill>
                  <a:schemeClr val="bg1"/>
                </a:solidFill>
              </a:rPr>
              <a:t>per </a:t>
            </a:r>
            <a:r>
              <a:rPr lang="en-US" sz="1800" dirty="0" smtClean="0">
                <a:solidFill>
                  <a:schemeClr val="bg1"/>
                </a:solidFill>
              </a:rPr>
              <a:t>week</a:t>
            </a:r>
          </a:p>
          <a:p>
            <a:pPr marL="800100" lvl="1" indent="-342900">
              <a:buFont typeface="Arial" panose="020B0604020202020204" pitchFamily="34" charset="0"/>
              <a:buChar char="•"/>
            </a:pPr>
            <a:r>
              <a:rPr lang="en-US" sz="1800" dirty="0" smtClean="0">
                <a:solidFill>
                  <a:schemeClr val="bg1"/>
                </a:solidFill>
              </a:rPr>
              <a:t>10 </a:t>
            </a:r>
            <a:r>
              <a:rPr lang="en-US" sz="1800" dirty="0">
                <a:solidFill>
                  <a:schemeClr val="bg1"/>
                </a:solidFill>
              </a:rPr>
              <a:t>gallons or less </a:t>
            </a:r>
            <a:r>
              <a:rPr lang="en-US" sz="1800" dirty="0" smtClean="0">
                <a:solidFill>
                  <a:schemeClr val="bg1"/>
                </a:solidFill>
              </a:rPr>
              <a:t>of organic </a:t>
            </a:r>
            <a:r>
              <a:rPr lang="en-US" sz="1800" dirty="0">
                <a:solidFill>
                  <a:schemeClr val="bg1"/>
                </a:solidFill>
              </a:rPr>
              <a:t>waste i</a:t>
            </a:r>
            <a:r>
              <a:rPr lang="en-US" sz="1800" dirty="0" smtClean="0">
                <a:solidFill>
                  <a:schemeClr val="bg1"/>
                </a:solidFill>
              </a:rPr>
              <a:t>f </a:t>
            </a:r>
            <a:r>
              <a:rPr lang="en-US" sz="1800" dirty="0">
                <a:solidFill>
                  <a:schemeClr val="bg1"/>
                </a:solidFill>
              </a:rPr>
              <a:t>solid waste </a:t>
            </a:r>
            <a:r>
              <a:rPr lang="en-US" sz="1800" dirty="0" smtClean="0">
                <a:solidFill>
                  <a:schemeClr val="bg1"/>
                </a:solidFill>
              </a:rPr>
              <a:t>collection is </a:t>
            </a:r>
            <a:r>
              <a:rPr lang="en-US" sz="1800" dirty="0">
                <a:solidFill>
                  <a:schemeClr val="bg1"/>
                </a:solidFill>
              </a:rPr>
              <a:t>less than 2 cubic </a:t>
            </a:r>
            <a:r>
              <a:rPr lang="en-US" sz="1800" dirty="0" smtClean="0">
                <a:solidFill>
                  <a:schemeClr val="bg1"/>
                </a:solidFill>
              </a:rPr>
              <a:t>yards </a:t>
            </a:r>
            <a:r>
              <a:rPr lang="en-US" sz="1800" dirty="0">
                <a:solidFill>
                  <a:schemeClr val="bg1"/>
                </a:solidFill>
              </a:rPr>
              <a:t>per week </a:t>
            </a:r>
            <a:endParaRPr lang="en-US" sz="1800" dirty="0" smtClean="0">
              <a:solidFill>
                <a:schemeClr val="bg1"/>
              </a:solidFill>
            </a:endParaRPr>
          </a:p>
          <a:p>
            <a:pPr marL="342900" indent="-342900">
              <a:buFont typeface="Arial" panose="020B0604020202020204" pitchFamily="34" charset="0"/>
              <a:buChar char="•"/>
            </a:pPr>
            <a:r>
              <a:rPr lang="en-US" sz="2200" dirty="0" smtClean="0">
                <a:solidFill>
                  <a:schemeClr val="bg1"/>
                </a:solidFill>
              </a:rPr>
              <a:t>Must Submit Written Verification Every 5 Years</a:t>
            </a:r>
          </a:p>
          <a:p>
            <a:pPr marL="342900" indent="-342900">
              <a:spcBef>
                <a:spcPts val="0"/>
              </a:spcBef>
              <a:buFont typeface="Arial" panose="020B0604020202020204" pitchFamily="34" charset="0"/>
              <a:buChar char="•"/>
            </a:pPr>
            <a:endParaRPr lang="en-US" dirty="0">
              <a:solidFill>
                <a:schemeClr val="bg1"/>
              </a:solidFill>
            </a:endParaRPr>
          </a:p>
        </p:txBody>
      </p:sp>
      <p:sp>
        <p:nvSpPr>
          <p:cNvPr id="26" name="Text Placeholder 4">
            <a:extLst>
              <a:ext uri="{FF2B5EF4-FFF2-40B4-BE49-F238E27FC236}">
                <a16:creationId xmlns:a16="http://schemas.microsoft.com/office/drawing/2014/main" id="{CA2E2B45-57DE-8C42-8E17-7990A1BC91F0}"/>
              </a:ext>
            </a:extLst>
          </p:cNvPr>
          <p:cNvSpPr txBox="1">
            <a:spLocks/>
          </p:cNvSpPr>
          <p:nvPr/>
        </p:nvSpPr>
        <p:spPr>
          <a:xfrm>
            <a:off x="4079636" y="4863403"/>
            <a:ext cx="7866681" cy="14552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pPr>
            <a:r>
              <a:rPr lang="en-US" sz="2400" b="1" dirty="0" smtClean="0">
                <a:solidFill>
                  <a:schemeClr val="accent4">
                    <a:lumMod val="60000"/>
                    <a:lumOff val="40000"/>
                  </a:schemeClr>
                </a:solidFill>
              </a:rPr>
              <a:t>Review &amp; Approval</a:t>
            </a:r>
            <a:endParaRPr lang="en-US" sz="2400" b="1" dirty="0">
              <a:solidFill>
                <a:schemeClr val="accent4">
                  <a:lumMod val="60000"/>
                  <a:lumOff val="40000"/>
                </a:schemeClr>
              </a:solidFill>
            </a:endParaRPr>
          </a:p>
          <a:p>
            <a:pPr marL="342900" indent="-342900">
              <a:spcBef>
                <a:spcPts val="0"/>
              </a:spcBef>
              <a:buFont typeface="Arial" panose="020B0604020202020204" pitchFamily="34" charset="0"/>
              <a:buChar char="•"/>
            </a:pPr>
            <a:r>
              <a:rPr lang="en-US" sz="2200" dirty="0" smtClean="0">
                <a:solidFill>
                  <a:schemeClr val="bg1"/>
                </a:solidFill>
              </a:rPr>
              <a:t>Waivers will be reviewed &amp; approved by the Public Services Director or a designee of the Public Services Director. </a:t>
            </a:r>
          </a:p>
          <a:p>
            <a:pPr marL="342900" indent="-342900">
              <a:spcBef>
                <a:spcPts val="0"/>
              </a:spcBef>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73145811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5182</TotalTime>
  <Words>4527</Words>
  <Application>Microsoft Office PowerPoint</Application>
  <PresentationFormat>Widescreen</PresentationFormat>
  <Paragraphs>343</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Times New Roman</vt:lpstr>
      <vt:lpstr>Courier New</vt:lpstr>
      <vt:lpstr>Arial Black</vt:lpstr>
      <vt:lpstr>Calibri</vt:lpstr>
      <vt:lpstr>Arial</vt:lpstr>
      <vt:lpstr>Office Theme</vt:lpstr>
      <vt:lpstr>SB 1383 Reducing Short-Lived Climate Pollutants in California</vt:lpstr>
      <vt:lpstr>HISTORY OF SOLID WASTE LAWS</vt:lpstr>
      <vt:lpstr>WHY SB 1383?</vt:lpstr>
      <vt:lpstr>SB 1383 Requirements</vt:lpstr>
      <vt:lpstr>Jurisdiction Responsibilities</vt:lpstr>
      <vt:lpstr>ORDINANCE 759</vt:lpstr>
      <vt:lpstr>Ordinance 759  Irwindale Municipal Code single family homes 8.22.040</vt:lpstr>
      <vt:lpstr>Ordinance 759  Irwindale Municipal Code businesses 8.22.050</vt:lpstr>
      <vt:lpstr>Ordinance 759  Irwindale Municipal Code waivers for generators 8.22.060</vt:lpstr>
      <vt:lpstr>PowerPoint Presentation</vt:lpstr>
      <vt:lpstr>PowerPoint Presentation</vt:lpstr>
      <vt:lpstr>Construction &amp; Landscaping Requirements</vt:lpstr>
      <vt:lpstr>PowerPoint Presentation</vt:lpstr>
      <vt:lpstr>Ordinance 759  inspections &amp; investigations  8.22.140  enforcement 8.22.150</vt:lpstr>
      <vt:lpstr>SB 1383 in Action   Jurisdiction Requirements</vt:lpstr>
      <vt:lpstr>State Enforcement</vt:lpstr>
      <vt:lpstr>Stay  Engaged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Files</dc:creator>
  <cp:lastModifiedBy>Elizabeth Rodriguez</cp:lastModifiedBy>
  <cp:revision>143</cp:revision>
  <cp:lastPrinted>2021-12-07T18:18:12Z</cp:lastPrinted>
  <dcterms:created xsi:type="dcterms:W3CDTF">2019-06-24T00:29:55Z</dcterms:created>
  <dcterms:modified xsi:type="dcterms:W3CDTF">2021-12-09T00:38:08Z</dcterms:modified>
</cp:coreProperties>
</file>