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54" r:id="rId2"/>
    <p:sldId id="313" r:id="rId3"/>
    <p:sldId id="257" r:id="rId4"/>
    <p:sldId id="314" r:id="rId5"/>
    <p:sldId id="259" r:id="rId6"/>
    <p:sldId id="260" r:id="rId7"/>
    <p:sldId id="265" r:id="rId8"/>
    <p:sldId id="305" r:id="rId9"/>
    <p:sldId id="291" r:id="rId10"/>
    <p:sldId id="266" r:id="rId11"/>
    <p:sldId id="304" r:id="rId12"/>
    <p:sldId id="306" r:id="rId13"/>
    <p:sldId id="301" r:id="rId14"/>
    <p:sldId id="302" r:id="rId15"/>
    <p:sldId id="315" r:id="rId16"/>
    <p:sldId id="303" r:id="rId17"/>
    <p:sldId id="307" r:id="rId18"/>
    <p:sldId id="261" r:id="rId19"/>
    <p:sldId id="308" r:id="rId20"/>
    <p:sldId id="292" r:id="rId21"/>
    <p:sldId id="282" r:id="rId22"/>
    <p:sldId id="355" r:id="rId23"/>
    <p:sldId id="310" r:id="rId24"/>
    <p:sldId id="335" r:id="rId25"/>
    <p:sldId id="338" r:id="rId26"/>
    <p:sldId id="339" r:id="rId27"/>
    <p:sldId id="340" r:id="rId28"/>
    <p:sldId id="341" r:id="rId29"/>
    <p:sldId id="343" r:id="rId30"/>
    <p:sldId id="347" r:id="rId31"/>
    <p:sldId id="348" r:id="rId32"/>
    <p:sldId id="349" r:id="rId33"/>
    <p:sldId id="350" r:id="rId34"/>
    <p:sldId id="344" r:id="rId35"/>
    <p:sldId id="352" r:id="rId36"/>
    <p:sldId id="353" r:id="rId37"/>
    <p:sldId id="336" r:id="rId38"/>
    <p:sldId id="312" r:id="rId39"/>
    <p:sldId id="356" r:id="rId40"/>
    <p:sldId id="295" r:id="rId41"/>
    <p:sldId id="33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lvia Palomera" initials="SP" lastIdx="5" clrIdx="0">
    <p:extLst>
      <p:ext uri="{19B8F6BF-5375-455C-9EA6-DF929625EA0E}">
        <p15:presenceInfo xmlns:p15="http://schemas.microsoft.com/office/powerpoint/2012/main" userId="S-1-5-21-2243798287-2584534642-3064315988-8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1B04"/>
    <a:srgbClr val="1D34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5091" autoAdjust="0"/>
  </p:normalViewPr>
  <p:slideViewPr>
    <p:cSldViewPr snapToGrid="0" showGuides="1">
      <p:cViewPr varScale="1">
        <p:scale>
          <a:sx n="73" d="100"/>
          <a:sy n="73" d="100"/>
        </p:scale>
        <p:origin x="71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83A26-EE93-4352-8613-238C23BC5B09}" type="datetimeFigureOut">
              <a:rPr lang="en-US" smtClean="0"/>
              <a:t>4/14/2022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A43C6-212E-4DAD-B980-7CFB37EE80F1}" type="slidenum">
              <a:rPr lang="en-US" smtClean="0"/>
              <a:t>‹#›</a:t>
            </a:fld>
            <a:endParaRPr lang="en-US"/>
          </a:p>
        </p:txBody>
      </p:sp>
    </p:spTree>
    <p:extLst>
      <p:ext uri="{BB962C8B-B14F-4D97-AF65-F5344CB8AC3E}">
        <p14:creationId xmlns:p14="http://schemas.microsoft.com/office/powerpoint/2010/main" val="91520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pictureculvercity.com/"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pictureculvercity.com/latest-news/community-workshop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r>
              <a:rPr lang="en-US" dirty="0"/>
              <a:t>Please remind folks that this  virtual event</a:t>
            </a:r>
            <a:r>
              <a:rPr lang="en-US" baseline="0" dirty="0"/>
              <a:t> is being recorded. </a:t>
            </a:r>
          </a:p>
          <a:p>
            <a:endParaRPr lang="en-US" baseline="0" dirty="0"/>
          </a:p>
        </p:txBody>
      </p:sp>
      <p:sp>
        <p:nvSpPr>
          <p:cNvPr id="4" name="Slide Number Placeholder 3"/>
          <p:cNvSpPr>
            <a:spLocks noGrp="1"/>
          </p:cNvSpPr>
          <p:nvPr>
            <p:ph type="sldNum" sz="quarter" idx="10"/>
          </p:nvPr>
        </p:nvSpPr>
        <p:spPr/>
        <p:txBody>
          <a:bodyPr/>
          <a:lstStyle/>
          <a:p>
            <a:fld id="{235A43C6-212E-4DAD-B980-7CFB37EE80F1}" type="slidenum">
              <a:rPr lang="en-US" smtClean="0"/>
              <a:t>1</a:t>
            </a:fld>
            <a:endParaRPr lang="en-US"/>
          </a:p>
        </p:txBody>
      </p:sp>
    </p:spTree>
    <p:extLst>
      <p:ext uri="{BB962C8B-B14F-4D97-AF65-F5344CB8AC3E}">
        <p14:creationId xmlns:p14="http://schemas.microsoft.com/office/powerpoint/2010/main" val="264838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City last updated its General Plan </a:t>
            </a:r>
            <a:r>
              <a:rPr lang="en-US" baseline="0" dirty="0"/>
              <a:t>in 2008. </a:t>
            </a:r>
            <a:r>
              <a:rPr lang="en-US" sz="1200" kern="1200" dirty="0">
                <a:solidFill>
                  <a:schemeClr val="tx1"/>
                </a:solidFill>
                <a:effectLst/>
                <a:latin typeface="+mn-lt"/>
                <a:ea typeface="+mn-ea"/>
                <a:cs typeface="+mn-cs"/>
              </a:rPr>
              <a:t>The City is currently undertaking an update to two of its General Plan Elements, including the Housing and Safety Elements, and preparing a new Environmental Justice Element. </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I will turn it over to our consultant team to provide a brief overview of each Element, beginning with Stephanie from BAE who will discuss the Housing Element.  </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10</a:t>
            </a:fld>
            <a:endParaRPr lang="en-US"/>
          </a:p>
        </p:txBody>
      </p:sp>
    </p:spTree>
    <p:extLst>
      <p:ext uri="{BB962C8B-B14F-4D97-AF65-F5344CB8AC3E}">
        <p14:creationId xmlns:p14="http://schemas.microsoft.com/office/powerpoint/2010/main" val="3626445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REPLACE WITH NEW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11</a:t>
            </a:fld>
            <a:endParaRPr lang="en-US"/>
          </a:p>
        </p:txBody>
      </p:sp>
    </p:spTree>
    <p:extLst>
      <p:ext uri="{BB962C8B-B14F-4D97-AF65-F5344CB8AC3E}">
        <p14:creationId xmlns:p14="http://schemas.microsoft.com/office/powerpoint/2010/main" val="1478546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BAE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12</a:t>
            </a:fld>
            <a:endParaRPr lang="en-US"/>
          </a:p>
        </p:txBody>
      </p:sp>
    </p:spTree>
    <p:extLst>
      <p:ext uri="{BB962C8B-B14F-4D97-AF65-F5344CB8AC3E}">
        <p14:creationId xmlns:p14="http://schemas.microsoft.com/office/powerpoint/2010/main" val="882879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BAE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13</a:t>
            </a:fld>
            <a:endParaRPr lang="en-US"/>
          </a:p>
        </p:txBody>
      </p:sp>
    </p:spTree>
    <p:extLst>
      <p:ext uri="{BB962C8B-B14F-4D97-AF65-F5344CB8AC3E}">
        <p14:creationId xmlns:p14="http://schemas.microsoft.com/office/powerpoint/2010/main" val="2463924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BAE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14</a:t>
            </a:fld>
            <a:endParaRPr lang="en-US"/>
          </a:p>
        </p:txBody>
      </p:sp>
    </p:spTree>
    <p:extLst>
      <p:ext uri="{BB962C8B-B14F-4D97-AF65-F5344CB8AC3E}">
        <p14:creationId xmlns:p14="http://schemas.microsoft.com/office/powerpoint/2010/main" val="30728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BAE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15</a:t>
            </a:fld>
            <a:endParaRPr lang="en-US"/>
          </a:p>
        </p:txBody>
      </p:sp>
    </p:spTree>
    <p:extLst>
      <p:ext uri="{BB962C8B-B14F-4D97-AF65-F5344CB8AC3E}">
        <p14:creationId xmlns:p14="http://schemas.microsoft.com/office/powerpoint/2010/main" val="3566940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BAE – </a:t>
            </a:r>
          </a:p>
        </p:txBody>
      </p:sp>
      <p:sp>
        <p:nvSpPr>
          <p:cNvPr id="4" name="Slide Number Placeholder 3"/>
          <p:cNvSpPr>
            <a:spLocks noGrp="1"/>
          </p:cNvSpPr>
          <p:nvPr>
            <p:ph type="sldNum" sz="quarter" idx="10"/>
          </p:nvPr>
        </p:nvSpPr>
        <p:spPr/>
        <p:txBody>
          <a:bodyPr/>
          <a:lstStyle/>
          <a:p>
            <a:fld id="{235A43C6-212E-4DAD-B980-7CFB37EE80F1}" type="slidenum">
              <a:rPr lang="en-US" smtClean="0"/>
              <a:t>16</a:t>
            </a:fld>
            <a:endParaRPr lang="en-US"/>
          </a:p>
        </p:txBody>
      </p:sp>
    </p:spTree>
    <p:extLst>
      <p:ext uri="{BB962C8B-B14F-4D97-AF65-F5344CB8AC3E}">
        <p14:creationId xmlns:p14="http://schemas.microsoft.com/office/powerpoint/2010/main" val="1677282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SHANNON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17</a:t>
            </a:fld>
            <a:endParaRPr lang="en-US"/>
          </a:p>
        </p:txBody>
      </p:sp>
    </p:spTree>
    <p:extLst>
      <p:ext uri="{BB962C8B-B14F-4D97-AF65-F5344CB8AC3E}">
        <p14:creationId xmlns:p14="http://schemas.microsoft.com/office/powerpoint/2010/main" val="1357847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SHANNON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18</a:t>
            </a:fld>
            <a:endParaRPr lang="en-US"/>
          </a:p>
        </p:txBody>
      </p:sp>
    </p:spTree>
    <p:extLst>
      <p:ext uri="{BB962C8B-B14F-4D97-AF65-F5344CB8AC3E}">
        <p14:creationId xmlns:p14="http://schemas.microsoft.com/office/powerpoint/2010/main" val="3882090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SHANNON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19</a:t>
            </a:fld>
            <a:endParaRPr lang="en-US"/>
          </a:p>
        </p:txBody>
      </p:sp>
    </p:spTree>
    <p:extLst>
      <p:ext uri="{BB962C8B-B14F-4D97-AF65-F5344CB8AC3E}">
        <p14:creationId xmlns:p14="http://schemas.microsoft.com/office/powerpoint/2010/main" val="1580557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smtClean="0"/>
              <a:t>MARIYLN (English) SYLVIA (Spanish) </a:t>
            </a:r>
            <a:r>
              <a:rPr lang="en-US" dirty="0"/>
              <a:t>–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a:t>
            </a:fld>
            <a:endParaRPr lang="en-US"/>
          </a:p>
        </p:txBody>
      </p:sp>
    </p:spTree>
    <p:extLst>
      <p:ext uri="{BB962C8B-B14F-4D97-AF65-F5344CB8AC3E}">
        <p14:creationId xmlns:p14="http://schemas.microsoft.com/office/powerpoint/2010/main" val="2807957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SHANNON – </a:t>
            </a:r>
          </a:p>
        </p:txBody>
      </p:sp>
      <p:sp>
        <p:nvSpPr>
          <p:cNvPr id="4" name="Slide Number Placeholder 3"/>
          <p:cNvSpPr>
            <a:spLocks noGrp="1"/>
          </p:cNvSpPr>
          <p:nvPr>
            <p:ph type="sldNum" sz="quarter" idx="10"/>
          </p:nvPr>
        </p:nvSpPr>
        <p:spPr/>
        <p:txBody>
          <a:bodyPr/>
          <a:lstStyle/>
          <a:p>
            <a:fld id="{235A43C6-212E-4DAD-B980-7CFB37EE80F1}" type="slidenum">
              <a:rPr lang="en-US" smtClean="0"/>
              <a:t>20</a:t>
            </a:fld>
            <a:endParaRPr lang="en-US"/>
          </a:p>
        </p:txBody>
      </p:sp>
    </p:spTree>
    <p:extLst>
      <p:ext uri="{BB962C8B-B14F-4D97-AF65-F5344CB8AC3E}">
        <p14:creationId xmlns:p14="http://schemas.microsoft.com/office/powerpoint/2010/main" val="2900255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SHANNON – </a:t>
            </a:r>
          </a:p>
        </p:txBody>
      </p:sp>
      <p:sp>
        <p:nvSpPr>
          <p:cNvPr id="4" name="Slide Number Placeholder 3"/>
          <p:cNvSpPr>
            <a:spLocks noGrp="1"/>
          </p:cNvSpPr>
          <p:nvPr>
            <p:ph type="sldNum" sz="quarter" idx="10"/>
          </p:nvPr>
        </p:nvSpPr>
        <p:spPr/>
        <p:txBody>
          <a:bodyPr/>
          <a:lstStyle/>
          <a:p>
            <a:fld id="{235A43C6-212E-4DAD-B980-7CFB37EE80F1}" type="slidenum">
              <a:rPr lang="en-US" smtClean="0"/>
              <a:t>21</a:t>
            </a:fld>
            <a:endParaRPr lang="en-US"/>
          </a:p>
        </p:txBody>
      </p:sp>
    </p:spTree>
    <p:extLst>
      <p:ext uri="{BB962C8B-B14F-4D97-AF65-F5344CB8AC3E}">
        <p14:creationId xmlns:p14="http://schemas.microsoft.com/office/powerpoint/2010/main" val="696808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SHANNON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22</a:t>
            </a:fld>
            <a:endParaRPr lang="en-US"/>
          </a:p>
        </p:txBody>
      </p:sp>
    </p:spTree>
    <p:extLst>
      <p:ext uri="{BB962C8B-B14F-4D97-AF65-F5344CB8AC3E}">
        <p14:creationId xmlns:p14="http://schemas.microsoft.com/office/powerpoint/2010/main" val="737628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r>
              <a:rPr lang="es-ES" dirty="0"/>
              <a:t> </a:t>
            </a:r>
            <a:endParaRPr lang="en-US" dirty="0"/>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23</a:t>
            </a:fld>
            <a:endParaRPr lang="en-US"/>
          </a:p>
        </p:txBody>
      </p:sp>
    </p:spTree>
    <p:extLst>
      <p:ext uri="{BB962C8B-B14F-4D97-AF65-F5344CB8AC3E}">
        <p14:creationId xmlns:p14="http://schemas.microsoft.com/office/powerpoint/2010/main" val="443301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r>
              <a:rPr lang="es-ES" dirty="0"/>
              <a:t> </a:t>
            </a:r>
            <a:endParaRPr lang="en-US" dirty="0"/>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24</a:t>
            </a:fld>
            <a:endParaRPr lang="en-US"/>
          </a:p>
        </p:txBody>
      </p:sp>
    </p:spTree>
    <p:extLst>
      <p:ext uri="{BB962C8B-B14F-4D97-AF65-F5344CB8AC3E}">
        <p14:creationId xmlns:p14="http://schemas.microsoft.com/office/powerpoint/2010/main" val="3382309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r>
              <a:rPr lang="es-ES" dirty="0"/>
              <a:t> </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25</a:t>
            </a:fld>
            <a:endParaRPr lang="en-US"/>
          </a:p>
        </p:txBody>
      </p:sp>
    </p:spTree>
    <p:extLst>
      <p:ext uri="{BB962C8B-B14F-4D97-AF65-F5344CB8AC3E}">
        <p14:creationId xmlns:p14="http://schemas.microsoft.com/office/powerpoint/2010/main" val="3382813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r>
              <a:rPr lang="es-ES" dirty="0"/>
              <a:t> </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26</a:t>
            </a:fld>
            <a:endParaRPr lang="en-US"/>
          </a:p>
        </p:txBody>
      </p:sp>
    </p:spTree>
    <p:extLst>
      <p:ext uri="{BB962C8B-B14F-4D97-AF65-F5344CB8AC3E}">
        <p14:creationId xmlns:p14="http://schemas.microsoft.com/office/powerpoint/2010/main" val="3967056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r>
              <a:rPr lang="es-ES" dirty="0"/>
              <a:t> </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27</a:t>
            </a:fld>
            <a:endParaRPr lang="en-US"/>
          </a:p>
        </p:txBody>
      </p:sp>
    </p:spTree>
    <p:extLst>
      <p:ext uri="{BB962C8B-B14F-4D97-AF65-F5344CB8AC3E}">
        <p14:creationId xmlns:p14="http://schemas.microsoft.com/office/powerpoint/2010/main" val="3987415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p>
        </p:txBody>
      </p:sp>
      <p:sp>
        <p:nvSpPr>
          <p:cNvPr id="4" name="Slide Number Placeholder 3"/>
          <p:cNvSpPr>
            <a:spLocks noGrp="1"/>
          </p:cNvSpPr>
          <p:nvPr>
            <p:ph type="sldNum" sz="quarter" idx="10"/>
          </p:nvPr>
        </p:nvSpPr>
        <p:spPr/>
        <p:txBody>
          <a:bodyPr/>
          <a:lstStyle/>
          <a:p>
            <a:fld id="{235A43C6-212E-4DAD-B980-7CFB37EE80F1}" type="slidenum">
              <a:rPr lang="en-US" smtClean="0"/>
              <a:t>28</a:t>
            </a:fld>
            <a:endParaRPr lang="en-US"/>
          </a:p>
        </p:txBody>
      </p:sp>
    </p:spTree>
    <p:extLst>
      <p:ext uri="{BB962C8B-B14F-4D97-AF65-F5344CB8AC3E}">
        <p14:creationId xmlns:p14="http://schemas.microsoft.com/office/powerpoint/2010/main" val="3458299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r>
              <a:rPr lang="es-ES" dirty="0"/>
              <a:t> </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29</a:t>
            </a:fld>
            <a:endParaRPr lang="en-US"/>
          </a:p>
        </p:txBody>
      </p:sp>
    </p:spTree>
    <p:extLst>
      <p:ext uri="{BB962C8B-B14F-4D97-AF65-F5344CB8AC3E}">
        <p14:creationId xmlns:p14="http://schemas.microsoft.com/office/powerpoint/2010/main" val="1593651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a:p>
            <a:r>
              <a:rPr lang="en-US" dirty="0"/>
              <a:t>Welcome</a:t>
            </a:r>
            <a:r>
              <a:rPr lang="en-US" baseline="0" dirty="0"/>
              <a:t> everyone! My name is Marilyn Simpson and I am the Community Development Director.  I want to thank everyone for taking the time to meet with us this evening for our first community workshop being held as part of the planning process for the City’s Housing Element Update, Safety Element Update and first Environmental Justice Element of the City’s General Plan. </a:t>
            </a:r>
          </a:p>
          <a:p>
            <a:endParaRPr lang="en-US" baseline="0" dirty="0"/>
          </a:p>
          <a:p>
            <a:r>
              <a:rPr lang="en-US" baseline="0" dirty="0"/>
              <a:t>this is our agenda for the event this evening. [go through agenda] </a:t>
            </a:r>
          </a:p>
          <a:p>
            <a:endParaRPr lang="en-US" baseline="0" dirty="0"/>
          </a:p>
          <a:p>
            <a:r>
              <a:rPr lang="en-US" baseline="0" dirty="0"/>
              <a:t>Before we start, Steven will be going over some helpful instructions for this virtual event.</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a:t>
            </a:fld>
            <a:endParaRPr lang="en-US"/>
          </a:p>
        </p:txBody>
      </p:sp>
    </p:spTree>
    <p:extLst>
      <p:ext uri="{BB962C8B-B14F-4D97-AF65-F5344CB8AC3E}">
        <p14:creationId xmlns:p14="http://schemas.microsoft.com/office/powerpoint/2010/main" val="581336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r>
              <a:rPr lang="es-ES" dirty="0"/>
              <a:t> </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30</a:t>
            </a:fld>
            <a:endParaRPr lang="en-US"/>
          </a:p>
        </p:txBody>
      </p:sp>
    </p:spTree>
    <p:extLst>
      <p:ext uri="{BB962C8B-B14F-4D97-AF65-F5344CB8AC3E}">
        <p14:creationId xmlns:p14="http://schemas.microsoft.com/office/powerpoint/2010/main" val="760758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r>
              <a:rPr lang="es-ES" dirty="0"/>
              <a:t> </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31</a:t>
            </a:fld>
            <a:endParaRPr lang="en-US"/>
          </a:p>
        </p:txBody>
      </p:sp>
    </p:spTree>
    <p:extLst>
      <p:ext uri="{BB962C8B-B14F-4D97-AF65-F5344CB8AC3E}">
        <p14:creationId xmlns:p14="http://schemas.microsoft.com/office/powerpoint/2010/main" val="3906722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r>
              <a:rPr lang="es-ES" dirty="0"/>
              <a:t> Para obtener más información sobre sus visiones únicas para </a:t>
            </a:r>
            <a:r>
              <a:rPr lang="es-ES" dirty="0" err="1"/>
              <a:t>Irwindale</a:t>
            </a:r>
            <a:r>
              <a:rPr lang="es-ES" dirty="0"/>
              <a:t>, trabajaremos con nuestras manos, aprovecharemos nuestra creatividad y construiremos modelos tanto de recuerdos como de una mejor comunidad.</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32</a:t>
            </a:fld>
            <a:endParaRPr lang="en-US"/>
          </a:p>
        </p:txBody>
      </p:sp>
    </p:spTree>
    <p:extLst>
      <p:ext uri="{BB962C8B-B14F-4D97-AF65-F5344CB8AC3E}">
        <p14:creationId xmlns:p14="http://schemas.microsoft.com/office/powerpoint/2010/main" val="2364188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r>
              <a:rPr lang="es-ES" dirty="0"/>
              <a:t> </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33</a:t>
            </a:fld>
            <a:endParaRPr lang="en-US"/>
          </a:p>
        </p:txBody>
      </p:sp>
    </p:spTree>
    <p:extLst>
      <p:ext uri="{BB962C8B-B14F-4D97-AF65-F5344CB8AC3E}">
        <p14:creationId xmlns:p14="http://schemas.microsoft.com/office/powerpoint/2010/main" val="759736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r>
              <a:rPr lang="es-ES" dirty="0"/>
              <a:t> </a:t>
            </a:r>
            <a:endParaRPr lang="en-US" dirty="0"/>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34</a:t>
            </a:fld>
            <a:endParaRPr lang="en-US"/>
          </a:p>
        </p:txBody>
      </p:sp>
    </p:spTree>
    <p:extLst>
      <p:ext uri="{BB962C8B-B14F-4D97-AF65-F5344CB8AC3E}">
        <p14:creationId xmlns:p14="http://schemas.microsoft.com/office/powerpoint/2010/main" val="1460141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r>
              <a:rPr lang="es-ES" dirty="0"/>
              <a:t> </a:t>
            </a:r>
            <a:endParaRPr lang="en-US" dirty="0"/>
          </a:p>
          <a:p>
            <a:endParaRPr lang="en-US" b="0" dirty="0"/>
          </a:p>
        </p:txBody>
      </p:sp>
      <p:sp>
        <p:nvSpPr>
          <p:cNvPr id="4" name="Slide Number Placeholder 3"/>
          <p:cNvSpPr>
            <a:spLocks noGrp="1"/>
          </p:cNvSpPr>
          <p:nvPr>
            <p:ph type="sldNum" sz="quarter" idx="10"/>
          </p:nvPr>
        </p:nvSpPr>
        <p:spPr/>
        <p:txBody>
          <a:bodyPr/>
          <a:lstStyle/>
          <a:p>
            <a:fld id="{235A43C6-212E-4DAD-B980-7CFB37EE80F1}" type="slidenum">
              <a:rPr lang="en-US" smtClean="0"/>
              <a:t>35</a:t>
            </a:fld>
            <a:endParaRPr lang="en-US"/>
          </a:p>
        </p:txBody>
      </p:sp>
    </p:spTree>
    <p:extLst>
      <p:ext uri="{BB962C8B-B14F-4D97-AF65-F5344CB8AC3E}">
        <p14:creationId xmlns:p14="http://schemas.microsoft.com/office/powerpoint/2010/main" val="2784612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r>
              <a:rPr lang="es-ES" dirty="0"/>
              <a:t> </a:t>
            </a:r>
            <a:endParaRPr lang="en-US" dirty="0"/>
          </a:p>
          <a:p>
            <a:endParaRPr lang="en-US" b="0" dirty="0"/>
          </a:p>
        </p:txBody>
      </p:sp>
      <p:sp>
        <p:nvSpPr>
          <p:cNvPr id="4" name="Slide Number Placeholder 3"/>
          <p:cNvSpPr>
            <a:spLocks noGrp="1"/>
          </p:cNvSpPr>
          <p:nvPr>
            <p:ph type="sldNum" sz="quarter" idx="10"/>
          </p:nvPr>
        </p:nvSpPr>
        <p:spPr/>
        <p:txBody>
          <a:bodyPr/>
          <a:lstStyle/>
          <a:p>
            <a:fld id="{235A43C6-212E-4DAD-B980-7CFB37EE80F1}" type="slidenum">
              <a:rPr lang="en-US" smtClean="0"/>
              <a:t>36</a:t>
            </a:fld>
            <a:endParaRPr lang="en-US"/>
          </a:p>
        </p:txBody>
      </p:sp>
    </p:spTree>
    <p:extLst>
      <p:ext uri="{BB962C8B-B14F-4D97-AF65-F5344CB8AC3E}">
        <p14:creationId xmlns:p14="http://schemas.microsoft.com/office/powerpoint/2010/main" val="4244991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37</a:t>
            </a:fld>
            <a:endParaRPr lang="en-US"/>
          </a:p>
        </p:txBody>
      </p:sp>
    </p:spTree>
    <p:extLst>
      <p:ext uri="{BB962C8B-B14F-4D97-AF65-F5344CB8AC3E}">
        <p14:creationId xmlns:p14="http://schemas.microsoft.com/office/powerpoint/2010/main" val="1605845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38</a:t>
            </a:fld>
            <a:endParaRPr lang="en-US"/>
          </a:p>
        </p:txBody>
      </p:sp>
    </p:spTree>
    <p:extLst>
      <p:ext uri="{BB962C8B-B14F-4D97-AF65-F5344CB8AC3E}">
        <p14:creationId xmlns:p14="http://schemas.microsoft.com/office/powerpoint/2010/main" val="855359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1"/>
            <a:r>
              <a:rPr lang="en-US" dirty="0"/>
              <a:t>Example: </a:t>
            </a:r>
            <a:r>
              <a:rPr lang="en-US" dirty="0">
                <a:hlinkClick r:id="rId3"/>
              </a:rPr>
              <a:t>https://www.pictureculvercity.com/</a:t>
            </a:r>
            <a:r>
              <a:rPr lang="en-US" dirty="0"/>
              <a:t> </a:t>
            </a:r>
          </a:p>
          <a:p>
            <a:pPr lvl="1"/>
            <a:r>
              <a:rPr lang="en-US" dirty="0"/>
              <a:t>Workshop webpage: </a:t>
            </a:r>
            <a:r>
              <a:rPr lang="en-US" dirty="0">
                <a:hlinkClick r:id="rId4"/>
              </a:rPr>
              <a:t>https://www.pictureculvercity.com/latest-news/community-workshops</a:t>
            </a:r>
            <a:r>
              <a:rPr lang="en-US" dirty="0"/>
              <a:t>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39</a:t>
            </a:fld>
            <a:endParaRPr lang="en-US"/>
          </a:p>
        </p:txBody>
      </p:sp>
    </p:spTree>
    <p:extLst>
      <p:ext uri="{BB962C8B-B14F-4D97-AF65-F5344CB8AC3E}">
        <p14:creationId xmlns:p14="http://schemas.microsoft.com/office/powerpoint/2010/main" val="810556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STEVEN – </a:t>
            </a:r>
          </a:p>
        </p:txBody>
      </p:sp>
      <p:sp>
        <p:nvSpPr>
          <p:cNvPr id="4" name="Slide Number Placeholder 3"/>
          <p:cNvSpPr>
            <a:spLocks noGrp="1"/>
          </p:cNvSpPr>
          <p:nvPr>
            <p:ph type="sldNum" sz="quarter" idx="10"/>
          </p:nvPr>
        </p:nvSpPr>
        <p:spPr/>
        <p:txBody>
          <a:bodyPr/>
          <a:lstStyle/>
          <a:p>
            <a:fld id="{235A43C6-212E-4DAD-B980-7CFB37EE80F1}" type="slidenum">
              <a:rPr lang="en-US" smtClean="0"/>
              <a:t>4</a:t>
            </a:fld>
            <a:endParaRPr lang="en-US"/>
          </a:p>
        </p:txBody>
      </p:sp>
    </p:spTree>
    <p:extLst>
      <p:ext uri="{BB962C8B-B14F-4D97-AF65-F5344CB8AC3E}">
        <p14:creationId xmlns:p14="http://schemas.microsoft.com/office/powerpoint/2010/main" val="3348356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40</a:t>
            </a:fld>
            <a:endParaRPr lang="en-US"/>
          </a:p>
        </p:txBody>
      </p:sp>
    </p:spTree>
    <p:extLst>
      <p:ext uri="{BB962C8B-B14F-4D97-AF65-F5344CB8AC3E}">
        <p14:creationId xmlns:p14="http://schemas.microsoft.com/office/powerpoint/2010/main" val="4165532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MARILYN</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41</a:t>
            </a:fld>
            <a:endParaRPr lang="en-US"/>
          </a:p>
        </p:txBody>
      </p:sp>
    </p:spTree>
    <p:extLst>
      <p:ext uri="{BB962C8B-B14F-4D97-AF65-F5344CB8AC3E}">
        <p14:creationId xmlns:p14="http://schemas.microsoft.com/office/powerpoint/2010/main" val="227821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STEVEN – </a:t>
            </a:r>
          </a:p>
        </p:txBody>
      </p:sp>
      <p:sp>
        <p:nvSpPr>
          <p:cNvPr id="4" name="Slide Number Placeholder 3"/>
          <p:cNvSpPr>
            <a:spLocks noGrp="1"/>
          </p:cNvSpPr>
          <p:nvPr>
            <p:ph type="sldNum" sz="quarter" idx="10"/>
          </p:nvPr>
        </p:nvSpPr>
        <p:spPr/>
        <p:txBody>
          <a:bodyPr/>
          <a:lstStyle/>
          <a:p>
            <a:fld id="{235A43C6-212E-4DAD-B980-7CFB37EE80F1}" type="slidenum">
              <a:rPr lang="en-US" smtClean="0"/>
              <a:t>5</a:t>
            </a:fld>
            <a:endParaRPr lang="en-US"/>
          </a:p>
        </p:txBody>
      </p:sp>
    </p:spTree>
    <p:extLst>
      <p:ext uri="{BB962C8B-B14F-4D97-AF65-F5344CB8AC3E}">
        <p14:creationId xmlns:p14="http://schemas.microsoft.com/office/powerpoint/2010/main" val="11294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6</a:t>
            </a:fld>
            <a:endParaRPr lang="en-US"/>
          </a:p>
        </p:txBody>
      </p:sp>
    </p:spTree>
    <p:extLst>
      <p:ext uri="{BB962C8B-B14F-4D97-AF65-F5344CB8AC3E}">
        <p14:creationId xmlns:p14="http://schemas.microsoft.com/office/powerpoint/2010/main" val="234816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a:p>
            <a:r>
              <a:rPr lang="en-US" dirty="0"/>
              <a:t>Thank you Steven.</a:t>
            </a:r>
          </a:p>
          <a:p>
            <a:r>
              <a:rPr lang="en-US" dirty="0"/>
              <a:t>Once again, on behalf of the City of Irwindale we want to thank you for joining</a:t>
            </a:r>
            <a:r>
              <a:rPr lang="en-US" baseline="0" dirty="0"/>
              <a:t> us! </a:t>
            </a:r>
          </a:p>
          <a:p>
            <a:r>
              <a:rPr lang="en-US" dirty="0"/>
              <a:t> </a:t>
            </a:r>
          </a:p>
          <a:p>
            <a:r>
              <a:rPr lang="en-US" baseline="0" dirty="0"/>
              <a:t>Joining us from the </a:t>
            </a:r>
            <a:r>
              <a:rPr lang="en-US" sz="1200" b="0" i="0" kern="1200" dirty="0">
                <a:solidFill>
                  <a:schemeClr val="tx1"/>
                </a:solidFill>
                <a:effectLst/>
                <a:latin typeface="+mn-lt"/>
                <a:ea typeface="+mn-ea"/>
                <a:cs typeface="+mn-cs"/>
              </a:rPr>
              <a:t>Community Development Department we have Lisa Chou, Martin Romero, and Brandi Jones (give their titles).</a:t>
            </a:r>
            <a:r>
              <a:rPr lang="en-US" sz="1200" b="0" i="0" kern="1200" baseline="0" dirty="0">
                <a:solidFill>
                  <a:schemeClr val="tx1"/>
                </a:solidFill>
                <a:effectLst/>
                <a:latin typeface="+mn-lt"/>
                <a:ea typeface="+mn-ea"/>
                <a:cs typeface="+mn-cs"/>
              </a:rPr>
              <a:t> The City has a consultant team assisting us in developing the General Plan Update. We have Stephanie Hagar with BAE, who is leading the Housing Element Update, Shannon Wages and Sylvia Palomera with Environmental Science Associates (ESA) who are focused on drafting the Safety and Environmental Justice elements, and James Rojas and John Kamp with </a:t>
            </a:r>
            <a:r>
              <a:rPr lang="en-US" sz="1200" b="0" i="0" kern="1200" baseline="0" dirty="0" err="1">
                <a:solidFill>
                  <a:schemeClr val="tx1"/>
                </a:solidFill>
                <a:effectLst/>
                <a:latin typeface="+mn-lt"/>
                <a:ea typeface="+mn-ea"/>
                <a:cs typeface="+mn-cs"/>
              </a:rPr>
              <a:t>PlaceIt</a:t>
            </a:r>
            <a:r>
              <a:rPr lang="en-US" sz="1200" b="0" i="0" kern="1200" baseline="0" dirty="0">
                <a:solidFill>
                  <a:schemeClr val="tx1"/>
                </a:solidFill>
                <a:effectLst/>
                <a:latin typeface="+mn-lt"/>
                <a:ea typeface="+mn-ea"/>
                <a:cs typeface="+mn-cs"/>
              </a:rPr>
              <a:t>! who will be our facilitators of our community workshops, including tonight’s community visioning exercises. </a:t>
            </a: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7</a:t>
            </a:fld>
            <a:endParaRPr lang="en-US"/>
          </a:p>
        </p:txBody>
      </p:sp>
    </p:spTree>
    <p:extLst>
      <p:ext uri="{BB962C8B-B14F-4D97-AF65-F5344CB8AC3E}">
        <p14:creationId xmlns:p14="http://schemas.microsoft.com/office/powerpoint/2010/main" val="2165826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8</a:t>
            </a:fld>
            <a:endParaRPr lang="en-US"/>
          </a:p>
        </p:txBody>
      </p:sp>
    </p:spTree>
    <p:extLst>
      <p:ext uri="{BB962C8B-B14F-4D97-AF65-F5344CB8AC3E}">
        <p14:creationId xmlns:p14="http://schemas.microsoft.com/office/powerpoint/2010/main" val="1226442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general plan is required for every city and county within the state of California. You can think of a general plan as a blueprint as it basically provides a long-term vision and framework to guide the physical development of a community.  A general plan is composed of several chapters or elements. Each element addresses a core topic, such as land use, noise, and circulation.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a  general plan is supposed to help guide your decision makers (e.g., planning commissioners and city council members) as they make decisions for the city’s future. Importantly, the general plan should reflect the community’s core values and capture the vision of the community. For this reason, the focus of this first community workshop is a visioning exercise to learn from you about what you value most in your community and neighborhoods. </a:t>
            </a:r>
            <a:r>
              <a:rPr lang="en-US" sz="1200" b="0" i="0" kern="1200" baseline="0" dirty="0">
                <a:solidFill>
                  <a:schemeClr val="tx1"/>
                </a:solidFill>
                <a:effectLst/>
                <a:latin typeface="+mn-lt"/>
                <a:ea typeface="+mn-ea"/>
                <a:cs typeface="+mn-cs"/>
              </a:rPr>
              <a:t>There will be a total of three community workshops with an overall goal of engaging the community and obtaining input that will help shape each component of the General Plan elements.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Lastly, the General Plan is a living document, meaning that it can and should be updated periodically to reflect changing conditions, needs and priorities.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9</a:t>
            </a:fld>
            <a:endParaRPr lang="en-US"/>
          </a:p>
        </p:txBody>
      </p:sp>
    </p:spTree>
    <p:extLst>
      <p:ext uri="{BB962C8B-B14F-4D97-AF65-F5344CB8AC3E}">
        <p14:creationId xmlns:p14="http://schemas.microsoft.com/office/powerpoint/2010/main" val="3696504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EC79-0236-4CE1-85A0-96717EA0C556}"/>
              </a:ext>
            </a:extLst>
          </p:cNvPr>
          <p:cNvSpPr>
            <a:spLocks noGrp="1"/>
          </p:cNvSpPr>
          <p:nvPr>
            <p:ph type="ctrTitle"/>
          </p:nvPr>
        </p:nvSpPr>
        <p:spPr>
          <a:xfrm>
            <a:off x="1524000" y="1122363"/>
            <a:ext cx="9144000" cy="2387600"/>
          </a:xfrm>
        </p:spPr>
        <p:txBody>
          <a:bodyPr anchor="b">
            <a:normAutofit/>
          </a:bodyPr>
          <a:lstStyle>
            <a:lvl1pPr algn="ctr">
              <a:defRPr sz="5000"/>
            </a:lvl1pPr>
          </a:lstStyle>
          <a:p>
            <a:r>
              <a:rPr lang="en-US" dirty="0"/>
              <a:t>Click to edit Master title style</a:t>
            </a:r>
          </a:p>
        </p:txBody>
      </p:sp>
      <p:sp>
        <p:nvSpPr>
          <p:cNvPr id="3" name="Subtitle 2">
            <a:extLst>
              <a:ext uri="{FF2B5EF4-FFF2-40B4-BE49-F238E27FC236}">
                <a16:creationId xmlns:a16="http://schemas.microsoft.com/office/drawing/2014/main" id="{AAEDFB1C-6FBA-4E64-A4EE-BC13DC7C1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A2256-EA5A-45E5-8DBD-080F6B46F019}"/>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4/14/2022</a:t>
            </a:fld>
            <a:endParaRPr lang="en-US"/>
          </a:p>
        </p:txBody>
      </p:sp>
      <p:sp>
        <p:nvSpPr>
          <p:cNvPr id="5" name="Footer Placeholder 4">
            <a:extLst>
              <a:ext uri="{FF2B5EF4-FFF2-40B4-BE49-F238E27FC236}">
                <a16:creationId xmlns:a16="http://schemas.microsoft.com/office/drawing/2014/main" id="{DFC40358-F828-448E-BF48-BF5DD2D2E3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CC9B4B-B6C1-4C70-8FA7-68F732150AC9}"/>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2465148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EC9D-651F-4C7B-B6C1-AF2E26D0B8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0C09B6-5D38-40EA-917F-1F399EA98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1D7A6-BB9B-427B-860D-8CED73B241A9}"/>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4/14/2022</a:t>
            </a:fld>
            <a:endParaRPr lang="en-US"/>
          </a:p>
        </p:txBody>
      </p:sp>
      <p:sp>
        <p:nvSpPr>
          <p:cNvPr id="5" name="Footer Placeholder 4">
            <a:extLst>
              <a:ext uri="{FF2B5EF4-FFF2-40B4-BE49-F238E27FC236}">
                <a16:creationId xmlns:a16="http://schemas.microsoft.com/office/drawing/2014/main" id="{AB8DC8CD-6986-40D4-B015-D43ED95AC1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E75DA1-9877-42EB-BC2E-E631D3628AA1}"/>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423151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BA2D42-47E1-4131-A041-FD8FD13622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C2EF13-E2BC-4413-8229-730BFB7DE0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18F6E-E83A-4A73-B443-9222FA280BD0}"/>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4/14/2022</a:t>
            </a:fld>
            <a:endParaRPr lang="en-US"/>
          </a:p>
        </p:txBody>
      </p:sp>
      <p:sp>
        <p:nvSpPr>
          <p:cNvPr id="5" name="Footer Placeholder 4">
            <a:extLst>
              <a:ext uri="{FF2B5EF4-FFF2-40B4-BE49-F238E27FC236}">
                <a16:creationId xmlns:a16="http://schemas.microsoft.com/office/drawing/2014/main" id="{D60C96A2-8A72-4328-8586-407B5283F9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74F7E1-791F-460E-9B86-092235319D02}"/>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11632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6ACA-C10F-421D-B1A5-C8FA3B7C3DF8}"/>
              </a:ext>
            </a:extLst>
          </p:cNvPr>
          <p:cNvSpPr>
            <a:spLocks noGrp="1"/>
          </p:cNvSpPr>
          <p:nvPr>
            <p:ph type="title"/>
          </p:nvPr>
        </p:nvSpPr>
        <p:spPr>
          <a:xfrm>
            <a:off x="512064" y="1269799"/>
            <a:ext cx="11183112" cy="997913"/>
          </a:xfrm>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8CA3ABD-A01D-4383-8C71-0DA2E06F32BC}"/>
              </a:ext>
            </a:extLst>
          </p:cNvPr>
          <p:cNvSpPr>
            <a:spLocks noGrp="1"/>
          </p:cNvSpPr>
          <p:nvPr>
            <p:ph idx="1"/>
          </p:nvPr>
        </p:nvSpPr>
        <p:spPr>
          <a:xfrm>
            <a:off x="512064" y="2468880"/>
            <a:ext cx="11183112" cy="4196162"/>
          </a:xfrm>
        </p:spPr>
        <p:txBody>
          <a:bodyPr/>
          <a:lstStyle>
            <a:lvl1pPr>
              <a:defRPr>
                <a:solidFill>
                  <a:srgbClr val="8A1B0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173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4705-2923-4AF4-95FB-23BD61D7BE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F35266-DF3C-41FA-A714-5E6C066FCA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4AC53-0903-4E0F-9FDB-3C86B59FF83C}"/>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4/14/2022</a:t>
            </a:fld>
            <a:endParaRPr lang="en-US"/>
          </a:p>
        </p:txBody>
      </p:sp>
      <p:sp>
        <p:nvSpPr>
          <p:cNvPr id="5" name="Footer Placeholder 4">
            <a:extLst>
              <a:ext uri="{FF2B5EF4-FFF2-40B4-BE49-F238E27FC236}">
                <a16:creationId xmlns:a16="http://schemas.microsoft.com/office/drawing/2014/main" id="{49B2F6CF-B3C5-40AE-B028-102B4E229E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69CA3-FEF5-4413-8570-8DBED2773FBB}"/>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12408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F21E-1FF6-4E5E-8288-1953B26F8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C12A1F-0EE8-484A-A6A4-94E1008D21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632848-0129-4E10-8F91-CD8847F421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9CCE4D-F663-4B42-ACD9-2A6D267B7F84}"/>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4/14/2022</a:t>
            </a:fld>
            <a:endParaRPr lang="en-US"/>
          </a:p>
        </p:txBody>
      </p:sp>
      <p:sp>
        <p:nvSpPr>
          <p:cNvPr id="6" name="Footer Placeholder 5">
            <a:extLst>
              <a:ext uri="{FF2B5EF4-FFF2-40B4-BE49-F238E27FC236}">
                <a16:creationId xmlns:a16="http://schemas.microsoft.com/office/drawing/2014/main" id="{076E18A3-5D43-489B-8D21-2742B1D840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F335A-DD30-4B63-9DB3-C3C273454DC8}"/>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89895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48F2-927E-4CAB-9B82-DB78568810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744E5-5165-4ED5-81D4-383B5DC33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BEF8BC-6D7B-402F-B2E3-C98CBA65BC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05A095-917F-416F-BF83-029167DB6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1D44A4-DA21-4696-B7BE-4C455383C9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2B8EEC-C074-4039-8ABF-D4DB8D3B5DD6}"/>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4/14/2022</a:t>
            </a:fld>
            <a:endParaRPr lang="en-US"/>
          </a:p>
        </p:txBody>
      </p:sp>
      <p:sp>
        <p:nvSpPr>
          <p:cNvPr id="8" name="Footer Placeholder 7">
            <a:extLst>
              <a:ext uri="{FF2B5EF4-FFF2-40B4-BE49-F238E27FC236}">
                <a16:creationId xmlns:a16="http://schemas.microsoft.com/office/drawing/2014/main" id="{348D9F9D-ED89-4A79-8953-E60259FBB2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65246DD-B06A-428B-BA48-AD2CC3E88104}"/>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2869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4729-D98A-46B7-B818-3CAEA1D1F1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25B4A-658E-41AE-9B25-C1687A41DB2D}"/>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4/14/2022</a:t>
            </a:fld>
            <a:endParaRPr lang="en-US"/>
          </a:p>
        </p:txBody>
      </p:sp>
      <p:sp>
        <p:nvSpPr>
          <p:cNvPr id="4" name="Footer Placeholder 3">
            <a:extLst>
              <a:ext uri="{FF2B5EF4-FFF2-40B4-BE49-F238E27FC236}">
                <a16:creationId xmlns:a16="http://schemas.microsoft.com/office/drawing/2014/main" id="{014A7A6A-6433-4A7E-9FE4-243844755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E47AA4-4F3C-40FF-8782-64AF048D0117}"/>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2739729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D101C-14CB-49AF-B751-443E1034DE83}"/>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4/14/2022</a:t>
            </a:fld>
            <a:endParaRPr lang="en-US"/>
          </a:p>
        </p:txBody>
      </p:sp>
      <p:sp>
        <p:nvSpPr>
          <p:cNvPr id="3" name="Footer Placeholder 2">
            <a:extLst>
              <a:ext uri="{FF2B5EF4-FFF2-40B4-BE49-F238E27FC236}">
                <a16:creationId xmlns:a16="http://schemas.microsoft.com/office/drawing/2014/main" id="{5E7805DD-AD89-419E-8998-E35A386848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E14D87-7926-4E00-88AD-89A93A95BA01}"/>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4990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8C1E-EC66-4BA7-B65D-3A7A21B066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16884D-40C0-4318-9114-FB679FA7B7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8AC253-BF65-4265-BAD1-318520FE5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7A38B-8E1D-430C-AF3D-4275B8AD2537}"/>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4/14/2022</a:t>
            </a:fld>
            <a:endParaRPr lang="en-US"/>
          </a:p>
        </p:txBody>
      </p:sp>
      <p:sp>
        <p:nvSpPr>
          <p:cNvPr id="6" name="Footer Placeholder 5">
            <a:extLst>
              <a:ext uri="{FF2B5EF4-FFF2-40B4-BE49-F238E27FC236}">
                <a16:creationId xmlns:a16="http://schemas.microsoft.com/office/drawing/2014/main" id="{BDF84AD2-4C18-4FC6-9A77-EAEAC2132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7ACD34-3E5C-4836-A997-C33CACE9ACC4}"/>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5210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4029-C3E6-454B-9C85-FC4E5DA6E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9F8C20-23F8-4201-B0D0-E8F6A11AC1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9FF9A7-D7C6-4A51-A630-107D20476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D4085-4B0E-4D09-A1B6-380B51CD6B36}"/>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4/14/2022</a:t>
            </a:fld>
            <a:endParaRPr lang="en-US"/>
          </a:p>
        </p:txBody>
      </p:sp>
      <p:sp>
        <p:nvSpPr>
          <p:cNvPr id="6" name="Footer Placeholder 5">
            <a:extLst>
              <a:ext uri="{FF2B5EF4-FFF2-40B4-BE49-F238E27FC236}">
                <a16:creationId xmlns:a16="http://schemas.microsoft.com/office/drawing/2014/main" id="{D622658C-6171-4F4A-A401-6CA194629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6D12C1-9F34-458C-8012-62C6178A3B27}"/>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109580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3F917-7C7A-4147-B1BE-0D9EBA90B82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269" t="34989" r="309" b="54139"/>
          <a:stretch/>
        </p:blipFill>
        <p:spPr>
          <a:xfrm>
            <a:off x="0" y="-8834"/>
            <a:ext cx="10346954" cy="704088"/>
          </a:xfrm>
          <a:prstGeom prst="rect">
            <a:avLst/>
          </a:prstGeom>
        </p:spPr>
      </p:pic>
      <p:sp>
        <p:nvSpPr>
          <p:cNvPr id="16" name="Rectangle 15">
            <a:extLst>
              <a:ext uri="{FF2B5EF4-FFF2-40B4-BE49-F238E27FC236}">
                <a16:creationId xmlns:a16="http://schemas.microsoft.com/office/drawing/2014/main" id="{A20E7762-472E-4ED5-AF6C-7600BF3C7102}"/>
              </a:ext>
            </a:extLst>
          </p:cNvPr>
          <p:cNvSpPr/>
          <p:nvPr userDrawn="1"/>
        </p:nvSpPr>
        <p:spPr>
          <a:xfrm>
            <a:off x="0" y="0"/>
            <a:ext cx="12192000" cy="6858000"/>
          </a:xfrm>
          <a:prstGeom prst="rect">
            <a:avLst/>
          </a:prstGeom>
          <a:solidFill>
            <a:srgbClr val="7082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26211D-863B-4550-8C50-E3A6AD63A9A6}"/>
              </a:ext>
            </a:extLst>
          </p:cNvPr>
          <p:cNvSpPr/>
          <p:nvPr userDrawn="1"/>
        </p:nvSpPr>
        <p:spPr>
          <a:xfrm>
            <a:off x="192024" y="1010210"/>
            <a:ext cx="11812006" cy="5663976"/>
          </a:xfrm>
          <a:prstGeom prst="rect">
            <a:avLst/>
          </a:prstGeom>
          <a:solidFill>
            <a:srgbClr val="81828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8285"/>
              </a:solidFill>
            </a:endParaRPr>
          </a:p>
        </p:txBody>
      </p:sp>
      <p:sp>
        <p:nvSpPr>
          <p:cNvPr id="2" name="Title Placeholder 1">
            <a:extLst>
              <a:ext uri="{FF2B5EF4-FFF2-40B4-BE49-F238E27FC236}">
                <a16:creationId xmlns:a16="http://schemas.microsoft.com/office/drawing/2014/main" id="{CB5BA3AC-5E2F-4076-9806-E6F0936DC3D9}"/>
              </a:ext>
            </a:extLst>
          </p:cNvPr>
          <p:cNvSpPr>
            <a:spLocks noGrp="1"/>
          </p:cNvSpPr>
          <p:nvPr>
            <p:ph type="title"/>
          </p:nvPr>
        </p:nvSpPr>
        <p:spPr>
          <a:xfrm>
            <a:off x="512064" y="1269799"/>
            <a:ext cx="11183112" cy="9064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620439-2415-41EC-9CC0-5D3FBCC0B3BF}"/>
              </a:ext>
            </a:extLst>
          </p:cNvPr>
          <p:cNvSpPr>
            <a:spLocks noGrp="1"/>
          </p:cNvSpPr>
          <p:nvPr>
            <p:ph type="body" idx="1"/>
          </p:nvPr>
        </p:nvSpPr>
        <p:spPr>
          <a:xfrm>
            <a:off x="512064" y="2372665"/>
            <a:ext cx="11183112" cy="42923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8" name="Rectangle 7">
            <a:extLst>
              <a:ext uri="{FF2B5EF4-FFF2-40B4-BE49-F238E27FC236}">
                <a16:creationId xmlns:a16="http://schemas.microsoft.com/office/drawing/2014/main" id="{99A46F1C-0EA2-4AA0-A330-083AE1798F72}"/>
              </a:ext>
            </a:extLst>
          </p:cNvPr>
          <p:cNvSpPr/>
          <p:nvPr userDrawn="1"/>
        </p:nvSpPr>
        <p:spPr>
          <a:xfrm>
            <a:off x="0" y="0"/>
            <a:ext cx="10351008" cy="704088"/>
          </a:xfrm>
          <a:prstGeom prst="rect">
            <a:avLst/>
          </a:prstGeom>
          <a:solidFill>
            <a:srgbClr val="1D345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CBD854A-D919-4BC4-B223-7C4EA3483677}"/>
              </a:ext>
            </a:extLst>
          </p:cNvPr>
          <p:cNvSpPr/>
          <p:nvPr userDrawn="1"/>
        </p:nvSpPr>
        <p:spPr>
          <a:xfrm>
            <a:off x="187970" y="6633039"/>
            <a:ext cx="11812006" cy="45719"/>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with medium confidence">
            <a:extLst>
              <a:ext uri="{FF2B5EF4-FFF2-40B4-BE49-F238E27FC236}">
                <a16:creationId xmlns:a16="http://schemas.microsoft.com/office/drawing/2014/main" id="{9D2121C7-310F-4476-8C3F-FC4C0988FAC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579608" y="111316"/>
            <a:ext cx="1396990" cy="805045"/>
          </a:xfrm>
          <a:prstGeom prst="rect">
            <a:avLst/>
          </a:prstGeom>
        </p:spPr>
      </p:pic>
      <p:sp>
        <p:nvSpPr>
          <p:cNvPr id="13" name="Rectangle 12">
            <a:extLst>
              <a:ext uri="{FF2B5EF4-FFF2-40B4-BE49-F238E27FC236}">
                <a16:creationId xmlns:a16="http://schemas.microsoft.com/office/drawing/2014/main" id="{0D755791-6DEB-4C2F-906D-63791128DA82}"/>
              </a:ext>
            </a:extLst>
          </p:cNvPr>
          <p:cNvSpPr/>
          <p:nvPr userDrawn="1"/>
        </p:nvSpPr>
        <p:spPr>
          <a:xfrm>
            <a:off x="0" y="738987"/>
            <a:ext cx="10351008" cy="120549"/>
          </a:xfrm>
          <a:prstGeom prst="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F4C49F2-0BA4-46CA-991C-8E2DA92C9E30}"/>
              </a:ext>
            </a:extLst>
          </p:cNvPr>
          <p:cNvSpPr txBox="1"/>
          <p:nvPr userDrawn="1"/>
        </p:nvSpPr>
        <p:spPr>
          <a:xfrm>
            <a:off x="192024" y="192959"/>
            <a:ext cx="10158984" cy="292388"/>
          </a:xfrm>
          <a:prstGeom prst="rect">
            <a:avLst/>
          </a:prstGeom>
          <a:noFill/>
        </p:spPr>
        <p:txBody>
          <a:bodyPr wrap="square" rtlCol="0">
            <a:spAutoFit/>
          </a:bodyPr>
          <a:lstStyle/>
          <a:p>
            <a:r>
              <a:rPr lang="en-US" sz="1300" dirty="0">
                <a:solidFill>
                  <a:schemeClr val="bg1"/>
                </a:solidFill>
                <a:latin typeface="Arial" panose="020B0604020202020204" pitchFamily="34" charset="0"/>
                <a:cs typeface="Arial" panose="020B0604020202020204" pitchFamily="34" charset="0"/>
              </a:rPr>
              <a:t>General Plan, Housing, Environmental Justice, and Safety Elements </a:t>
            </a:r>
          </a:p>
        </p:txBody>
      </p:sp>
    </p:spTree>
    <p:extLst>
      <p:ext uri="{BB962C8B-B14F-4D97-AF65-F5344CB8AC3E}">
        <p14:creationId xmlns:p14="http://schemas.microsoft.com/office/powerpoint/2010/main" val="3482836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5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jpg"/><Relationship Id="rId7"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3.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jpeg"/><Relationship Id="rId7"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jpg"/><Relationship Id="rId7"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jpeg"/><Relationship Id="rId7"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2.jp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JPG"/><Relationship Id="rId7"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hyperlink" Target="https://bit.ly/IrwindaleResidentSurvey"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bit.ly/IrwindaleResidentSurveySpanish"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7.jpeg"/><Relationship Id="rId7"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jpeg"/><Relationship Id="rId7"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A73F1D-69CA-46EF-A3C7-7394E2A2B10E}"/>
              </a:ext>
            </a:extLst>
          </p:cNvPr>
          <p:cNvSpPr/>
          <p:nvPr/>
        </p:nvSpPr>
        <p:spPr>
          <a:xfrm>
            <a:off x="0" y="0"/>
            <a:ext cx="12192000" cy="3704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ound, outdoor&#10;&#10;Description automatically generated">
            <a:extLst>
              <a:ext uri="{FF2B5EF4-FFF2-40B4-BE49-F238E27FC236}">
                <a16:creationId xmlns:a16="http://schemas.microsoft.com/office/drawing/2014/main" id="{64A5A204-8B3C-46BD-9277-B3B48EA1C1C4}"/>
              </a:ext>
            </a:extLst>
          </p:cNvPr>
          <p:cNvPicPr>
            <a:picLocks noChangeAspect="1"/>
          </p:cNvPicPr>
          <p:nvPr/>
        </p:nvPicPr>
        <p:blipFill rotWithShape="1">
          <a:blip r:embed="rId3">
            <a:extLst>
              <a:ext uri="{28A0092B-C50C-407E-A947-70E740481C1C}">
                <a14:useLocalDpi xmlns:a14="http://schemas.microsoft.com/office/drawing/2010/main" val="0"/>
              </a:ext>
            </a:extLst>
          </a:blip>
          <a:srcRect t="21652" b="19529"/>
          <a:stretch/>
        </p:blipFill>
        <p:spPr>
          <a:xfrm>
            <a:off x="-12366" y="2889942"/>
            <a:ext cx="12192000" cy="3968057"/>
          </a:xfrm>
          <a:prstGeom prst="rect">
            <a:avLst/>
          </a:prstGeom>
        </p:spPr>
      </p:pic>
      <p:sp>
        <p:nvSpPr>
          <p:cNvPr id="19" name="Rectangle 18">
            <a:extLst>
              <a:ext uri="{FF2B5EF4-FFF2-40B4-BE49-F238E27FC236}">
                <a16:creationId xmlns:a16="http://schemas.microsoft.com/office/drawing/2014/main" id="{D69ABC34-339B-4D24-87AC-4211DA932023}"/>
              </a:ext>
            </a:extLst>
          </p:cNvPr>
          <p:cNvSpPr/>
          <p:nvPr/>
        </p:nvSpPr>
        <p:spPr>
          <a:xfrm>
            <a:off x="-6183" y="18360"/>
            <a:ext cx="12192000" cy="3053329"/>
          </a:xfrm>
          <a:prstGeom prst="rect">
            <a:avLst/>
          </a:prstGeom>
          <a:solidFill>
            <a:srgbClr val="7082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004A502-6E8B-4C14-951D-C4071252044F}"/>
              </a:ext>
            </a:extLst>
          </p:cNvPr>
          <p:cNvSpPr/>
          <p:nvPr/>
        </p:nvSpPr>
        <p:spPr>
          <a:xfrm>
            <a:off x="-18503" y="3019607"/>
            <a:ext cx="12198137" cy="3890475"/>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54E83819-459A-4254-AE66-1905C3B20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373" y="697794"/>
            <a:ext cx="2308888" cy="1330546"/>
          </a:xfrm>
          <a:prstGeom prst="rect">
            <a:avLst/>
          </a:prstGeom>
        </p:spPr>
      </p:pic>
      <p:sp>
        <p:nvSpPr>
          <p:cNvPr id="10" name="TextBox 9">
            <a:extLst>
              <a:ext uri="{FF2B5EF4-FFF2-40B4-BE49-F238E27FC236}">
                <a16:creationId xmlns:a16="http://schemas.microsoft.com/office/drawing/2014/main" id="{B3D24254-EA62-4456-9556-33B105AA40D0}"/>
              </a:ext>
            </a:extLst>
          </p:cNvPr>
          <p:cNvSpPr txBox="1"/>
          <p:nvPr/>
        </p:nvSpPr>
        <p:spPr>
          <a:xfrm>
            <a:off x="2129028" y="2168751"/>
            <a:ext cx="7933944" cy="477054"/>
          </a:xfrm>
          <a:prstGeom prst="rect">
            <a:avLst/>
          </a:prstGeom>
          <a:noFill/>
        </p:spPr>
        <p:txBody>
          <a:bodyPr wrap="square" rtlCol="0">
            <a:spAutoFit/>
          </a:bodyPr>
          <a:lstStyle/>
          <a:p>
            <a:pPr algn="ctr"/>
            <a:r>
              <a:rPr lang="en-US" sz="2500" dirty="0">
                <a:solidFill>
                  <a:srgbClr val="1D345D"/>
                </a:solidFill>
                <a:latin typeface="Arial" panose="020B0604020202020204" pitchFamily="34" charset="0"/>
                <a:cs typeface="Arial" panose="020B0604020202020204" pitchFamily="34" charset="0"/>
              </a:rPr>
              <a:t>CITY OF IRWINDALE</a:t>
            </a:r>
          </a:p>
        </p:txBody>
      </p:sp>
      <p:sp>
        <p:nvSpPr>
          <p:cNvPr id="11" name="TextBox 10">
            <a:extLst>
              <a:ext uri="{FF2B5EF4-FFF2-40B4-BE49-F238E27FC236}">
                <a16:creationId xmlns:a16="http://schemas.microsoft.com/office/drawing/2014/main" id="{3B073954-5E20-4844-8257-6D5D5B7EE878}"/>
              </a:ext>
            </a:extLst>
          </p:cNvPr>
          <p:cNvSpPr txBox="1"/>
          <p:nvPr/>
        </p:nvSpPr>
        <p:spPr>
          <a:xfrm>
            <a:off x="959433" y="3865930"/>
            <a:ext cx="10954512" cy="3154710"/>
          </a:xfrm>
          <a:prstGeom prst="rect">
            <a:avLst/>
          </a:prstGeom>
          <a:noFill/>
        </p:spPr>
        <p:txBody>
          <a:bodyPr wrap="square" rtlCol="0">
            <a:spAutoFit/>
          </a:bodyPr>
          <a:lstStyle/>
          <a:p>
            <a:pPr algn="ctr"/>
            <a:r>
              <a:rPr lang="en-US" sz="2600" dirty="0">
                <a:solidFill>
                  <a:schemeClr val="bg1"/>
                </a:solidFill>
                <a:latin typeface="Arial" panose="020B0604020202020204" pitchFamily="34" charset="0"/>
                <a:cs typeface="Arial" panose="020B0604020202020204" pitchFamily="34" charset="0"/>
              </a:rPr>
              <a:t>General Plan, Housing, Environmental Justice, </a:t>
            </a:r>
          </a:p>
          <a:p>
            <a:pPr algn="ctr"/>
            <a:r>
              <a:rPr lang="en-US" sz="2600" dirty="0">
                <a:solidFill>
                  <a:schemeClr val="bg1"/>
                </a:solidFill>
                <a:latin typeface="Arial" panose="020B0604020202020204" pitchFamily="34" charset="0"/>
                <a:cs typeface="Arial" panose="020B0604020202020204" pitchFamily="34" charset="0"/>
              </a:rPr>
              <a:t>and Safety Elements</a:t>
            </a:r>
          </a:p>
          <a:p>
            <a:pPr algn="ctr"/>
            <a:endParaRPr lang="en-US" sz="1200" dirty="0">
              <a:solidFill>
                <a:schemeClr val="bg1"/>
              </a:solidFill>
              <a:latin typeface="Arial" panose="020B0604020202020204" pitchFamily="34" charset="0"/>
              <a:cs typeface="Arial" panose="020B0604020202020204" pitchFamily="34" charset="0"/>
            </a:endParaRPr>
          </a:p>
          <a:p>
            <a:pPr lvl="0" algn="ctr"/>
            <a:r>
              <a:rPr lang="es-ES" sz="4800" dirty="0"/>
              <a:t>TALLER COMUNITARIO</a:t>
            </a:r>
            <a:endParaRPr lang="en-US" sz="1400" dirty="0">
              <a:latin typeface="Arial" panose="020B0604020202020204" pitchFamily="34" charset="0"/>
              <a:cs typeface="Arial" panose="020B0604020202020204" pitchFamily="34" charset="0"/>
            </a:endParaRPr>
          </a:p>
          <a:p>
            <a:pPr algn="ctr"/>
            <a:r>
              <a:rPr lang="es-ES" sz="2600" dirty="0"/>
              <a:t>Plan General, y Elementos de Vivienda, Justicia Ambiental, </a:t>
            </a:r>
          </a:p>
          <a:p>
            <a:pPr algn="ctr"/>
            <a:r>
              <a:rPr lang="es-ES" sz="2600" dirty="0"/>
              <a:t>y Seguridad</a:t>
            </a:r>
            <a:endParaRPr lang="en-US" sz="2600" dirty="0"/>
          </a:p>
          <a:p>
            <a:pPr algn="ctr"/>
            <a:endParaRPr lang="en-US" sz="35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E47E3ED-534B-4156-AA6D-6E8D3E06FD1A}"/>
              </a:ext>
            </a:extLst>
          </p:cNvPr>
          <p:cNvSpPr txBox="1"/>
          <p:nvPr/>
        </p:nvSpPr>
        <p:spPr>
          <a:xfrm>
            <a:off x="2469717" y="6529193"/>
            <a:ext cx="7933944" cy="400110"/>
          </a:xfrm>
          <a:prstGeom prst="rect">
            <a:avLst/>
          </a:prstGeom>
          <a:noFill/>
        </p:spPr>
        <p:txBody>
          <a:bodyPr wrap="square" rtlCol="0">
            <a:spAutoFit/>
          </a:bodyPr>
          <a:lstStyle/>
          <a:p>
            <a:pPr algn="ctr"/>
            <a:r>
              <a:rPr lang="en-US" sz="2000" dirty="0">
                <a:solidFill>
                  <a:schemeClr val="bg1">
                    <a:lumMod val="75000"/>
                  </a:schemeClr>
                </a:solidFill>
                <a:latin typeface="Arial" panose="020B0604020202020204" pitchFamily="34" charset="0"/>
                <a:cs typeface="Arial" panose="020B0604020202020204" pitchFamily="34" charset="0"/>
              </a:rPr>
              <a:t>April 7</a:t>
            </a:r>
            <a:r>
              <a:rPr lang="en-US" sz="2000" baseline="30000" dirty="0">
                <a:solidFill>
                  <a:schemeClr val="bg1">
                    <a:lumMod val="75000"/>
                  </a:schemeClr>
                </a:solidFill>
                <a:latin typeface="Arial" panose="020B0604020202020204" pitchFamily="34" charset="0"/>
                <a:cs typeface="Arial" panose="020B0604020202020204" pitchFamily="34" charset="0"/>
              </a:rPr>
              <a:t>th</a:t>
            </a:r>
            <a:r>
              <a:rPr lang="en-US" sz="2000" dirty="0">
                <a:solidFill>
                  <a:schemeClr val="bg1">
                    <a:lumMod val="75000"/>
                  </a:schemeClr>
                </a:solidFill>
                <a:latin typeface="Arial" panose="020B0604020202020204" pitchFamily="34" charset="0"/>
                <a:cs typeface="Arial" panose="020B0604020202020204" pitchFamily="34" charset="0"/>
              </a:rPr>
              <a:t> 2022</a:t>
            </a:r>
          </a:p>
        </p:txBody>
      </p:sp>
      <p:sp>
        <p:nvSpPr>
          <p:cNvPr id="16" name="Rectangle 15">
            <a:extLst>
              <a:ext uri="{FF2B5EF4-FFF2-40B4-BE49-F238E27FC236}">
                <a16:creationId xmlns:a16="http://schemas.microsoft.com/office/drawing/2014/main" id="{310A2766-E096-4A5C-BC28-7EA983FAE84A}"/>
              </a:ext>
            </a:extLst>
          </p:cNvPr>
          <p:cNvSpPr/>
          <p:nvPr/>
        </p:nvSpPr>
        <p:spPr>
          <a:xfrm>
            <a:off x="-3091" y="2891333"/>
            <a:ext cx="12192000" cy="198716"/>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B859BF-85EE-481A-9D82-6ECA57371674}"/>
              </a:ext>
            </a:extLst>
          </p:cNvPr>
          <p:cNvSpPr/>
          <p:nvPr/>
        </p:nvSpPr>
        <p:spPr>
          <a:xfrm>
            <a:off x="0" y="28039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A1A8B4B-F04F-440D-A8F9-A54034CA2A15}"/>
              </a:ext>
            </a:extLst>
          </p:cNvPr>
          <p:cNvSpPr txBox="1"/>
          <p:nvPr/>
        </p:nvSpPr>
        <p:spPr>
          <a:xfrm>
            <a:off x="959433" y="3101732"/>
            <a:ext cx="10967381" cy="800219"/>
          </a:xfrm>
          <a:prstGeom prst="rect">
            <a:avLst/>
          </a:prstGeom>
          <a:noFill/>
        </p:spPr>
        <p:txBody>
          <a:bodyPr wrap="square" rtlCol="0">
            <a:spAutoFit/>
          </a:bodyPr>
          <a:lstStyle/>
          <a:p>
            <a:pPr algn="ctr"/>
            <a:r>
              <a:rPr lang="en-US" sz="4600" dirty="0">
                <a:solidFill>
                  <a:schemeClr val="bg1"/>
                </a:solidFill>
                <a:latin typeface="Arial" panose="020B0604020202020204" pitchFamily="34" charset="0"/>
                <a:cs typeface="Arial" panose="020B0604020202020204" pitchFamily="34" charset="0"/>
              </a:rPr>
              <a:t>COMMUNITY</a:t>
            </a:r>
            <a:r>
              <a:rPr lang="en-US" sz="4400" dirty="0">
                <a:solidFill>
                  <a:schemeClr val="bg1"/>
                </a:solidFill>
                <a:latin typeface="Arial" panose="020B0604020202020204" pitchFamily="34" charset="0"/>
                <a:cs typeface="Arial" panose="020B0604020202020204" pitchFamily="34" charset="0"/>
              </a:rPr>
              <a:t> WORKSHOP</a:t>
            </a:r>
          </a:p>
        </p:txBody>
      </p:sp>
    </p:spTree>
    <p:extLst>
      <p:ext uri="{BB962C8B-B14F-4D97-AF65-F5344CB8AC3E}">
        <p14:creationId xmlns:p14="http://schemas.microsoft.com/office/powerpoint/2010/main" val="3112915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29816-D0B3-4843-B7BC-DD5D3668BC63}"/>
              </a:ext>
            </a:extLst>
          </p:cNvPr>
          <p:cNvSpPr>
            <a:spLocks noGrp="1"/>
          </p:cNvSpPr>
          <p:nvPr>
            <p:ph type="title"/>
          </p:nvPr>
        </p:nvSpPr>
        <p:spPr/>
        <p:txBody>
          <a:bodyPr>
            <a:normAutofit fontScale="90000"/>
          </a:bodyPr>
          <a:lstStyle/>
          <a:p>
            <a:r>
              <a:rPr lang="en-US" dirty="0"/>
              <a:t>Irwindale General Plan Update Includes: </a:t>
            </a:r>
            <a:br>
              <a:rPr lang="en-US" dirty="0"/>
            </a:br>
            <a:r>
              <a:rPr lang="es-ES" sz="3200" dirty="0">
                <a:solidFill>
                  <a:schemeClr val="accent1">
                    <a:lumMod val="75000"/>
                  </a:schemeClr>
                </a:solidFill>
              </a:rPr>
              <a:t>La actualización del plan general de </a:t>
            </a:r>
            <a:r>
              <a:rPr lang="es-ES" sz="3200" dirty="0" err="1">
                <a:solidFill>
                  <a:schemeClr val="accent1">
                    <a:lumMod val="75000"/>
                  </a:schemeClr>
                </a:solidFill>
              </a:rPr>
              <a:t>Irwindale</a:t>
            </a:r>
            <a:r>
              <a:rPr lang="es-ES" sz="3200" dirty="0">
                <a:solidFill>
                  <a:schemeClr val="accent1">
                    <a:lumMod val="75000"/>
                  </a:schemeClr>
                </a:solidFill>
              </a:rPr>
              <a:t> incluye:</a:t>
            </a:r>
            <a:endParaRPr lang="en-US" sz="3200" dirty="0">
              <a:solidFill>
                <a:schemeClr val="accent1">
                  <a:lumMod val="75000"/>
                </a:schemeClr>
              </a:solidFill>
            </a:endParaRPr>
          </a:p>
        </p:txBody>
      </p:sp>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p:txBody>
          <a:bodyPr/>
          <a:lstStyle/>
          <a:p>
            <a:r>
              <a:rPr lang="en-US" dirty="0"/>
              <a:t>2021-2029 Housing Element Update / </a:t>
            </a:r>
            <a:r>
              <a:rPr lang="es-ES" sz="2400" dirty="0">
                <a:solidFill>
                  <a:schemeClr val="accent1">
                    <a:lumMod val="75000"/>
                  </a:schemeClr>
                </a:solidFill>
              </a:rPr>
              <a:t>Actualización del elemento de vivienda</a:t>
            </a:r>
            <a:endParaRPr lang="en-US" sz="2400" dirty="0">
              <a:solidFill>
                <a:schemeClr val="accent1">
                  <a:lumMod val="75000"/>
                </a:schemeClr>
              </a:solidFill>
            </a:endParaRPr>
          </a:p>
          <a:p>
            <a:pPr marL="0" indent="0">
              <a:buNone/>
            </a:pPr>
            <a:endParaRPr lang="en-US" dirty="0"/>
          </a:p>
          <a:p>
            <a:r>
              <a:rPr lang="en-US" dirty="0"/>
              <a:t>Safety Element Update / </a:t>
            </a:r>
            <a:r>
              <a:rPr lang="es-ES" sz="2400" dirty="0">
                <a:solidFill>
                  <a:schemeClr val="accent1">
                    <a:lumMod val="75000"/>
                  </a:schemeClr>
                </a:solidFill>
              </a:rPr>
              <a:t>Actualización del elemento de seguridad </a:t>
            </a:r>
            <a:endParaRPr lang="en-US" sz="2400" dirty="0">
              <a:solidFill>
                <a:schemeClr val="accent1">
                  <a:lumMod val="75000"/>
                </a:schemeClr>
              </a:solidFill>
            </a:endParaRPr>
          </a:p>
          <a:p>
            <a:endParaRPr lang="en-US" dirty="0"/>
          </a:p>
          <a:p>
            <a:r>
              <a:rPr lang="en-US" dirty="0"/>
              <a:t>New Environmental Justice Element / </a:t>
            </a:r>
            <a:r>
              <a:rPr lang="en-US" sz="2400" dirty="0">
                <a:solidFill>
                  <a:schemeClr val="accent1">
                    <a:lumMod val="75000"/>
                  </a:schemeClr>
                </a:solidFill>
              </a:rPr>
              <a:t>Nuevo </a:t>
            </a:r>
            <a:r>
              <a:rPr lang="en-US" sz="2400" dirty="0" err="1">
                <a:solidFill>
                  <a:schemeClr val="accent1">
                    <a:lumMod val="75000"/>
                  </a:schemeClr>
                </a:solidFill>
              </a:rPr>
              <a:t>Elemento</a:t>
            </a:r>
            <a:r>
              <a:rPr lang="en-US" sz="2400" dirty="0">
                <a:solidFill>
                  <a:schemeClr val="accent1">
                    <a:lumMod val="75000"/>
                  </a:schemeClr>
                </a:solidFill>
              </a:rPr>
              <a:t> de </a:t>
            </a:r>
            <a:r>
              <a:rPr lang="en-US" sz="2400" dirty="0" err="1">
                <a:solidFill>
                  <a:schemeClr val="accent1">
                    <a:lumMod val="75000"/>
                  </a:schemeClr>
                </a:solidFill>
              </a:rPr>
              <a:t>Justicia</a:t>
            </a:r>
            <a:r>
              <a:rPr lang="en-US" sz="2400" dirty="0">
                <a:solidFill>
                  <a:schemeClr val="accent1">
                    <a:lumMod val="75000"/>
                  </a:schemeClr>
                </a:solidFill>
              </a:rPr>
              <a:t> </a:t>
            </a:r>
            <a:r>
              <a:rPr lang="en-US" sz="2400" dirty="0" err="1">
                <a:solidFill>
                  <a:schemeClr val="accent1">
                    <a:lumMod val="75000"/>
                  </a:schemeClr>
                </a:solidFill>
              </a:rPr>
              <a:t>Ambiental</a:t>
            </a:r>
            <a:endParaRPr lang="en-US" sz="2400" dirty="0">
              <a:solidFill>
                <a:schemeClr val="accent1">
                  <a:lumMod val="75000"/>
                </a:schemeClr>
              </a:solidFill>
            </a:endParaRPr>
          </a:p>
          <a:p>
            <a:pPr marL="0" indent="0">
              <a:buNone/>
            </a:pP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74311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DCC2-114C-4088-A304-62AB079DC884}"/>
              </a:ext>
            </a:extLst>
          </p:cNvPr>
          <p:cNvSpPr>
            <a:spLocks noGrp="1"/>
          </p:cNvSpPr>
          <p:nvPr>
            <p:ph type="title"/>
          </p:nvPr>
        </p:nvSpPr>
        <p:spPr/>
        <p:txBody>
          <a:bodyPr>
            <a:normAutofit fontScale="90000"/>
          </a:bodyPr>
          <a:lstStyle/>
          <a:p>
            <a:r>
              <a:rPr lang="en-US" dirty="0"/>
              <a:t>General Plan Process </a:t>
            </a:r>
            <a:br>
              <a:rPr lang="en-US" dirty="0"/>
            </a:br>
            <a:r>
              <a:rPr lang="en-US" sz="3200" dirty="0" err="1">
                <a:solidFill>
                  <a:schemeClr val="accent1">
                    <a:lumMod val="75000"/>
                  </a:schemeClr>
                </a:solidFill>
              </a:rPr>
              <a:t>Proceso</a:t>
            </a:r>
            <a:r>
              <a:rPr lang="en-US" sz="3200" dirty="0">
                <a:solidFill>
                  <a:schemeClr val="accent1">
                    <a:lumMod val="75000"/>
                  </a:schemeClr>
                </a:solidFill>
              </a:rPr>
              <a:t> del Plan General</a:t>
            </a:r>
          </a:p>
        </p:txBody>
      </p:sp>
      <p:pic>
        <p:nvPicPr>
          <p:cNvPr id="4" name="Picture 3" descr="Timeline&#10;&#10;Description automatically generated">
            <a:extLst>
              <a:ext uri="{FF2B5EF4-FFF2-40B4-BE49-F238E27FC236}">
                <a16:creationId xmlns:a16="http://schemas.microsoft.com/office/drawing/2014/main" id="{BAAE7786-15BC-4F3C-A548-6313EADDA8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0988" y="2162099"/>
            <a:ext cx="11430023" cy="4572009"/>
          </a:xfrm>
          <a:prstGeom prst="rect">
            <a:avLst/>
          </a:prstGeom>
        </p:spPr>
      </p:pic>
    </p:spTree>
    <p:extLst>
      <p:ext uri="{BB962C8B-B14F-4D97-AF65-F5344CB8AC3E}">
        <p14:creationId xmlns:p14="http://schemas.microsoft.com/office/powerpoint/2010/main" val="5360002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rotWithShape="1">
          <a:blip r:embed="rId3">
            <a:extLst>
              <a:ext uri="{28A0092B-C50C-407E-A947-70E740481C1C}">
                <a14:useLocalDpi xmlns:a14="http://schemas.microsoft.com/office/drawing/2010/main" val="0"/>
              </a:ext>
            </a:extLst>
          </a:blip>
          <a:srcRect r="19818"/>
          <a:stretch/>
        </p:blipFill>
        <p:spPr>
          <a:xfrm>
            <a:off x="9944473" y="4588573"/>
            <a:ext cx="2365922" cy="2210923"/>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t="4580" b="6915"/>
          <a:stretch/>
        </p:blipFill>
        <p:spPr>
          <a:xfrm>
            <a:off x="6221952" y="4261704"/>
            <a:ext cx="3849048" cy="2554943"/>
          </a:xfrm>
          <a:prstGeom prst="rect">
            <a:avLst/>
          </a:prstGeom>
        </p:spPr>
      </p:pic>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6761" t="3186" r="-40" b="1"/>
          <a:stretch/>
        </p:blipFill>
        <p:spPr>
          <a:xfrm>
            <a:off x="3137670" y="4261484"/>
            <a:ext cx="3077481" cy="2555163"/>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7" y="4476799"/>
            <a:ext cx="3145137" cy="232269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fontScale="90000"/>
          </a:bodyPr>
          <a:lstStyle/>
          <a:p>
            <a:r>
              <a:rPr lang="en-US" dirty="0">
                <a:solidFill>
                  <a:schemeClr val="bg1"/>
                </a:solidFill>
              </a:rPr>
              <a:t>What is a Housing Element?</a:t>
            </a:r>
            <a:br>
              <a:rPr lang="en-US" dirty="0">
                <a:solidFill>
                  <a:schemeClr val="bg1"/>
                </a:solidFill>
              </a:rPr>
            </a:br>
            <a:r>
              <a:rPr lang="es-ES" dirty="0">
                <a:solidFill>
                  <a:schemeClr val="accent1">
                    <a:lumMod val="50000"/>
                  </a:schemeClr>
                </a:solidFill>
              </a:rPr>
              <a:t>¿Qué es un elemento de vivienda?</a:t>
            </a:r>
            <a:endParaRPr lang="en-US" dirty="0">
              <a:solidFill>
                <a:schemeClr val="accent1">
                  <a:lumMod val="50000"/>
                </a:schemeClr>
              </a:solidFill>
            </a:endParaRPr>
          </a:p>
        </p:txBody>
      </p:sp>
    </p:spTree>
    <p:extLst>
      <p:ext uri="{BB962C8B-B14F-4D97-AF65-F5344CB8AC3E}">
        <p14:creationId xmlns:p14="http://schemas.microsoft.com/office/powerpoint/2010/main" val="31885071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D2A-BD2A-4AA2-985D-9B5E03EB8B8B}"/>
              </a:ext>
            </a:extLst>
          </p:cNvPr>
          <p:cNvSpPr>
            <a:spLocks noGrp="1"/>
          </p:cNvSpPr>
          <p:nvPr>
            <p:ph type="title"/>
          </p:nvPr>
        </p:nvSpPr>
        <p:spPr/>
        <p:txBody>
          <a:bodyPr>
            <a:normAutofit fontScale="90000"/>
          </a:bodyPr>
          <a:lstStyle/>
          <a:p>
            <a:r>
              <a:rPr lang="en-US" dirty="0"/>
              <a:t>What is the Housing Element?</a:t>
            </a:r>
            <a:br>
              <a:rPr lang="en-US" dirty="0"/>
            </a:br>
            <a:r>
              <a:rPr lang="es-ES" sz="3200" dirty="0">
                <a:solidFill>
                  <a:schemeClr val="accent1">
                    <a:lumMod val="75000"/>
                  </a:schemeClr>
                </a:solidFill>
              </a:rPr>
              <a:t>¿Qué es un elemento de vivienda?</a:t>
            </a:r>
            <a:endParaRPr lang="en-US" sz="3200" dirty="0">
              <a:solidFill>
                <a:schemeClr val="accent1">
                  <a:lumMod val="75000"/>
                </a:schemeClr>
              </a:solidFill>
            </a:endParaRPr>
          </a:p>
        </p:txBody>
      </p:sp>
      <p:sp>
        <p:nvSpPr>
          <p:cNvPr id="3" name="Content Placeholder 2">
            <a:extLst>
              <a:ext uri="{FF2B5EF4-FFF2-40B4-BE49-F238E27FC236}">
                <a16:creationId xmlns:a16="http://schemas.microsoft.com/office/drawing/2014/main" id="{EA8AC144-CC18-4A63-94E6-BFFBB866E422}"/>
              </a:ext>
            </a:extLst>
          </p:cNvPr>
          <p:cNvSpPr>
            <a:spLocks noGrp="1"/>
          </p:cNvSpPr>
          <p:nvPr>
            <p:ph idx="1"/>
          </p:nvPr>
        </p:nvSpPr>
        <p:spPr/>
        <p:txBody>
          <a:bodyPr/>
          <a:lstStyle/>
          <a:p>
            <a:r>
              <a:rPr lang="en-US" dirty="0"/>
              <a:t>City plan to meet housing needs / </a:t>
            </a:r>
            <a:r>
              <a:rPr lang="es-ES" sz="2000" dirty="0">
                <a:solidFill>
                  <a:schemeClr val="accent1">
                    <a:lumMod val="75000"/>
                  </a:schemeClr>
                </a:solidFill>
              </a:rPr>
              <a:t>La Ciudad planea alcanzar necesidades de vivienda</a:t>
            </a:r>
            <a:endParaRPr lang="en-US" sz="2000" dirty="0">
              <a:solidFill>
                <a:schemeClr val="accent1">
                  <a:lumMod val="75000"/>
                </a:schemeClr>
              </a:solidFill>
            </a:endParaRPr>
          </a:p>
          <a:p>
            <a:pPr lvl="1"/>
            <a:r>
              <a:rPr lang="en-US" dirty="0">
                <a:solidFill>
                  <a:srgbClr val="8A1B04"/>
                </a:solidFill>
              </a:rPr>
              <a:t>To meet community needs </a:t>
            </a:r>
            <a:r>
              <a:rPr lang="es-ES" dirty="0">
                <a:solidFill>
                  <a:srgbClr val="8A1B04"/>
                </a:solidFill>
              </a:rPr>
              <a:t>/ </a:t>
            </a:r>
            <a:r>
              <a:rPr lang="es-ES" dirty="0">
                <a:solidFill>
                  <a:schemeClr val="accent1">
                    <a:lumMod val="75000"/>
                  </a:schemeClr>
                </a:solidFill>
              </a:rPr>
              <a:t>Satisfacer las necesidades de la comunidad</a:t>
            </a:r>
            <a:endParaRPr lang="en-US" dirty="0">
              <a:solidFill>
                <a:schemeClr val="accent1">
                  <a:lumMod val="75000"/>
                </a:schemeClr>
              </a:solidFill>
            </a:endParaRPr>
          </a:p>
          <a:p>
            <a:pPr lvl="1"/>
            <a:r>
              <a:rPr lang="en-US" dirty="0">
                <a:solidFill>
                  <a:srgbClr val="8A1B04"/>
                </a:solidFill>
              </a:rPr>
              <a:t>To provide access to opportunity / </a:t>
            </a:r>
            <a:r>
              <a:rPr lang="en-US" dirty="0">
                <a:solidFill>
                  <a:schemeClr val="accent1">
                    <a:lumMod val="75000"/>
                  </a:schemeClr>
                </a:solidFill>
              </a:rPr>
              <a:t>Para </a:t>
            </a:r>
            <a:r>
              <a:rPr lang="en-US" dirty="0" err="1">
                <a:solidFill>
                  <a:schemeClr val="accent1">
                    <a:lumMod val="75000"/>
                  </a:schemeClr>
                </a:solidFill>
              </a:rPr>
              <a:t>proporcionar</a:t>
            </a:r>
            <a:r>
              <a:rPr lang="en-US" dirty="0">
                <a:solidFill>
                  <a:schemeClr val="accent1">
                    <a:lumMod val="75000"/>
                  </a:schemeClr>
                </a:solidFill>
              </a:rPr>
              <a:t> </a:t>
            </a:r>
            <a:r>
              <a:rPr lang="en-US" dirty="0" err="1">
                <a:solidFill>
                  <a:schemeClr val="accent1">
                    <a:lumMod val="75000"/>
                  </a:schemeClr>
                </a:solidFill>
              </a:rPr>
              <a:t>acceso</a:t>
            </a:r>
            <a:r>
              <a:rPr lang="en-US" dirty="0">
                <a:solidFill>
                  <a:schemeClr val="accent1">
                    <a:lumMod val="75000"/>
                  </a:schemeClr>
                </a:solidFill>
              </a:rPr>
              <a:t> a </a:t>
            </a:r>
            <a:r>
              <a:rPr lang="en-US" dirty="0" err="1">
                <a:solidFill>
                  <a:schemeClr val="accent1">
                    <a:lumMod val="75000"/>
                  </a:schemeClr>
                </a:solidFill>
              </a:rPr>
              <a:t>oportunidades</a:t>
            </a:r>
            <a:r>
              <a:rPr lang="en-US" dirty="0">
                <a:solidFill>
                  <a:schemeClr val="accent1">
                    <a:lumMod val="75000"/>
                  </a:schemeClr>
                </a:solidFill>
              </a:rPr>
              <a:t> </a:t>
            </a:r>
          </a:p>
          <a:p>
            <a:r>
              <a:rPr lang="en-US" dirty="0"/>
              <a:t>One Element of the General Plan / </a:t>
            </a:r>
            <a:r>
              <a:rPr lang="en-US" sz="2000" dirty="0">
                <a:solidFill>
                  <a:schemeClr val="accent1">
                    <a:lumMod val="75000"/>
                  </a:schemeClr>
                </a:solidFill>
              </a:rPr>
              <a:t>Un </a:t>
            </a:r>
            <a:r>
              <a:rPr lang="en-US" sz="2000" dirty="0" err="1">
                <a:solidFill>
                  <a:schemeClr val="accent1">
                    <a:lumMod val="75000"/>
                  </a:schemeClr>
                </a:solidFill>
              </a:rPr>
              <a:t>Elemento</a:t>
            </a:r>
            <a:r>
              <a:rPr lang="en-US" sz="2000" dirty="0">
                <a:solidFill>
                  <a:schemeClr val="accent1">
                    <a:lumMod val="75000"/>
                  </a:schemeClr>
                </a:solidFill>
              </a:rPr>
              <a:t> del Plan General </a:t>
            </a:r>
          </a:p>
          <a:p>
            <a:r>
              <a:rPr lang="en-US" dirty="0"/>
              <a:t>Required for every City and County in California /</a:t>
            </a:r>
            <a:r>
              <a:rPr lang="es-ES" sz="2000" dirty="0">
                <a:solidFill>
                  <a:srgbClr val="4472C4">
                    <a:lumMod val="75000"/>
                  </a:srgbClr>
                </a:solidFill>
              </a:rPr>
              <a:t> Obligatorio para todas las ciudades y condados de California</a:t>
            </a:r>
          </a:p>
          <a:p>
            <a:pPr lvl="1"/>
            <a:r>
              <a:rPr lang="en-US" dirty="0">
                <a:solidFill>
                  <a:srgbClr val="8A1B04"/>
                </a:solidFill>
              </a:rPr>
              <a:t>Updated every 8 years </a:t>
            </a:r>
            <a:r>
              <a:rPr lang="es-ES" dirty="0">
                <a:solidFill>
                  <a:srgbClr val="8A1B04"/>
                </a:solidFill>
              </a:rPr>
              <a:t>/ </a:t>
            </a:r>
            <a:r>
              <a:rPr lang="es-ES" dirty="0">
                <a:solidFill>
                  <a:srgbClr val="4472C4">
                    <a:lumMod val="75000"/>
                  </a:srgbClr>
                </a:solidFill>
              </a:rPr>
              <a:t>Actualizado cada 8 años</a:t>
            </a:r>
            <a:endParaRPr lang="en-US" dirty="0">
              <a:solidFill>
                <a:srgbClr val="4472C4">
                  <a:lumMod val="75000"/>
                </a:srgbClr>
              </a:solidFill>
            </a:endParaRPr>
          </a:p>
          <a:p>
            <a:pPr lvl="1"/>
            <a:r>
              <a:rPr lang="en-US" dirty="0">
                <a:solidFill>
                  <a:srgbClr val="8A1B04"/>
                </a:solidFill>
              </a:rPr>
              <a:t>Approved by State Department of Housing &amp; Community Development </a:t>
            </a:r>
            <a:r>
              <a:rPr lang="es-ES" dirty="0">
                <a:solidFill>
                  <a:srgbClr val="8A1B04"/>
                </a:solidFill>
              </a:rPr>
              <a:t>/ </a:t>
            </a:r>
            <a:r>
              <a:rPr lang="es-ES" dirty="0">
                <a:solidFill>
                  <a:srgbClr val="4472C4">
                    <a:lumMod val="75000"/>
                  </a:srgbClr>
                </a:solidFill>
              </a:rPr>
              <a:t>Aprobado por el Departamento de Vivienda y Desarrollo Comunitario del Estado</a:t>
            </a:r>
            <a:endParaRPr lang="en-US" dirty="0">
              <a:solidFill>
                <a:srgbClr val="4472C4">
                  <a:lumMod val="75000"/>
                </a:srgbClr>
              </a:solidFill>
            </a:endParaRPr>
          </a:p>
          <a:p>
            <a:r>
              <a:rPr lang="en-US" dirty="0"/>
              <a:t>Housing Elements for cities in Los Angeles County cover 2021-2029 </a:t>
            </a:r>
            <a:r>
              <a:rPr lang="en-US" sz="2000" dirty="0" err="1">
                <a:solidFill>
                  <a:srgbClr val="4472C4">
                    <a:lumMod val="75000"/>
                  </a:srgbClr>
                </a:solidFill>
              </a:rPr>
              <a:t>Elementos</a:t>
            </a:r>
            <a:r>
              <a:rPr lang="en-US" sz="2000" dirty="0">
                <a:solidFill>
                  <a:srgbClr val="4472C4">
                    <a:lumMod val="75000"/>
                  </a:srgbClr>
                </a:solidFill>
              </a:rPr>
              <a:t> de </a:t>
            </a:r>
            <a:r>
              <a:rPr lang="en-US" sz="2000" dirty="0" err="1">
                <a:solidFill>
                  <a:srgbClr val="4472C4">
                    <a:lumMod val="75000"/>
                  </a:srgbClr>
                </a:solidFill>
              </a:rPr>
              <a:t>vivienda</a:t>
            </a:r>
            <a:r>
              <a:rPr lang="en-US" sz="2000" dirty="0">
                <a:solidFill>
                  <a:srgbClr val="4472C4">
                    <a:lumMod val="75000"/>
                  </a:srgbClr>
                </a:solidFill>
              </a:rPr>
              <a:t> para </a:t>
            </a:r>
            <a:r>
              <a:rPr lang="en-US" sz="2000" dirty="0" err="1">
                <a:solidFill>
                  <a:srgbClr val="4472C4">
                    <a:lumMod val="75000"/>
                  </a:srgbClr>
                </a:solidFill>
              </a:rPr>
              <a:t>ciudades</a:t>
            </a:r>
            <a:r>
              <a:rPr lang="en-US" sz="2000" dirty="0">
                <a:solidFill>
                  <a:srgbClr val="4472C4">
                    <a:lumMod val="75000"/>
                  </a:srgbClr>
                </a:solidFill>
              </a:rPr>
              <a:t> </a:t>
            </a:r>
            <a:r>
              <a:rPr lang="en-US" sz="2000" dirty="0" err="1">
                <a:solidFill>
                  <a:srgbClr val="4472C4">
                    <a:lumMod val="75000"/>
                  </a:srgbClr>
                </a:solidFill>
              </a:rPr>
              <a:t>en</a:t>
            </a:r>
            <a:r>
              <a:rPr lang="en-US" sz="2000" dirty="0">
                <a:solidFill>
                  <a:srgbClr val="4472C4">
                    <a:lumMod val="75000"/>
                  </a:srgbClr>
                </a:solidFill>
              </a:rPr>
              <a:t> el </a:t>
            </a:r>
            <a:r>
              <a:rPr lang="en-US" sz="2000" dirty="0" err="1">
                <a:solidFill>
                  <a:srgbClr val="4472C4">
                    <a:lumMod val="75000"/>
                  </a:srgbClr>
                </a:solidFill>
              </a:rPr>
              <a:t>condado</a:t>
            </a:r>
            <a:r>
              <a:rPr lang="en-US" sz="2000" dirty="0">
                <a:solidFill>
                  <a:srgbClr val="4472C4">
                    <a:lumMod val="75000"/>
                  </a:srgbClr>
                </a:solidFill>
              </a:rPr>
              <a:t> de Los </a:t>
            </a:r>
            <a:r>
              <a:rPr lang="en-US" sz="2000" dirty="0" err="1">
                <a:solidFill>
                  <a:srgbClr val="4472C4">
                    <a:lumMod val="75000"/>
                  </a:srgbClr>
                </a:solidFill>
              </a:rPr>
              <a:t>Ángeles</a:t>
            </a:r>
            <a:r>
              <a:rPr lang="en-US" sz="2000" dirty="0">
                <a:solidFill>
                  <a:srgbClr val="4472C4">
                    <a:lumMod val="75000"/>
                  </a:srgbClr>
                </a:solidFill>
              </a:rPr>
              <a:t> </a:t>
            </a:r>
            <a:r>
              <a:rPr lang="en-US" sz="2000" dirty="0" err="1">
                <a:solidFill>
                  <a:srgbClr val="4472C4">
                    <a:lumMod val="75000"/>
                  </a:srgbClr>
                </a:solidFill>
              </a:rPr>
              <a:t>cubren</a:t>
            </a:r>
            <a:r>
              <a:rPr lang="en-US" sz="2000" dirty="0">
                <a:solidFill>
                  <a:srgbClr val="4472C4">
                    <a:lumMod val="75000"/>
                  </a:srgbClr>
                </a:solidFill>
              </a:rPr>
              <a:t> 2021-2029</a:t>
            </a:r>
          </a:p>
          <a:p>
            <a:endParaRPr lang="en-US" dirty="0"/>
          </a:p>
        </p:txBody>
      </p:sp>
    </p:spTree>
    <p:extLst>
      <p:ext uri="{BB962C8B-B14F-4D97-AF65-F5344CB8AC3E}">
        <p14:creationId xmlns:p14="http://schemas.microsoft.com/office/powerpoint/2010/main" val="4108020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D2A-BD2A-4AA2-985D-9B5E03EB8B8B}"/>
              </a:ext>
            </a:extLst>
          </p:cNvPr>
          <p:cNvSpPr>
            <a:spLocks noGrp="1"/>
          </p:cNvSpPr>
          <p:nvPr>
            <p:ph type="title"/>
          </p:nvPr>
        </p:nvSpPr>
        <p:spPr/>
        <p:txBody>
          <a:bodyPr>
            <a:normAutofit fontScale="90000"/>
          </a:bodyPr>
          <a:lstStyle/>
          <a:p>
            <a:r>
              <a:rPr lang="en-US" dirty="0"/>
              <a:t>What is the Regional Housing Needs Allocation (RHNA)?</a:t>
            </a:r>
            <a:r>
              <a:rPr lang="es-ES" dirty="0"/>
              <a:t/>
            </a:r>
            <a:br>
              <a:rPr lang="es-ES" dirty="0"/>
            </a:br>
            <a:r>
              <a:rPr lang="es-ES" sz="3200" dirty="0">
                <a:solidFill>
                  <a:schemeClr val="accent1">
                    <a:lumMod val="75000"/>
                  </a:schemeClr>
                </a:solidFill>
              </a:rPr>
              <a:t>¿Qué es la Asignación Regional de Necesidades de Vivienda?</a:t>
            </a:r>
            <a:endParaRPr lang="en-US" sz="3200" dirty="0">
              <a:solidFill>
                <a:schemeClr val="accent1">
                  <a:lumMod val="75000"/>
                </a:schemeClr>
              </a:solidFill>
            </a:endParaRPr>
          </a:p>
        </p:txBody>
      </p:sp>
      <p:sp>
        <p:nvSpPr>
          <p:cNvPr id="3" name="Content Placeholder 2">
            <a:extLst>
              <a:ext uri="{FF2B5EF4-FFF2-40B4-BE49-F238E27FC236}">
                <a16:creationId xmlns:a16="http://schemas.microsoft.com/office/drawing/2014/main" id="{EA8AC144-CC18-4A63-94E6-BFFBB866E422}"/>
              </a:ext>
            </a:extLst>
          </p:cNvPr>
          <p:cNvSpPr>
            <a:spLocks noGrp="1"/>
          </p:cNvSpPr>
          <p:nvPr>
            <p:ph idx="1"/>
          </p:nvPr>
        </p:nvSpPr>
        <p:spPr/>
        <p:txBody>
          <a:bodyPr>
            <a:normAutofit/>
          </a:bodyPr>
          <a:lstStyle/>
          <a:p>
            <a:r>
              <a:rPr lang="en-US" dirty="0"/>
              <a:t>Number of housing units that Irwindale must plan for over the next 8 years / </a:t>
            </a:r>
            <a:r>
              <a:rPr lang="es-ES" sz="2000" dirty="0">
                <a:solidFill>
                  <a:schemeClr val="accent1">
                    <a:lumMod val="75000"/>
                  </a:schemeClr>
                </a:solidFill>
              </a:rPr>
              <a:t>Número de unidades de vivienda que </a:t>
            </a:r>
            <a:r>
              <a:rPr lang="es-ES" sz="2000" dirty="0" err="1">
                <a:solidFill>
                  <a:schemeClr val="accent1">
                    <a:lumMod val="75000"/>
                  </a:schemeClr>
                </a:solidFill>
              </a:rPr>
              <a:t>Irwindale</a:t>
            </a:r>
            <a:r>
              <a:rPr lang="es-ES" sz="2000" dirty="0">
                <a:solidFill>
                  <a:schemeClr val="accent1">
                    <a:lumMod val="75000"/>
                  </a:schemeClr>
                </a:solidFill>
              </a:rPr>
              <a:t> debe planificar durante los próximos 8 años</a:t>
            </a:r>
            <a:endParaRPr lang="en-US" sz="2000" dirty="0">
              <a:solidFill>
                <a:schemeClr val="accent1">
                  <a:lumMod val="75000"/>
                </a:schemeClr>
              </a:solidFill>
            </a:endParaRPr>
          </a:p>
          <a:p>
            <a:pPr lvl="1"/>
            <a:r>
              <a:rPr lang="en-US" sz="2400" dirty="0">
                <a:solidFill>
                  <a:srgbClr val="8A1B04"/>
                </a:solidFill>
              </a:rPr>
              <a:t>Projected Statewide need allocated to each region, then to each city and county / </a:t>
            </a:r>
            <a:r>
              <a:rPr lang="es-ES" dirty="0">
                <a:solidFill>
                  <a:schemeClr val="accent1">
                    <a:lumMod val="75000"/>
                  </a:schemeClr>
                </a:solidFill>
              </a:rPr>
              <a:t>Necesidad estatal proyectada asignada a cada región, luego a cada ciudad y condado</a:t>
            </a:r>
            <a:endParaRPr lang="en-US" dirty="0">
              <a:solidFill>
                <a:schemeClr val="accent1">
                  <a:lumMod val="75000"/>
                </a:schemeClr>
              </a:solidFill>
            </a:endParaRPr>
          </a:p>
          <a:p>
            <a:pPr marL="457200" lvl="1" indent="0">
              <a:buNone/>
            </a:pPr>
            <a:endParaRPr lang="en-US" sz="2200" dirty="0"/>
          </a:p>
          <a:p>
            <a:pPr lvl="1"/>
            <a:r>
              <a:rPr lang="en-US" sz="2400" dirty="0">
                <a:solidFill>
                  <a:srgbClr val="8A1B04"/>
                </a:solidFill>
              </a:rPr>
              <a:t>RHNA includes units to meet housing needs at all income levels / </a:t>
            </a:r>
            <a:r>
              <a:rPr lang="es-ES" dirty="0">
                <a:solidFill>
                  <a:schemeClr val="accent1">
                    <a:lumMod val="75000"/>
                  </a:schemeClr>
                </a:solidFill>
              </a:rPr>
              <a:t>La asignación regional incluye unidades para satisfacer las necesidades de vivienda en todos los niveles de ingresos</a:t>
            </a:r>
          </a:p>
          <a:p>
            <a:pPr marL="457200" lvl="1" indent="0">
              <a:buNone/>
            </a:pPr>
            <a:endParaRPr lang="en-US" sz="2200" dirty="0"/>
          </a:p>
          <a:p>
            <a:pPr lvl="1"/>
            <a:r>
              <a:rPr lang="en-US" sz="2400" dirty="0">
                <a:solidFill>
                  <a:srgbClr val="8A1B04"/>
                </a:solidFill>
              </a:rPr>
              <a:t>Irwindale’s 2021-2029 RHNA: </a:t>
            </a:r>
            <a:r>
              <a:rPr lang="en-US" sz="2400" b="1" dirty="0">
                <a:solidFill>
                  <a:srgbClr val="8A1B04"/>
                </a:solidFill>
              </a:rPr>
              <a:t>119 Units </a:t>
            </a:r>
            <a:r>
              <a:rPr lang="en-US" sz="2400" dirty="0">
                <a:solidFill>
                  <a:srgbClr val="8A1B04"/>
                </a:solidFill>
              </a:rPr>
              <a:t>/ </a:t>
            </a:r>
            <a:r>
              <a:rPr lang="pt-BR" dirty="0">
                <a:solidFill>
                  <a:schemeClr val="accent1">
                    <a:lumMod val="75000"/>
                  </a:schemeClr>
                </a:solidFill>
              </a:rPr>
              <a:t>RHNA 2021-2029 de Irwindale: </a:t>
            </a:r>
            <a:r>
              <a:rPr lang="pt-BR" b="1" dirty="0">
                <a:solidFill>
                  <a:schemeClr val="accent1">
                    <a:lumMod val="75000"/>
                  </a:schemeClr>
                </a:solidFill>
              </a:rPr>
              <a:t>119 unidades</a:t>
            </a:r>
            <a:endParaRPr lang="en-US" b="1" dirty="0">
              <a:solidFill>
                <a:schemeClr val="accent1">
                  <a:lumMod val="75000"/>
                </a:schemeClr>
              </a:solidFill>
            </a:endParaRPr>
          </a:p>
          <a:p>
            <a:pPr marL="457200" lvl="1" indent="0">
              <a:buNone/>
            </a:pPr>
            <a:endParaRPr lang="en-US" sz="2200" dirty="0"/>
          </a:p>
        </p:txBody>
      </p:sp>
    </p:spTree>
    <p:extLst>
      <p:ext uri="{BB962C8B-B14F-4D97-AF65-F5344CB8AC3E}">
        <p14:creationId xmlns:p14="http://schemas.microsoft.com/office/powerpoint/2010/main" val="3493490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8AC144-CC18-4A63-94E6-BFFBB866E422}"/>
              </a:ext>
            </a:extLst>
          </p:cNvPr>
          <p:cNvSpPr>
            <a:spLocks noGrp="1"/>
          </p:cNvSpPr>
          <p:nvPr>
            <p:ph idx="1"/>
          </p:nvPr>
        </p:nvSpPr>
        <p:spPr>
          <a:xfrm>
            <a:off x="401997" y="2120567"/>
            <a:ext cx="11183112" cy="4196162"/>
          </a:xfrm>
        </p:spPr>
        <p:txBody>
          <a:bodyPr>
            <a:normAutofit fontScale="92500"/>
          </a:bodyPr>
          <a:lstStyle/>
          <a:p>
            <a:pPr>
              <a:spcBef>
                <a:spcPts val="2400"/>
              </a:spcBef>
            </a:pPr>
            <a:r>
              <a:rPr lang="en-US" dirty="0"/>
              <a:t>Housing Element must show the City’s ability to meet the RHNA </a:t>
            </a:r>
            <a:r>
              <a:rPr lang="en-US" sz="2100" dirty="0">
                <a:solidFill>
                  <a:schemeClr val="accent1">
                    <a:lumMod val="75000"/>
                  </a:schemeClr>
                </a:solidFill>
              </a:rPr>
              <a:t>/ </a:t>
            </a:r>
            <a:r>
              <a:rPr lang="es-ES" sz="2100" dirty="0">
                <a:solidFill>
                  <a:schemeClr val="accent1">
                    <a:lumMod val="75000"/>
                  </a:schemeClr>
                </a:solidFill>
              </a:rPr>
              <a:t>El elemento de vivienda debe mostrar la capacidad de la ciudad para cumplir con la RHNA</a:t>
            </a:r>
            <a:endParaRPr lang="en-US" sz="2100" dirty="0">
              <a:solidFill>
                <a:schemeClr val="accent1">
                  <a:lumMod val="75000"/>
                </a:schemeClr>
              </a:solidFill>
            </a:endParaRPr>
          </a:p>
          <a:p>
            <a:pPr lvl="1"/>
            <a:r>
              <a:rPr lang="en-US" sz="2200" dirty="0">
                <a:solidFill>
                  <a:srgbClr val="8A1B04"/>
                </a:solidFill>
              </a:rPr>
              <a:t>By identifying sites for development, removing barriers, facilitating development / </a:t>
            </a:r>
            <a:r>
              <a:rPr lang="es-ES" dirty="0">
                <a:solidFill>
                  <a:schemeClr val="accent1">
                    <a:lumMod val="75000"/>
                  </a:schemeClr>
                </a:solidFill>
              </a:rPr>
              <a:t>Identificando sitios para el desarrollo, eliminando barreras, facilitando el desarrollo de la ciudad</a:t>
            </a:r>
            <a:endParaRPr lang="en-US" dirty="0">
              <a:solidFill>
                <a:schemeClr val="accent1">
                  <a:lumMod val="75000"/>
                </a:schemeClr>
              </a:solidFill>
            </a:endParaRPr>
          </a:p>
          <a:p>
            <a:pPr lvl="1"/>
            <a:r>
              <a:rPr lang="en-US" sz="2200" dirty="0">
                <a:solidFill>
                  <a:srgbClr val="8A1B04"/>
                </a:solidFill>
              </a:rPr>
              <a:t>City is not required to build the units / </a:t>
            </a:r>
            <a:r>
              <a:rPr lang="es-ES" dirty="0">
                <a:solidFill>
                  <a:schemeClr val="accent1">
                    <a:lumMod val="75000"/>
                  </a:schemeClr>
                </a:solidFill>
              </a:rPr>
              <a:t>No se requiere que la ciudad construya las unidades</a:t>
            </a:r>
            <a:endParaRPr lang="en-US" dirty="0">
              <a:solidFill>
                <a:schemeClr val="accent1">
                  <a:lumMod val="75000"/>
                </a:schemeClr>
              </a:solidFill>
            </a:endParaRPr>
          </a:p>
          <a:p>
            <a:pPr>
              <a:spcBef>
                <a:spcPts val="2400"/>
              </a:spcBef>
            </a:pPr>
            <a:r>
              <a:rPr lang="en-US" dirty="0"/>
              <a:t>Sites must meet criteria defined by the State / </a:t>
            </a:r>
            <a:r>
              <a:rPr lang="es-ES" sz="2100" dirty="0">
                <a:solidFill>
                  <a:schemeClr val="accent1">
                    <a:lumMod val="75000"/>
                  </a:schemeClr>
                </a:solidFill>
              </a:rPr>
              <a:t>Los sitios deben cumplir con los criterios definidos por el Estado</a:t>
            </a:r>
            <a:endParaRPr lang="en-US" sz="2100" dirty="0">
              <a:solidFill>
                <a:schemeClr val="accent1">
                  <a:lumMod val="75000"/>
                </a:schemeClr>
              </a:solidFill>
            </a:endParaRPr>
          </a:p>
          <a:p>
            <a:pPr lvl="1"/>
            <a:r>
              <a:rPr lang="en-US" sz="2200" dirty="0">
                <a:solidFill>
                  <a:srgbClr val="8A1B04"/>
                </a:solidFill>
              </a:rPr>
              <a:t>Zoned for residential use, access to utilities, able to be developed in planning period / </a:t>
            </a:r>
            <a:r>
              <a:rPr lang="es-ES" sz="2100" dirty="0">
                <a:solidFill>
                  <a:schemeClr val="accent1">
                    <a:lumMod val="75000"/>
                  </a:schemeClr>
                </a:solidFill>
              </a:rPr>
              <a:t>Zonificado para uso residencial, acceso a servicios públicos, disponible para ser desarrollado en el período de planificación</a:t>
            </a:r>
            <a:endParaRPr lang="en-US" sz="2100" dirty="0">
              <a:solidFill>
                <a:schemeClr val="accent1">
                  <a:lumMod val="75000"/>
                </a:schemeClr>
              </a:solidFill>
            </a:endParaRPr>
          </a:p>
          <a:p>
            <a:pPr lvl="1"/>
            <a:r>
              <a:rPr lang="en-US" sz="2200" dirty="0">
                <a:solidFill>
                  <a:srgbClr val="8A1B04"/>
                </a:solidFill>
              </a:rPr>
              <a:t>Sites for lower-income units must allow 20+ dwelling units per acre / </a:t>
            </a:r>
            <a:r>
              <a:rPr lang="en-US" sz="2100" dirty="0">
                <a:solidFill>
                  <a:schemeClr val="accent1">
                    <a:lumMod val="75000"/>
                  </a:schemeClr>
                </a:solidFill>
              </a:rPr>
              <a:t>L</a:t>
            </a:r>
            <a:r>
              <a:rPr lang="es-ES" sz="2100" dirty="0">
                <a:solidFill>
                  <a:schemeClr val="accent1">
                    <a:lumMod val="75000"/>
                  </a:schemeClr>
                </a:solidFill>
              </a:rPr>
              <a:t>os sitios para unidades de bajos ingresos deben permitir más de 20 unidades de vivienda por acre</a:t>
            </a:r>
            <a:endParaRPr lang="en-US" sz="2100" dirty="0">
              <a:solidFill>
                <a:schemeClr val="accent1">
                  <a:lumMod val="75000"/>
                </a:schemeClr>
              </a:solidFill>
            </a:endParaRPr>
          </a:p>
          <a:p>
            <a:pPr lvl="1"/>
            <a:endParaRPr lang="en-US" sz="2200" dirty="0"/>
          </a:p>
          <a:p>
            <a:pPr marL="457200" lvl="1" indent="0">
              <a:buNone/>
            </a:pPr>
            <a:endParaRPr lang="en-US" sz="2200" dirty="0"/>
          </a:p>
        </p:txBody>
      </p:sp>
      <p:sp>
        <p:nvSpPr>
          <p:cNvPr id="5" name="Title 1">
            <a:extLst>
              <a:ext uri="{FF2B5EF4-FFF2-40B4-BE49-F238E27FC236}">
                <a16:creationId xmlns:a16="http://schemas.microsoft.com/office/drawing/2014/main" id="{534C3D2A-BD2A-4AA2-985D-9B5E03EB8B8B}"/>
              </a:ext>
            </a:extLst>
          </p:cNvPr>
          <p:cNvSpPr txBox="1">
            <a:spLocks/>
          </p:cNvSpPr>
          <p:nvPr/>
        </p:nvSpPr>
        <p:spPr>
          <a:xfrm>
            <a:off x="512064" y="1122654"/>
            <a:ext cx="11183112" cy="99791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500" kern="1200">
                <a:solidFill>
                  <a:schemeClr val="tx1"/>
                </a:solidFill>
                <a:latin typeface="Arial" panose="020B0604020202020204" pitchFamily="34" charset="0"/>
                <a:ea typeface="+mj-ea"/>
                <a:cs typeface="Arial" panose="020B0604020202020204" pitchFamily="34" charset="0"/>
              </a:defRPr>
            </a:lvl1pPr>
          </a:lstStyle>
          <a:p>
            <a:r>
              <a:rPr lang="en-US" dirty="0"/>
              <a:t>What is the Regional Housing Needs Allocation (RHNA)?</a:t>
            </a:r>
            <a:r>
              <a:rPr lang="es-ES" dirty="0"/>
              <a:t/>
            </a:r>
            <a:br>
              <a:rPr lang="es-ES" dirty="0"/>
            </a:br>
            <a:r>
              <a:rPr lang="es-ES" sz="3200" dirty="0">
                <a:solidFill>
                  <a:schemeClr val="accent1">
                    <a:lumMod val="75000"/>
                  </a:schemeClr>
                </a:solidFill>
              </a:rPr>
              <a:t>¿Qué es la Asignación Regional de Necesidades de Vivienda?</a:t>
            </a:r>
            <a:endParaRPr lang="en-US" sz="3200" dirty="0">
              <a:solidFill>
                <a:schemeClr val="accent1">
                  <a:lumMod val="75000"/>
                </a:schemeClr>
              </a:solidFill>
            </a:endParaRPr>
          </a:p>
        </p:txBody>
      </p:sp>
    </p:spTree>
    <p:extLst>
      <p:ext uri="{BB962C8B-B14F-4D97-AF65-F5344CB8AC3E}">
        <p14:creationId xmlns:p14="http://schemas.microsoft.com/office/powerpoint/2010/main" val="2030774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D2A-BD2A-4AA2-985D-9B5E03EB8B8B}"/>
              </a:ext>
            </a:extLst>
          </p:cNvPr>
          <p:cNvSpPr>
            <a:spLocks noGrp="1"/>
          </p:cNvSpPr>
          <p:nvPr>
            <p:ph type="title"/>
          </p:nvPr>
        </p:nvSpPr>
        <p:spPr>
          <a:xfrm>
            <a:off x="512064" y="1001785"/>
            <a:ext cx="11183112" cy="997913"/>
          </a:xfrm>
        </p:spPr>
        <p:txBody>
          <a:bodyPr>
            <a:normAutofit fontScale="90000"/>
          </a:bodyPr>
          <a:lstStyle/>
          <a:p>
            <a:r>
              <a:rPr lang="en-US" dirty="0"/>
              <a:t>Key Housing Element Objectives</a:t>
            </a:r>
            <a:r>
              <a:rPr lang="es-ES" dirty="0"/>
              <a:t/>
            </a:r>
            <a:br>
              <a:rPr lang="es-ES" dirty="0"/>
            </a:br>
            <a:r>
              <a:rPr lang="es-ES" sz="3400" dirty="0">
                <a:solidFill>
                  <a:schemeClr val="accent1">
                    <a:lumMod val="75000"/>
                  </a:schemeClr>
                </a:solidFill>
              </a:rPr>
              <a:t>Objetivos clave del elemento de vivienda</a:t>
            </a:r>
            <a:endParaRPr lang="en-US" sz="3400" dirty="0">
              <a:solidFill>
                <a:schemeClr val="accent1">
                  <a:lumMod val="75000"/>
                </a:schemeClr>
              </a:solidFill>
            </a:endParaRPr>
          </a:p>
        </p:txBody>
      </p:sp>
      <p:sp>
        <p:nvSpPr>
          <p:cNvPr id="3" name="Content Placeholder 2">
            <a:extLst>
              <a:ext uri="{FF2B5EF4-FFF2-40B4-BE49-F238E27FC236}">
                <a16:creationId xmlns:a16="http://schemas.microsoft.com/office/drawing/2014/main" id="{EA8AC144-CC18-4A63-94E6-BFFBB866E422}"/>
              </a:ext>
            </a:extLst>
          </p:cNvPr>
          <p:cNvSpPr>
            <a:spLocks noGrp="1"/>
          </p:cNvSpPr>
          <p:nvPr>
            <p:ph idx="1"/>
          </p:nvPr>
        </p:nvSpPr>
        <p:spPr>
          <a:xfrm>
            <a:off x="512064" y="2161453"/>
            <a:ext cx="11183112" cy="4196162"/>
          </a:xfrm>
        </p:spPr>
        <p:txBody>
          <a:bodyPr>
            <a:normAutofit lnSpcReduction="10000"/>
          </a:bodyPr>
          <a:lstStyle/>
          <a:p>
            <a:pPr>
              <a:spcBef>
                <a:spcPts val="2400"/>
              </a:spcBef>
            </a:pPr>
            <a:r>
              <a:rPr lang="en-US" b="1" dirty="0"/>
              <a:t>Housing Production: </a:t>
            </a:r>
            <a:r>
              <a:rPr lang="en-US" dirty="0"/>
              <a:t>Accommodate projected (RHNA-allocated) housing units, particularly affordable housing / </a:t>
            </a:r>
            <a:r>
              <a:rPr lang="es-ES" sz="1900" dirty="0">
                <a:solidFill>
                  <a:schemeClr val="accent1">
                    <a:lumMod val="75000"/>
                  </a:schemeClr>
                </a:solidFill>
              </a:rPr>
              <a:t>Producción de Viviendas: Acomodar unidades de vivienda proyectadas (asignadas por RHNA), particularmente viviendas asequibles</a:t>
            </a:r>
          </a:p>
          <a:p>
            <a:pPr>
              <a:spcBef>
                <a:spcPts val="2400"/>
              </a:spcBef>
            </a:pPr>
            <a:r>
              <a:rPr lang="en-US" b="1" dirty="0"/>
              <a:t>Housing Preservation: </a:t>
            </a:r>
            <a:r>
              <a:rPr lang="en-US" dirty="0"/>
              <a:t>Protect &amp; rehabilitate affordable housing / </a:t>
            </a:r>
            <a:r>
              <a:rPr lang="es-ES" sz="1900" dirty="0">
                <a:solidFill>
                  <a:schemeClr val="accent1">
                    <a:lumMod val="75000"/>
                  </a:schemeClr>
                </a:solidFill>
              </a:rPr>
              <a:t>Preservación de Viviendas: Proteger y rehabilitar viviendas asequibles</a:t>
            </a:r>
            <a:endParaRPr lang="en-US" sz="1900" dirty="0">
              <a:solidFill>
                <a:schemeClr val="accent1">
                  <a:lumMod val="75000"/>
                </a:schemeClr>
              </a:solidFill>
            </a:endParaRPr>
          </a:p>
          <a:p>
            <a:pPr lvl="0">
              <a:spcBef>
                <a:spcPts val="2400"/>
              </a:spcBef>
            </a:pPr>
            <a:r>
              <a:rPr lang="en-US" b="1" dirty="0"/>
              <a:t>Affirmatively Further Fair Housing: </a:t>
            </a:r>
            <a:r>
              <a:rPr lang="en-US" dirty="0"/>
              <a:t>Foster an inclusive community that provides equal access to opportunity / </a:t>
            </a:r>
            <a:r>
              <a:rPr lang="es-ES" sz="1900" dirty="0">
                <a:solidFill>
                  <a:srgbClr val="4472C4">
                    <a:lumMod val="75000"/>
                  </a:srgbClr>
                </a:solidFill>
              </a:rPr>
              <a:t>Fomentar una comunidad inclusiva que brinde igualdad de acceso a las oportunidades</a:t>
            </a:r>
            <a:endParaRPr lang="en-US" dirty="0"/>
          </a:p>
          <a:p>
            <a:pPr>
              <a:spcBef>
                <a:spcPts val="2400"/>
              </a:spcBef>
            </a:pPr>
            <a:r>
              <a:rPr lang="en-US" b="1" dirty="0"/>
              <a:t>Housing for All: </a:t>
            </a:r>
            <a:r>
              <a:rPr lang="en-US" dirty="0"/>
              <a:t>Promote housing for all income levels and special-needs populations / </a:t>
            </a:r>
            <a:r>
              <a:rPr lang="en-US" sz="1900" dirty="0" err="1">
                <a:solidFill>
                  <a:srgbClr val="4472C4">
                    <a:lumMod val="75000"/>
                  </a:srgbClr>
                </a:solidFill>
              </a:rPr>
              <a:t>Viviendas</a:t>
            </a:r>
            <a:r>
              <a:rPr lang="en-US" sz="1900" dirty="0">
                <a:solidFill>
                  <a:srgbClr val="4472C4">
                    <a:lumMod val="75000"/>
                  </a:srgbClr>
                </a:solidFill>
              </a:rPr>
              <a:t> para </a:t>
            </a:r>
            <a:r>
              <a:rPr lang="en-US" sz="1900" dirty="0" err="1">
                <a:solidFill>
                  <a:srgbClr val="4472C4">
                    <a:lumMod val="75000"/>
                  </a:srgbClr>
                </a:solidFill>
              </a:rPr>
              <a:t>Todos</a:t>
            </a:r>
            <a:r>
              <a:rPr lang="en-US" sz="1900" dirty="0">
                <a:solidFill>
                  <a:srgbClr val="4472C4">
                    <a:lumMod val="75000"/>
                  </a:srgbClr>
                </a:solidFill>
              </a:rPr>
              <a:t>: </a:t>
            </a:r>
            <a:r>
              <a:rPr lang="en-US" sz="1900" dirty="0" err="1">
                <a:solidFill>
                  <a:srgbClr val="4472C4">
                    <a:lumMod val="75000"/>
                  </a:srgbClr>
                </a:solidFill>
              </a:rPr>
              <a:t>Promover</a:t>
            </a:r>
            <a:r>
              <a:rPr lang="en-US" sz="1900" dirty="0">
                <a:solidFill>
                  <a:srgbClr val="4472C4">
                    <a:lumMod val="75000"/>
                  </a:srgbClr>
                </a:solidFill>
              </a:rPr>
              <a:t> </a:t>
            </a:r>
            <a:r>
              <a:rPr lang="en-US" sz="1900" dirty="0" err="1">
                <a:solidFill>
                  <a:srgbClr val="4472C4">
                    <a:lumMod val="75000"/>
                  </a:srgbClr>
                </a:solidFill>
              </a:rPr>
              <a:t>viviendas</a:t>
            </a:r>
            <a:r>
              <a:rPr lang="en-US" sz="1900" dirty="0">
                <a:solidFill>
                  <a:srgbClr val="4472C4">
                    <a:lumMod val="75000"/>
                  </a:srgbClr>
                </a:solidFill>
              </a:rPr>
              <a:t> para </a:t>
            </a:r>
            <a:r>
              <a:rPr lang="en-US" sz="1900" dirty="0" err="1">
                <a:solidFill>
                  <a:srgbClr val="4472C4">
                    <a:lumMod val="75000"/>
                  </a:srgbClr>
                </a:solidFill>
              </a:rPr>
              <a:t>todos</a:t>
            </a:r>
            <a:r>
              <a:rPr lang="en-US" sz="1900" dirty="0">
                <a:solidFill>
                  <a:srgbClr val="4472C4">
                    <a:lumMod val="75000"/>
                  </a:srgbClr>
                </a:solidFill>
              </a:rPr>
              <a:t> </a:t>
            </a:r>
            <a:r>
              <a:rPr lang="en-US" sz="1900" dirty="0" err="1">
                <a:solidFill>
                  <a:srgbClr val="4472C4">
                    <a:lumMod val="75000"/>
                  </a:srgbClr>
                </a:solidFill>
              </a:rPr>
              <a:t>los</a:t>
            </a:r>
            <a:r>
              <a:rPr lang="en-US" sz="1900" dirty="0">
                <a:solidFill>
                  <a:srgbClr val="4472C4">
                    <a:lumMod val="75000"/>
                  </a:srgbClr>
                </a:solidFill>
              </a:rPr>
              <a:t> </a:t>
            </a:r>
            <a:r>
              <a:rPr lang="en-US" sz="1900" dirty="0" err="1">
                <a:solidFill>
                  <a:srgbClr val="4472C4">
                    <a:lumMod val="75000"/>
                  </a:srgbClr>
                </a:solidFill>
              </a:rPr>
              <a:t>niveles</a:t>
            </a:r>
            <a:r>
              <a:rPr lang="en-US" sz="1900" dirty="0">
                <a:solidFill>
                  <a:srgbClr val="4472C4">
                    <a:lumMod val="75000"/>
                  </a:srgbClr>
                </a:solidFill>
              </a:rPr>
              <a:t> de </a:t>
            </a:r>
            <a:r>
              <a:rPr lang="en-US" sz="1900" dirty="0" err="1">
                <a:solidFill>
                  <a:srgbClr val="4472C4">
                    <a:lumMod val="75000"/>
                  </a:srgbClr>
                </a:solidFill>
              </a:rPr>
              <a:t>ingresos</a:t>
            </a:r>
            <a:r>
              <a:rPr lang="en-US" sz="1900" dirty="0">
                <a:solidFill>
                  <a:srgbClr val="4472C4">
                    <a:lumMod val="75000"/>
                  </a:srgbClr>
                </a:solidFill>
              </a:rPr>
              <a:t> y </a:t>
            </a:r>
            <a:r>
              <a:rPr lang="en-US" sz="1900" dirty="0" err="1">
                <a:solidFill>
                  <a:srgbClr val="4472C4">
                    <a:lumMod val="75000"/>
                  </a:srgbClr>
                </a:solidFill>
              </a:rPr>
              <a:t>poblaciones</a:t>
            </a:r>
            <a:r>
              <a:rPr lang="en-US" sz="1900" dirty="0">
                <a:solidFill>
                  <a:srgbClr val="4472C4">
                    <a:lumMod val="75000"/>
                  </a:srgbClr>
                </a:solidFill>
              </a:rPr>
              <a:t> con </a:t>
            </a:r>
            <a:r>
              <a:rPr lang="en-US" sz="1900" dirty="0" err="1">
                <a:solidFill>
                  <a:srgbClr val="4472C4">
                    <a:lumMod val="75000"/>
                  </a:srgbClr>
                </a:solidFill>
              </a:rPr>
              <a:t>necesidades</a:t>
            </a:r>
            <a:r>
              <a:rPr lang="en-US" sz="1900" dirty="0">
                <a:solidFill>
                  <a:srgbClr val="4472C4">
                    <a:lumMod val="75000"/>
                  </a:srgbClr>
                </a:solidFill>
              </a:rPr>
              <a:t> </a:t>
            </a:r>
            <a:r>
              <a:rPr lang="en-US" sz="1900" dirty="0" err="1">
                <a:solidFill>
                  <a:srgbClr val="4472C4">
                    <a:lumMod val="75000"/>
                  </a:srgbClr>
                </a:solidFill>
              </a:rPr>
              <a:t>especiales</a:t>
            </a:r>
            <a:endParaRPr lang="en-US" sz="1900" dirty="0">
              <a:solidFill>
                <a:srgbClr val="4472C4">
                  <a:lumMod val="75000"/>
                </a:srgbClr>
              </a:solidFill>
            </a:endParaRPr>
          </a:p>
          <a:p>
            <a:pPr>
              <a:spcBef>
                <a:spcPts val="2400"/>
              </a:spcBef>
            </a:pPr>
            <a:endParaRPr lang="en-US" dirty="0"/>
          </a:p>
        </p:txBody>
      </p:sp>
    </p:spTree>
    <p:extLst>
      <p:ext uri="{BB962C8B-B14F-4D97-AF65-F5344CB8AC3E}">
        <p14:creationId xmlns:p14="http://schemas.microsoft.com/office/powerpoint/2010/main" val="1797491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8" t="-272" r="-408" b="19001"/>
          <a:stretch/>
        </p:blipFill>
        <p:spPr>
          <a:xfrm>
            <a:off x="5935593" y="4581635"/>
            <a:ext cx="3598952" cy="2193712"/>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6916" y="4521128"/>
            <a:ext cx="3158141" cy="2255462"/>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443" y="4575015"/>
            <a:ext cx="2933777" cy="2200332"/>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04732" y="4575015"/>
            <a:ext cx="3279135" cy="2185235"/>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fontScale="90000"/>
          </a:bodyPr>
          <a:lstStyle/>
          <a:p>
            <a:r>
              <a:rPr lang="en-US" dirty="0">
                <a:solidFill>
                  <a:schemeClr val="bg1"/>
                </a:solidFill>
              </a:rPr>
              <a:t>What is a Safety Element?</a:t>
            </a:r>
            <a:br>
              <a:rPr lang="en-US" dirty="0">
                <a:solidFill>
                  <a:schemeClr val="bg1"/>
                </a:solidFill>
              </a:rPr>
            </a:br>
            <a:r>
              <a:rPr lang="es-ES" dirty="0">
                <a:solidFill>
                  <a:schemeClr val="accent1">
                    <a:lumMod val="50000"/>
                  </a:schemeClr>
                </a:solidFill>
              </a:rPr>
              <a:t>¿Qué es un elemento de seguridad?</a:t>
            </a:r>
            <a:endParaRPr lang="en-US" dirty="0">
              <a:solidFill>
                <a:schemeClr val="accent1">
                  <a:lumMod val="50000"/>
                </a:schemeClr>
              </a:solidFill>
            </a:endParaRPr>
          </a:p>
        </p:txBody>
      </p:sp>
    </p:spTree>
    <p:extLst>
      <p:ext uri="{BB962C8B-B14F-4D97-AF65-F5344CB8AC3E}">
        <p14:creationId xmlns:p14="http://schemas.microsoft.com/office/powerpoint/2010/main" val="1635522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63EA5-6CE3-4B58-9F9C-E7CAF3D015E0}"/>
              </a:ext>
            </a:extLst>
          </p:cNvPr>
          <p:cNvSpPr>
            <a:spLocks noGrp="1"/>
          </p:cNvSpPr>
          <p:nvPr>
            <p:ph type="title"/>
          </p:nvPr>
        </p:nvSpPr>
        <p:spPr/>
        <p:txBody>
          <a:bodyPr>
            <a:normAutofit fontScale="90000"/>
          </a:bodyPr>
          <a:lstStyle/>
          <a:p>
            <a:r>
              <a:rPr lang="en-US" dirty="0"/>
              <a:t>Safety Element Update</a:t>
            </a:r>
            <a:br>
              <a:rPr lang="en-US" dirty="0"/>
            </a:br>
            <a:r>
              <a:rPr lang="es-ES" dirty="0">
                <a:solidFill>
                  <a:schemeClr val="accent1">
                    <a:lumMod val="50000"/>
                  </a:schemeClr>
                </a:solidFill>
              </a:rPr>
              <a:t>Actualización del elemento de seguridad</a:t>
            </a:r>
            <a:endParaRPr lang="en-US" dirty="0"/>
          </a:p>
        </p:txBody>
      </p:sp>
      <p:sp>
        <p:nvSpPr>
          <p:cNvPr id="3" name="Content Placeholder 2">
            <a:extLst>
              <a:ext uri="{FF2B5EF4-FFF2-40B4-BE49-F238E27FC236}">
                <a16:creationId xmlns:a16="http://schemas.microsoft.com/office/drawing/2014/main" id="{5BBB3173-5267-41B8-AA17-C29A01F76DD4}"/>
              </a:ext>
            </a:extLst>
          </p:cNvPr>
          <p:cNvSpPr>
            <a:spLocks noGrp="1"/>
          </p:cNvSpPr>
          <p:nvPr>
            <p:ph idx="1"/>
          </p:nvPr>
        </p:nvSpPr>
        <p:spPr>
          <a:xfrm>
            <a:off x="512064" y="2397059"/>
            <a:ext cx="11183112" cy="4196162"/>
          </a:xfrm>
        </p:spPr>
        <p:txBody>
          <a:bodyPr>
            <a:normAutofit lnSpcReduction="10000"/>
          </a:bodyPr>
          <a:lstStyle/>
          <a:p>
            <a:r>
              <a:rPr lang="en-US" dirty="0"/>
              <a:t>Required to be updated upon each new Housing Element Update / </a:t>
            </a:r>
            <a:r>
              <a:rPr lang="es-ES" sz="1900" dirty="0">
                <a:solidFill>
                  <a:schemeClr val="accent1">
                    <a:lumMod val="75000"/>
                  </a:schemeClr>
                </a:solidFill>
              </a:rPr>
              <a:t>Se requiere que se actualice con cada nueva actualización de elemento de vivienda</a:t>
            </a:r>
            <a:endParaRPr lang="en-US" sz="1900" dirty="0">
              <a:solidFill>
                <a:schemeClr val="accent1">
                  <a:lumMod val="75000"/>
                </a:schemeClr>
              </a:solidFill>
            </a:endParaRPr>
          </a:p>
          <a:p>
            <a:r>
              <a:rPr lang="en-US" dirty="0"/>
              <a:t>Addresses newly adopted requirements related to hazards (floods, fires, climate adaptation)</a:t>
            </a:r>
            <a:r>
              <a:rPr lang="es-ES" dirty="0"/>
              <a:t> / </a:t>
            </a:r>
            <a:r>
              <a:rPr lang="es-ES" sz="1900" dirty="0">
                <a:solidFill>
                  <a:schemeClr val="accent1">
                    <a:lumMod val="75000"/>
                  </a:schemeClr>
                </a:solidFill>
              </a:rPr>
              <a:t>Discute los requisitos recientemente adoptados relacionados con los peligros (inundaciones, incendios, adaptación climática)</a:t>
            </a:r>
            <a:endParaRPr lang="en-US" sz="1900" dirty="0">
              <a:solidFill>
                <a:schemeClr val="accent1">
                  <a:lumMod val="75000"/>
                </a:schemeClr>
              </a:solidFill>
            </a:endParaRPr>
          </a:p>
          <a:p>
            <a:r>
              <a:rPr lang="en-US" dirty="0"/>
              <a:t>Requires a climate vulnerability assessment / </a:t>
            </a:r>
            <a:r>
              <a:rPr lang="es-ES" sz="1900" dirty="0">
                <a:solidFill>
                  <a:schemeClr val="accent1">
                    <a:lumMod val="75000"/>
                  </a:schemeClr>
                </a:solidFill>
              </a:rPr>
              <a:t>Requiere una evaluación de la vulnerabilidad climática</a:t>
            </a:r>
            <a:endParaRPr lang="en-US" sz="1900" dirty="0">
              <a:solidFill>
                <a:schemeClr val="accent1">
                  <a:lumMod val="75000"/>
                </a:schemeClr>
              </a:solidFill>
            </a:endParaRPr>
          </a:p>
          <a:p>
            <a:r>
              <a:rPr lang="en-US" dirty="0"/>
              <a:t>Provides scenarios and planning for emergency evacuation / </a:t>
            </a:r>
            <a:r>
              <a:rPr lang="es-ES" sz="1900" dirty="0">
                <a:solidFill>
                  <a:schemeClr val="accent1">
                    <a:lumMod val="75000"/>
                  </a:schemeClr>
                </a:solidFill>
              </a:rPr>
              <a:t>Proporciona escenarios y planificación para la evacuación de emergencia</a:t>
            </a:r>
            <a:endParaRPr lang="en-US" sz="1900" dirty="0">
              <a:solidFill>
                <a:schemeClr val="accent1">
                  <a:lumMod val="75000"/>
                </a:schemeClr>
              </a:solidFill>
            </a:endParaRPr>
          </a:p>
          <a:p>
            <a:r>
              <a:rPr lang="en-US" dirty="0"/>
              <a:t>Includes goals, policies, and actions to address each hazard and increase the community’s resilience to climate impacts / </a:t>
            </a:r>
            <a:r>
              <a:rPr lang="es-ES" sz="1900" dirty="0">
                <a:solidFill>
                  <a:schemeClr val="accent1">
                    <a:lumMod val="75000"/>
                  </a:schemeClr>
                </a:solidFill>
              </a:rPr>
              <a:t>Incluye objetivos, políticas y acciones para abordar cada peligro y aumentar la resiliencia de la comunidad a los impactos climáticos</a:t>
            </a:r>
            <a:endParaRPr lang="en-US" sz="1900" dirty="0">
              <a:solidFill>
                <a:schemeClr val="accent1">
                  <a:lumMod val="75000"/>
                </a:schemeClr>
              </a:solidFill>
            </a:endParaRPr>
          </a:p>
          <a:p>
            <a:pPr marL="457200" lvl="1" indent="0">
              <a:buNone/>
            </a:pPr>
            <a:endParaRPr lang="en-US" dirty="0"/>
          </a:p>
        </p:txBody>
      </p:sp>
    </p:spTree>
    <p:extLst>
      <p:ext uri="{BB962C8B-B14F-4D97-AF65-F5344CB8AC3E}">
        <p14:creationId xmlns:p14="http://schemas.microsoft.com/office/powerpoint/2010/main" val="384020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2847" y="4396375"/>
            <a:ext cx="3263654" cy="2330878"/>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37669" y="4631728"/>
            <a:ext cx="3018432" cy="2113525"/>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4364141"/>
            <a:ext cx="3137669" cy="2353251"/>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40714" y="4348883"/>
            <a:ext cx="3158012" cy="2368509"/>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fontScale="90000"/>
          </a:bodyPr>
          <a:lstStyle/>
          <a:p>
            <a:r>
              <a:rPr lang="en-US" dirty="0">
                <a:solidFill>
                  <a:schemeClr val="bg1"/>
                </a:solidFill>
              </a:rPr>
              <a:t>What is an EJ Element?</a:t>
            </a:r>
            <a:br>
              <a:rPr lang="en-US" dirty="0">
                <a:solidFill>
                  <a:schemeClr val="bg1"/>
                </a:solidFill>
              </a:rPr>
            </a:br>
            <a:r>
              <a:rPr lang="es-ES" dirty="0">
                <a:solidFill>
                  <a:schemeClr val="accent1">
                    <a:lumMod val="50000"/>
                  </a:schemeClr>
                </a:solidFill>
              </a:rPr>
              <a:t>¿Qué es un elemento de Justicia Ambiental?</a:t>
            </a:r>
            <a:endParaRPr lang="en-US" dirty="0">
              <a:solidFill>
                <a:schemeClr val="accent1">
                  <a:lumMod val="50000"/>
                </a:schemeClr>
              </a:solidFill>
            </a:endParaRPr>
          </a:p>
        </p:txBody>
      </p:sp>
    </p:spTree>
    <p:extLst>
      <p:ext uri="{BB962C8B-B14F-4D97-AF65-F5344CB8AC3E}">
        <p14:creationId xmlns:p14="http://schemas.microsoft.com/office/powerpoint/2010/main" val="1136178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Welcome</a:t>
            </a:r>
            <a:br>
              <a:rPr lang="en-US" dirty="0"/>
            </a:br>
            <a:r>
              <a:rPr lang="en-US" sz="3600" dirty="0" err="1">
                <a:solidFill>
                  <a:schemeClr val="accent1">
                    <a:lumMod val="75000"/>
                  </a:schemeClr>
                </a:solidFill>
              </a:rPr>
              <a:t>Bienvenidos</a:t>
            </a:r>
            <a:r>
              <a:rPr lang="en-US" dirty="0"/>
              <a:t> </a:t>
            </a:r>
          </a:p>
        </p:txBody>
      </p:sp>
      <p:sp>
        <p:nvSpPr>
          <p:cNvPr id="3" name="Content Placeholder 2"/>
          <p:cNvSpPr>
            <a:spLocks noGrp="1"/>
          </p:cNvSpPr>
          <p:nvPr>
            <p:ph idx="1"/>
          </p:nvPr>
        </p:nvSpPr>
        <p:spPr>
          <a:xfrm>
            <a:off x="512063" y="2468880"/>
            <a:ext cx="10846991" cy="3261360"/>
          </a:xfrm>
        </p:spPr>
        <p:txBody>
          <a:bodyPr/>
          <a:lstStyle/>
          <a:p>
            <a:r>
              <a:rPr lang="en-US" dirty="0"/>
              <a:t>If you would need Spanish translation / </a:t>
            </a:r>
            <a:r>
              <a:rPr lang="es-ES" dirty="0">
                <a:solidFill>
                  <a:schemeClr val="accent1">
                    <a:lumMod val="75000"/>
                  </a:schemeClr>
                </a:solidFill>
              </a:rPr>
              <a:t>Si necesitaría traducción al español </a:t>
            </a:r>
            <a:endParaRPr lang="en-US" dirty="0">
              <a:solidFill>
                <a:schemeClr val="accent1">
                  <a:lumMod val="75000"/>
                </a:schemeClr>
              </a:solidFill>
            </a:endParaRPr>
          </a:p>
          <a:p>
            <a:pPr marL="457200" lvl="1" indent="0">
              <a:buNone/>
            </a:pPr>
            <a:r>
              <a:rPr lang="en-US" dirty="0"/>
              <a:t>1. Click the Chat button at the bottom of your Zoom window and type “Spanish Translation” </a:t>
            </a:r>
            <a:r>
              <a:rPr lang="en-US" dirty="0" err="1">
                <a:solidFill>
                  <a:schemeClr val="accent1">
                    <a:lumMod val="75000"/>
                  </a:schemeClr>
                </a:solidFill>
              </a:rPr>
              <a:t>Haga</a:t>
            </a:r>
            <a:r>
              <a:rPr lang="en-US" dirty="0">
                <a:solidFill>
                  <a:schemeClr val="accent1">
                    <a:lumMod val="75000"/>
                  </a:schemeClr>
                </a:solidFill>
              </a:rPr>
              <a:t> </a:t>
            </a:r>
            <a:r>
              <a:rPr lang="en-US" dirty="0" err="1">
                <a:solidFill>
                  <a:schemeClr val="accent1">
                    <a:lumMod val="75000"/>
                  </a:schemeClr>
                </a:solidFill>
              </a:rPr>
              <a:t>clic</a:t>
            </a:r>
            <a:r>
              <a:rPr lang="en-US" dirty="0">
                <a:solidFill>
                  <a:schemeClr val="accent1">
                    <a:lumMod val="75000"/>
                  </a:schemeClr>
                </a:solidFill>
              </a:rPr>
              <a:t> </a:t>
            </a:r>
            <a:r>
              <a:rPr lang="en-US" dirty="0" err="1">
                <a:solidFill>
                  <a:schemeClr val="accent1">
                    <a:lumMod val="75000"/>
                  </a:schemeClr>
                </a:solidFill>
              </a:rPr>
              <a:t>en</a:t>
            </a:r>
            <a:r>
              <a:rPr lang="en-US" dirty="0">
                <a:solidFill>
                  <a:schemeClr val="accent1">
                    <a:lumMod val="75000"/>
                  </a:schemeClr>
                </a:solidFill>
              </a:rPr>
              <a:t> el </a:t>
            </a:r>
            <a:r>
              <a:rPr lang="en-US" dirty="0" err="1">
                <a:solidFill>
                  <a:schemeClr val="accent1">
                    <a:lumMod val="75000"/>
                  </a:schemeClr>
                </a:solidFill>
              </a:rPr>
              <a:t>botón</a:t>
            </a:r>
            <a:r>
              <a:rPr lang="en-US" dirty="0">
                <a:solidFill>
                  <a:schemeClr val="accent1">
                    <a:lumMod val="75000"/>
                  </a:schemeClr>
                </a:solidFill>
              </a:rPr>
              <a:t> Chat </a:t>
            </a:r>
            <a:r>
              <a:rPr lang="en-US" dirty="0" err="1">
                <a:solidFill>
                  <a:schemeClr val="accent1">
                    <a:lumMod val="75000"/>
                  </a:schemeClr>
                </a:solidFill>
              </a:rPr>
              <a:t>en</a:t>
            </a:r>
            <a:r>
              <a:rPr lang="en-US" dirty="0">
                <a:solidFill>
                  <a:schemeClr val="accent1">
                    <a:lumMod val="75000"/>
                  </a:schemeClr>
                </a:solidFill>
              </a:rPr>
              <a:t> la parte inferior de la </a:t>
            </a:r>
            <a:r>
              <a:rPr lang="en-US" dirty="0" err="1">
                <a:solidFill>
                  <a:schemeClr val="accent1">
                    <a:lumMod val="75000"/>
                  </a:schemeClr>
                </a:solidFill>
              </a:rPr>
              <a:t>ventana</a:t>
            </a:r>
            <a:r>
              <a:rPr lang="en-US" dirty="0">
                <a:solidFill>
                  <a:schemeClr val="accent1">
                    <a:lumMod val="75000"/>
                  </a:schemeClr>
                </a:solidFill>
              </a:rPr>
              <a:t> de Zoom y escribe </a:t>
            </a:r>
          </a:p>
          <a:p>
            <a:pPr marL="457200" lvl="1" indent="0">
              <a:buNone/>
            </a:pPr>
            <a:r>
              <a:rPr lang="en-US" dirty="0">
                <a:solidFill>
                  <a:schemeClr val="accent1">
                    <a:lumMod val="75000"/>
                  </a:schemeClr>
                </a:solidFill>
              </a:rPr>
              <a:t>“</a:t>
            </a:r>
            <a:r>
              <a:rPr lang="en-US" dirty="0" err="1">
                <a:solidFill>
                  <a:schemeClr val="accent1">
                    <a:lumMod val="75000"/>
                  </a:schemeClr>
                </a:solidFill>
              </a:rPr>
              <a:t>traduccion</a:t>
            </a:r>
            <a:r>
              <a:rPr lang="en-US" dirty="0">
                <a:solidFill>
                  <a:schemeClr val="accent1">
                    <a:lumMod val="75000"/>
                  </a:schemeClr>
                </a:solidFill>
              </a:rPr>
              <a:t> </a:t>
            </a:r>
            <a:r>
              <a:rPr lang="en-US" dirty="0" err="1">
                <a:solidFill>
                  <a:schemeClr val="accent1">
                    <a:lumMod val="75000"/>
                  </a:schemeClr>
                </a:solidFill>
              </a:rPr>
              <a:t>en</a:t>
            </a:r>
            <a:r>
              <a:rPr lang="en-US" dirty="0">
                <a:solidFill>
                  <a:schemeClr val="accent1">
                    <a:lumMod val="75000"/>
                  </a:schemeClr>
                </a:solidFill>
              </a:rPr>
              <a:t> </a:t>
            </a:r>
            <a:r>
              <a:rPr lang="en-US" dirty="0" err="1">
                <a:solidFill>
                  <a:schemeClr val="accent1">
                    <a:lumMod val="75000"/>
                  </a:schemeClr>
                </a:solidFill>
              </a:rPr>
              <a:t>español</a:t>
            </a:r>
            <a:r>
              <a:rPr lang="en-US" dirty="0">
                <a:solidFill>
                  <a:schemeClr val="accent1">
                    <a:lumMod val="75000"/>
                  </a:schemeClr>
                </a:solidFill>
              </a:rPr>
              <a:t>”</a:t>
            </a:r>
          </a:p>
          <a:p>
            <a:pPr marL="457200" lvl="1" indent="0">
              <a:buNone/>
            </a:pPr>
            <a:endParaRPr lang="en-US" dirty="0"/>
          </a:p>
          <a:p>
            <a:pPr marL="457200" lvl="1" indent="0">
              <a:buNone/>
            </a:pPr>
            <a:r>
              <a:rPr lang="en-US" dirty="0"/>
              <a:t>2. Click the Interpretation button and select Spanish </a:t>
            </a:r>
            <a:r>
              <a:rPr lang="es-ES" dirty="0"/>
              <a:t>/ </a:t>
            </a:r>
            <a:r>
              <a:rPr lang="es-ES" dirty="0">
                <a:solidFill>
                  <a:schemeClr val="accent1">
                    <a:lumMod val="75000"/>
                  </a:schemeClr>
                </a:solidFill>
              </a:rPr>
              <a:t>Haga clic en el botón Interpretación y seleccione “</a:t>
            </a:r>
            <a:r>
              <a:rPr lang="es-ES" dirty="0" err="1">
                <a:solidFill>
                  <a:schemeClr val="accent1">
                    <a:lumMod val="75000"/>
                  </a:schemeClr>
                </a:solidFill>
              </a:rPr>
              <a:t>Spanish</a:t>
            </a:r>
            <a:r>
              <a:rPr lang="es-ES" dirty="0">
                <a:solidFill>
                  <a:schemeClr val="accent1">
                    <a:lumMod val="75000"/>
                  </a:schemeClr>
                </a:solidFill>
              </a:rPr>
              <a:t>” (Español)</a:t>
            </a:r>
            <a:endParaRPr lang="en-US" dirty="0">
              <a:solidFill>
                <a:schemeClr val="accent1">
                  <a:lumMod val="75000"/>
                </a:scheme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260" t="-71" r="28173" b="-2886"/>
          <a:stretch/>
        </p:blipFill>
        <p:spPr>
          <a:xfrm>
            <a:off x="4113113" y="3933405"/>
            <a:ext cx="4305670" cy="479394"/>
          </a:xfrm>
          <a:prstGeom prst="rect">
            <a:avLst/>
          </a:prstGeom>
        </p:spPr>
      </p:pic>
      <p:sp>
        <p:nvSpPr>
          <p:cNvPr id="6" name="Rectangle 5"/>
          <p:cNvSpPr/>
          <p:nvPr/>
        </p:nvSpPr>
        <p:spPr>
          <a:xfrm>
            <a:off x="5082189" y="3955512"/>
            <a:ext cx="639194" cy="4525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2183" r="23956"/>
          <a:stretch/>
        </p:blipFill>
        <p:spPr>
          <a:xfrm>
            <a:off x="4927223" y="5030374"/>
            <a:ext cx="5347504" cy="1473200"/>
          </a:xfrm>
          <a:prstGeom prst="rect">
            <a:avLst/>
          </a:prstGeom>
        </p:spPr>
      </p:pic>
      <p:sp>
        <p:nvSpPr>
          <p:cNvPr id="9" name="Rectangle 8"/>
          <p:cNvSpPr/>
          <p:nvPr/>
        </p:nvSpPr>
        <p:spPr>
          <a:xfrm>
            <a:off x="8551948" y="5030374"/>
            <a:ext cx="1656223" cy="147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3903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605B-22EB-4796-8424-2155BABFE678}"/>
              </a:ext>
            </a:extLst>
          </p:cNvPr>
          <p:cNvSpPr>
            <a:spLocks noGrp="1"/>
          </p:cNvSpPr>
          <p:nvPr>
            <p:ph type="title"/>
          </p:nvPr>
        </p:nvSpPr>
        <p:spPr>
          <a:xfrm>
            <a:off x="512064" y="1017551"/>
            <a:ext cx="11183112" cy="997913"/>
          </a:xfrm>
        </p:spPr>
        <p:txBody>
          <a:bodyPr>
            <a:normAutofit fontScale="90000"/>
          </a:bodyPr>
          <a:lstStyle/>
          <a:p>
            <a:r>
              <a:rPr lang="en-US" dirty="0"/>
              <a:t>Environmental Justice (EJ) Overview</a:t>
            </a:r>
            <a:br>
              <a:rPr lang="en-US" dirty="0"/>
            </a:br>
            <a:r>
              <a:rPr lang="es-ES" sz="3600" dirty="0">
                <a:solidFill>
                  <a:schemeClr val="accent1">
                    <a:lumMod val="50000"/>
                  </a:schemeClr>
                </a:solidFill>
              </a:rPr>
              <a:t>Descripción General de la Justicia Ambiental</a:t>
            </a:r>
            <a:endParaRPr lang="en-US" sz="3600" dirty="0">
              <a:solidFill>
                <a:schemeClr val="accent1">
                  <a:lumMod val="50000"/>
                </a:schemeClr>
              </a:solidFill>
            </a:endParaRPr>
          </a:p>
        </p:txBody>
      </p:sp>
      <p:sp>
        <p:nvSpPr>
          <p:cNvPr id="6" name="Content Placeholder 2">
            <a:extLst>
              <a:ext uri="{FF2B5EF4-FFF2-40B4-BE49-F238E27FC236}">
                <a16:creationId xmlns:a16="http://schemas.microsoft.com/office/drawing/2014/main" id="{5BBB3173-5267-41B8-AA17-C29A01F76DD4}"/>
              </a:ext>
            </a:extLst>
          </p:cNvPr>
          <p:cNvSpPr>
            <a:spLocks noGrp="1"/>
          </p:cNvSpPr>
          <p:nvPr>
            <p:ph idx="1"/>
          </p:nvPr>
        </p:nvSpPr>
        <p:spPr>
          <a:xfrm>
            <a:off x="512064" y="2267712"/>
            <a:ext cx="11183112" cy="4196162"/>
          </a:xfrm>
        </p:spPr>
        <p:txBody>
          <a:bodyPr>
            <a:normAutofit fontScale="92500"/>
          </a:bodyPr>
          <a:lstStyle/>
          <a:p>
            <a:r>
              <a:rPr lang="en-US" dirty="0"/>
              <a:t>Senate Bill 1000 (2016) established EJ requirements for general plans under Government Code Section 65302(h) /</a:t>
            </a:r>
            <a:r>
              <a:rPr lang="en-US" sz="1900" dirty="0">
                <a:solidFill>
                  <a:schemeClr val="accent1">
                    <a:lumMod val="75000"/>
                  </a:schemeClr>
                </a:solidFill>
              </a:rPr>
              <a:t> </a:t>
            </a:r>
            <a:r>
              <a:rPr lang="es-ES" sz="1900" dirty="0">
                <a:solidFill>
                  <a:schemeClr val="accent1">
                    <a:lumMod val="75000"/>
                  </a:schemeClr>
                </a:solidFill>
              </a:rPr>
              <a:t>Ley del Senado 1000 (2016) estableció los requisitos de justicia ambiental para los planes generales según la Sección 65302(h) del Código de Gobierno</a:t>
            </a:r>
            <a:endParaRPr lang="en-US" sz="1900" dirty="0">
              <a:solidFill>
                <a:schemeClr val="accent1">
                  <a:lumMod val="75000"/>
                </a:schemeClr>
              </a:solidFill>
            </a:endParaRPr>
          </a:p>
          <a:p>
            <a:pPr lvl="1"/>
            <a:r>
              <a:rPr lang="en-US" dirty="0"/>
              <a:t>Establish goals to address the “unique or compounded health risks” in vulnerable communities by decreasing pollution exposure, increasing community assets, and improving overall health / </a:t>
            </a:r>
            <a:r>
              <a:rPr lang="es-ES" sz="1900" dirty="0">
                <a:solidFill>
                  <a:schemeClr val="accent1">
                    <a:lumMod val="75000"/>
                  </a:schemeClr>
                </a:solidFill>
              </a:rPr>
              <a:t>Establecer objetivos para abordar los "riesgos de salud únicos o combinados" en comunidades vulnerables al disminuir la exposición a la contaminación, aumentar los activos de la comunidad y mejorar la salud en general</a:t>
            </a:r>
            <a:endParaRPr lang="en-US" sz="1900" dirty="0">
              <a:solidFill>
                <a:schemeClr val="accent1">
                  <a:lumMod val="75000"/>
                </a:schemeClr>
              </a:solidFill>
            </a:endParaRPr>
          </a:p>
          <a:p>
            <a:pPr lvl="1"/>
            <a:r>
              <a:rPr lang="en-US" dirty="0"/>
              <a:t>Prioritize improvements and programs that meet the needs of vulnerable communities /</a:t>
            </a:r>
            <a:r>
              <a:rPr lang="es-ES" dirty="0"/>
              <a:t>	</a:t>
            </a:r>
            <a:r>
              <a:rPr lang="es-ES" sz="1900" dirty="0">
                <a:solidFill>
                  <a:schemeClr val="accent1">
                    <a:lumMod val="75000"/>
                  </a:schemeClr>
                </a:solidFill>
              </a:rPr>
              <a:t>Priorizar mejoras y programas que satisfagan las necesidades de las comunidades vulnerables.</a:t>
            </a:r>
            <a:endParaRPr lang="en-US" sz="1900" dirty="0">
              <a:solidFill>
                <a:schemeClr val="accent1">
                  <a:lumMod val="75000"/>
                </a:schemeClr>
              </a:solidFill>
            </a:endParaRPr>
          </a:p>
          <a:p>
            <a:pPr>
              <a:lnSpc>
                <a:spcPct val="100000"/>
              </a:lnSpc>
            </a:pPr>
            <a:r>
              <a:rPr lang="en-US" dirty="0"/>
              <a:t>Cities and counties that have EJ communities are required to</a:t>
            </a:r>
            <a:br>
              <a:rPr lang="en-US" dirty="0"/>
            </a:br>
            <a:r>
              <a:rPr lang="en-US" dirty="0"/>
              <a:t>incorporate EJ policies into their General Plans / </a:t>
            </a:r>
            <a:r>
              <a:rPr lang="es-ES" sz="1900" dirty="0">
                <a:solidFill>
                  <a:schemeClr val="accent1">
                    <a:lumMod val="75000"/>
                  </a:schemeClr>
                </a:solidFill>
              </a:rPr>
              <a:t>Las ciudades y condados que tienen comunidades de EJ deben incorporar políticas de EJ en sus Planes Generales</a:t>
            </a:r>
            <a:endParaRPr lang="en-US" sz="1900" dirty="0">
              <a:solidFill>
                <a:schemeClr val="accent1">
                  <a:lumMod val="75000"/>
                </a:schemeClr>
              </a:solidFill>
            </a:endParaRPr>
          </a:p>
        </p:txBody>
      </p:sp>
    </p:spTree>
    <p:extLst>
      <p:ext uri="{BB962C8B-B14F-4D97-AF65-F5344CB8AC3E}">
        <p14:creationId xmlns:p14="http://schemas.microsoft.com/office/powerpoint/2010/main" val="36019057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605B-22EB-4796-8424-2155BABFE678}"/>
              </a:ext>
            </a:extLst>
          </p:cNvPr>
          <p:cNvSpPr>
            <a:spLocks noGrp="1"/>
          </p:cNvSpPr>
          <p:nvPr>
            <p:ph type="title"/>
          </p:nvPr>
        </p:nvSpPr>
        <p:spPr/>
        <p:txBody>
          <a:bodyPr/>
          <a:lstStyle/>
          <a:p>
            <a:r>
              <a:rPr lang="en-US" dirty="0"/>
              <a:t>What is Required in the EJ Element?</a:t>
            </a:r>
          </a:p>
        </p:txBody>
      </p:sp>
      <p:graphicFrame>
        <p:nvGraphicFramePr>
          <p:cNvPr id="6" name="Table 5">
            <a:extLst>
              <a:ext uri="{FF2B5EF4-FFF2-40B4-BE49-F238E27FC236}">
                <a16:creationId xmlns:a16="http://schemas.microsoft.com/office/drawing/2014/main" id="{80F138B4-8879-4DF4-8C9E-C659D163E162}"/>
              </a:ext>
            </a:extLst>
          </p:cNvPr>
          <p:cNvGraphicFramePr>
            <a:graphicFrameLocks noGrp="1"/>
          </p:cNvGraphicFramePr>
          <p:nvPr>
            <p:extLst>
              <p:ext uri="{D42A27DB-BD31-4B8C-83A1-F6EECF244321}">
                <p14:modId xmlns:p14="http://schemas.microsoft.com/office/powerpoint/2010/main" val="382927471"/>
              </p:ext>
            </p:extLst>
          </p:nvPr>
        </p:nvGraphicFramePr>
        <p:xfrm>
          <a:off x="316176" y="1187092"/>
          <a:ext cx="11560627" cy="5290480"/>
        </p:xfrm>
        <a:graphic>
          <a:graphicData uri="http://schemas.openxmlformats.org/drawingml/2006/table">
            <a:tbl>
              <a:tblPr firstRow="1" firstCol="1" bandRow="1">
                <a:tableStyleId>{6E25E649-3F16-4E02-A733-19D2CDBF48F0}</a:tableStyleId>
              </a:tblPr>
              <a:tblGrid>
                <a:gridCol w="2245064">
                  <a:extLst>
                    <a:ext uri="{9D8B030D-6E8A-4147-A177-3AD203B41FA5}">
                      <a16:colId xmlns:a16="http://schemas.microsoft.com/office/drawing/2014/main" val="4280908020"/>
                    </a:ext>
                  </a:extLst>
                </a:gridCol>
                <a:gridCol w="2245064">
                  <a:extLst>
                    <a:ext uri="{9D8B030D-6E8A-4147-A177-3AD203B41FA5}">
                      <a16:colId xmlns:a16="http://schemas.microsoft.com/office/drawing/2014/main" val="2341489242"/>
                    </a:ext>
                  </a:extLst>
                </a:gridCol>
                <a:gridCol w="2245064">
                  <a:extLst>
                    <a:ext uri="{9D8B030D-6E8A-4147-A177-3AD203B41FA5}">
                      <a16:colId xmlns:a16="http://schemas.microsoft.com/office/drawing/2014/main" val="420316945"/>
                    </a:ext>
                  </a:extLst>
                </a:gridCol>
                <a:gridCol w="2245064">
                  <a:extLst>
                    <a:ext uri="{9D8B030D-6E8A-4147-A177-3AD203B41FA5}">
                      <a16:colId xmlns:a16="http://schemas.microsoft.com/office/drawing/2014/main" val="2948132917"/>
                    </a:ext>
                  </a:extLst>
                </a:gridCol>
                <a:gridCol w="2580371">
                  <a:extLst>
                    <a:ext uri="{9D8B030D-6E8A-4147-A177-3AD203B41FA5}">
                      <a16:colId xmlns:a16="http://schemas.microsoft.com/office/drawing/2014/main" val="2600020582"/>
                    </a:ext>
                  </a:extLst>
                </a:gridCol>
              </a:tblGrid>
              <a:tr h="575458">
                <a:tc gridSpan="5">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500" kern="1200" noProof="0" dirty="0">
                          <a:effectLst/>
                          <a:latin typeface="Arial" panose="020B0604020202020204" pitchFamily="34" charset="0"/>
                          <a:cs typeface="Arial" panose="020B0604020202020204" pitchFamily="34" charset="0"/>
                        </a:rPr>
                        <a:t>SB 1000 Topical Areas and Example Needs/Assets</a:t>
                      </a:r>
                      <a:endParaRPr lang="en-US" sz="2500" b="0" kern="1200" noProof="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solidFill>
                      <a:srgbClr val="1D345D"/>
                    </a:solidFill>
                  </a:tcPr>
                </a:tc>
                <a:tc hMerge="1">
                  <a:txBody>
                    <a:bodyPr/>
                    <a:lstStyle/>
                    <a:p>
                      <a:pPr marL="0" marR="0" algn="ctr" defTabSz="914400" rtl="0" eaLnBrk="1" latinLnBrk="0" hangingPunct="1">
                        <a:lnSpc>
                          <a:spcPct val="107000"/>
                        </a:lnSpc>
                        <a:spcBef>
                          <a:spcPts val="0"/>
                        </a:spcBef>
                        <a:spcAft>
                          <a:spcPts val="0"/>
                        </a:spcAft>
                      </a:pPr>
                      <a:endParaRPr lang="en-US" sz="1800" b="1" kern="1200" dirty="0">
                        <a:solidFill>
                          <a:schemeClr val="accent1">
                            <a:lumMod val="75000"/>
                          </a:schemeClr>
                        </a:solidFill>
                        <a:effectLst/>
                        <a:latin typeface="+mn-lt"/>
                        <a:ea typeface="+mn-ea"/>
                        <a:cs typeface="+mn-cs"/>
                      </a:endParaRPr>
                    </a:p>
                  </a:txBody>
                  <a:tcPr marL="68580" marR="68580" marT="0" marB="0" anchor="ctr">
                    <a:solidFill>
                      <a:schemeClr val="bg2">
                        <a:lumMod val="40000"/>
                        <a:lumOff val="60000"/>
                      </a:schemeClr>
                    </a:solidFill>
                  </a:tcPr>
                </a:tc>
                <a:tc hMerge="1">
                  <a:txBody>
                    <a:bodyPr/>
                    <a:lstStyle/>
                    <a:p>
                      <a:pPr marL="0" marR="0" algn="ctr" defTabSz="914400" rtl="0" eaLnBrk="1" latinLnBrk="0" hangingPunct="1">
                        <a:lnSpc>
                          <a:spcPct val="107000"/>
                        </a:lnSpc>
                        <a:spcBef>
                          <a:spcPts val="0"/>
                        </a:spcBef>
                        <a:spcAft>
                          <a:spcPts val="0"/>
                        </a:spcAft>
                      </a:pPr>
                      <a:endParaRPr lang="en-US" sz="1800" b="1" kern="1200" dirty="0">
                        <a:solidFill>
                          <a:schemeClr val="accent1">
                            <a:lumMod val="75000"/>
                          </a:schemeClr>
                        </a:solidFill>
                        <a:effectLst/>
                        <a:latin typeface="+mn-lt"/>
                        <a:ea typeface="+mn-ea"/>
                        <a:cs typeface="+mn-cs"/>
                      </a:endParaRPr>
                    </a:p>
                  </a:txBody>
                  <a:tcPr marL="68580" marR="68580" marT="0" marB="0" anchor="ctr">
                    <a:solidFill>
                      <a:schemeClr val="bg2">
                        <a:lumMod val="40000"/>
                        <a:lumOff val="60000"/>
                      </a:schemeClr>
                    </a:solidFill>
                  </a:tcPr>
                </a:tc>
                <a:tc hMerge="1">
                  <a:txBody>
                    <a:bodyPr/>
                    <a:lstStyle/>
                    <a:p>
                      <a:pPr marL="0" marR="0" algn="ctr" defTabSz="914400" rtl="0" eaLnBrk="1" latinLnBrk="0" hangingPunct="1">
                        <a:lnSpc>
                          <a:spcPct val="107000"/>
                        </a:lnSpc>
                        <a:spcBef>
                          <a:spcPts val="0"/>
                        </a:spcBef>
                        <a:spcAft>
                          <a:spcPts val="0"/>
                        </a:spcAft>
                      </a:pPr>
                      <a:endParaRPr lang="en-US" sz="1800" b="1" kern="1200" dirty="0">
                        <a:solidFill>
                          <a:schemeClr val="accent1">
                            <a:lumMod val="75000"/>
                          </a:schemeClr>
                        </a:solidFill>
                        <a:effectLst/>
                        <a:latin typeface="+mn-lt"/>
                        <a:ea typeface="+mn-ea"/>
                        <a:cs typeface="+mn-cs"/>
                      </a:endParaRPr>
                    </a:p>
                  </a:txBody>
                  <a:tcPr marL="68580" marR="68580" marT="0" marB="0" anchor="ctr">
                    <a:solidFill>
                      <a:schemeClr val="bg2">
                        <a:lumMod val="40000"/>
                        <a:lumOff val="60000"/>
                      </a:schemeClr>
                    </a:solidFill>
                  </a:tcPr>
                </a:tc>
                <a:tc hMerge="1">
                  <a:txBody>
                    <a:bodyPr/>
                    <a:lstStyle/>
                    <a:p>
                      <a:pPr marL="0" marR="0" algn="ctr" defTabSz="914400" rtl="0" eaLnBrk="1" latinLnBrk="0" hangingPunct="1">
                        <a:lnSpc>
                          <a:spcPct val="107000"/>
                        </a:lnSpc>
                        <a:spcBef>
                          <a:spcPts val="0"/>
                        </a:spcBef>
                        <a:spcAft>
                          <a:spcPts val="0"/>
                        </a:spcAft>
                      </a:pPr>
                      <a:endParaRPr lang="en-US" sz="1800" b="1" kern="1200" dirty="0">
                        <a:solidFill>
                          <a:schemeClr val="accent1">
                            <a:lumMod val="75000"/>
                          </a:schemeClr>
                        </a:solidFill>
                        <a:effectLst/>
                        <a:latin typeface="+mn-lt"/>
                        <a:ea typeface="+mn-ea"/>
                        <a:cs typeface="+mn-cs"/>
                      </a:endParaRPr>
                    </a:p>
                  </a:txBody>
                  <a:tcPr marL="68580" marR="68580" marT="0" marB="0" anchor="ctr">
                    <a:solidFill>
                      <a:schemeClr val="bg2">
                        <a:lumMod val="40000"/>
                        <a:lumOff val="60000"/>
                      </a:schemeClr>
                    </a:solidFill>
                  </a:tcPr>
                </a:tc>
                <a:extLst>
                  <a:ext uri="{0D108BD9-81ED-4DB2-BD59-A6C34878D82A}">
                    <a16:rowId xmlns:a16="http://schemas.microsoft.com/office/drawing/2014/main" val="597176196"/>
                  </a:ext>
                </a:extLst>
              </a:tr>
              <a:tr h="623658">
                <a:tc>
                  <a:txBody>
                    <a:bodyPr/>
                    <a:lstStyle/>
                    <a:p>
                      <a:pPr marL="0" marR="0" algn="ctr" defTabSz="914400" rtl="0" eaLnBrk="1" latinLnBrk="0" hangingPunct="1">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Pollution and Air Quality</a:t>
                      </a:r>
                      <a:endParaRPr lang="en-US" sz="13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rgbClr val="8A1B04"/>
                    </a:solidFill>
                  </a:tcPr>
                </a:tc>
                <a:tc>
                  <a:txBody>
                    <a:bodyPr/>
                    <a:lstStyle/>
                    <a:p>
                      <a:pPr marL="0" marR="0" algn="ctr" defTabSz="914400" rtl="0" eaLnBrk="1" latinLnBrk="0" hangingPunct="1">
                        <a:lnSpc>
                          <a:spcPct val="107000"/>
                        </a:lnSpc>
                        <a:spcBef>
                          <a:spcPts val="0"/>
                        </a:spcBef>
                        <a:spcAft>
                          <a:spcPts val="0"/>
                        </a:spcAft>
                      </a:pPr>
                      <a:r>
                        <a:rPr lang="en-US" sz="1300" b="1" kern="1200" dirty="0">
                          <a:solidFill>
                            <a:schemeClr val="lt1"/>
                          </a:solidFill>
                          <a:effectLst/>
                          <a:latin typeface="Arial" panose="020B0604020202020204" pitchFamily="34" charset="0"/>
                          <a:ea typeface="+mn-ea"/>
                          <a:cs typeface="Arial" panose="020B0604020202020204" pitchFamily="34" charset="0"/>
                        </a:rPr>
                        <a:t>Public Facilities</a:t>
                      </a:r>
                    </a:p>
                  </a:txBody>
                  <a:tcPr marL="68580" marR="68580" marT="0" marB="0" anchor="ctr">
                    <a:solidFill>
                      <a:srgbClr val="8A1B04"/>
                    </a:solidFill>
                  </a:tcPr>
                </a:tc>
                <a:tc>
                  <a:txBody>
                    <a:bodyPr/>
                    <a:lstStyle/>
                    <a:p>
                      <a:pPr marL="0" marR="0" algn="ctr" defTabSz="914400" rtl="0" eaLnBrk="1" latinLnBrk="0" hangingPunct="1">
                        <a:lnSpc>
                          <a:spcPct val="107000"/>
                        </a:lnSpc>
                        <a:spcBef>
                          <a:spcPts val="0"/>
                        </a:spcBef>
                        <a:spcAft>
                          <a:spcPts val="0"/>
                        </a:spcAft>
                      </a:pPr>
                      <a:r>
                        <a:rPr lang="en-US" sz="1300" b="1" kern="1200" dirty="0">
                          <a:solidFill>
                            <a:schemeClr val="lt1"/>
                          </a:solidFill>
                          <a:effectLst/>
                          <a:latin typeface="Arial" panose="020B0604020202020204" pitchFamily="34" charset="0"/>
                          <a:ea typeface="+mn-ea"/>
                          <a:cs typeface="Arial" panose="020B0604020202020204" pitchFamily="34" charset="0"/>
                        </a:rPr>
                        <a:t>Food Access</a:t>
                      </a:r>
                    </a:p>
                  </a:txBody>
                  <a:tcPr marL="68580" marR="68580" marT="0" marB="0" anchor="ctr">
                    <a:solidFill>
                      <a:srgbClr val="8A1B04"/>
                    </a:solidFill>
                  </a:tcPr>
                </a:tc>
                <a:tc>
                  <a:txBody>
                    <a:bodyPr/>
                    <a:lstStyle/>
                    <a:p>
                      <a:pPr marL="0" marR="0" algn="ctr" defTabSz="914400" rtl="0" eaLnBrk="1" latinLnBrk="0" hangingPunct="1">
                        <a:lnSpc>
                          <a:spcPct val="107000"/>
                        </a:lnSpc>
                        <a:spcBef>
                          <a:spcPts val="0"/>
                        </a:spcBef>
                        <a:spcAft>
                          <a:spcPts val="0"/>
                        </a:spcAft>
                      </a:pPr>
                      <a:r>
                        <a:rPr lang="en-US" sz="1300" b="1" kern="1200" dirty="0">
                          <a:solidFill>
                            <a:schemeClr val="lt1"/>
                          </a:solidFill>
                          <a:effectLst/>
                          <a:latin typeface="Arial" panose="020B0604020202020204" pitchFamily="34" charset="0"/>
                          <a:ea typeface="+mn-ea"/>
                          <a:cs typeface="Arial" panose="020B0604020202020204" pitchFamily="34" charset="0"/>
                        </a:rPr>
                        <a:t>Safe and Sanitary Homes and Neighborhoods</a:t>
                      </a:r>
                    </a:p>
                  </a:txBody>
                  <a:tcPr marL="68580" marR="68580" marT="0" marB="0" anchor="ctr">
                    <a:solidFill>
                      <a:srgbClr val="8A1B04"/>
                    </a:solidFill>
                  </a:tcPr>
                </a:tc>
                <a:tc>
                  <a:txBody>
                    <a:bodyPr/>
                    <a:lstStyle/>
                    <a:p>
                      <a:pPr marL="0" marR="0" algn="ctr" defTabSz="914400" rtl="0" eaLnBrk="1" latinLnBrk="0" hangingPunct="1">
                        <a:lnSpc>
                          <a:spcPct val="107000"/>
                        </a:lnSpc>
                        <a:spcBef>
                          <a:spcPts val="0"/>
                        </a:spcBef>
                        <a:spcAft>
                          <a:spcPts val="0"/>
                        </a:spcAft>
                      </a:pPr>
                      <a:r>
                        <a:rPr lang="en-US" sz="1300" b="1" kern="1200" dirty="0">
                          <a:solidFill>
                            <a:schemeClr val="lt1"/>
                          </a:solidFill>
                          <a:effectLst/>
                          <a:latin typeface="Arial" panose="020B0604020202020204" pitchFamily="34" charset="0"/>
                          <a:ea typeface="+mn-ea"/>
                          <a:cs typeface="Arial" panose="020B0604020202020204" pitchFamily="34" charset="0"/>
                        </a:rPr>
                        <a:t>Health and Physical Activity</a:t>
                      </a:r>
                    </a:p>
                  </a:txBody>
                  <a:tcPr marL="68580" marR="68580" marT="0" marB="0" anchor="ctr">
                    <a:solidFill>
                      <a:srgbClr val="8A1B04"/>
                    </a:solidFill>
                  </a:tcPr>
                </a:tc>
                <a:extLst>
                  <a:ext uri="{0D108BD9-81ED-4DB2-BD59-A6C34878D82A}">
                    <a16:rowId xmlns:a16="http://schemas.microsoft.com/office/drawing/2014/main" val="1587400827"/>
                  </a:ext>
                </a:extLst>
              </a:tr>
              <a:tr h="610399">
                <a:tc>
                  <a:txBody>
                    <a:bodyPr/>
                    <a:lstStyle/>
                    <a:p>
                      <a:pPr marL="0" marR="0" algn="ctr" defTabSz="914400" rtl="0" eaLnBrk="1" latinLnBrk="0" hangingPunct="1">
                        <a:lnSpc>
                          <a:spcPct val="107000"/>
                        </a:lnSpc>
                        <a:spcBef>
                          <a:spcPts val="0"/>
                        </a:spcBef>
                        <a:spcAft>
                          <a:spcPts val="0"/>
                        </a:spcAft>
                      </a:pPr>
                      <a:r>
                        <a:rPr lang="en-US" sz="1300" b="0" kern="1200" dirty="0">
                          <a:solidFill>
                            <a:schemeClr val="dk1"/>
                          </a:solidFill>
                          <a:effectLst/>
                          <a:latin typeface="Arial" panose="020B0604020202020204" pitchFamily="34" charset="0"/>
                          <a:ea typeface="+mn-ea"/>
                          <a:cs typeface="Arial" panose="020B0604020202020204" pitchFamily="34" charset="0"/>
                        </a:rPr>
                        <a:t>air pollution</a:t>
                      </a: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public transportation</a:t>
                      </a: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300" kern="1200" dirty="0">
                          <a:effectLst/>
                          <a:latin typeface="Arial" panose="020B0604020202020204" pitchFamily="34" charset="0"/>
                          <a:cs typeface="Arial" panose="020B0604020202020204" pitchFamily="34" charset="0"/>
                        </a:rPr>
                        <a:t>grocery stores</a:t>
                      </a:r>
                      <a:endParaRPr lang="en-US" sz="13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housing habitability</a:t>
                      </a: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asthma</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2031492653"/>
                  </a:ext>
                </a:extLst>
              </a:tr>
              <a:tr h="610805">
                <a:tc>
                  <a:txBody>
                    <a:bodyPr/>
                    <a:lstStyle/>
                    <a:p>
                      <a:pPr marL="0" marR="0" algn="ctr" defTabSz="914400" rtl="0" eaLnBrk="1" latinLnBrk="0" hangingPunct="1">
                        <a:lnSpc>
                          <a:spcPct val="107000"/>
                        </a:lnSpc>
                        <a:spcBef>
                          <a:spcPts val="0"/>
                        </a:spcBef>
                        <a:spcAft>
                          <a:spcPts val="0"/>
                        </a:spcAft>
                      </a:pPr>
                      <a:r>
                        <a:rPr lang="en-US" sz="1300" b="0" kern="1200" dirty="0">
                          <a:solidFill>
                            <a:schemeClr val="dk1"/>
                          </a:solidFill>
                          <a:effectLst/>
                          <a:latin typeface="Arial" panose="020B0604020202020204" pitchFamily="34" charset="0"/>
                          <a:ea typeface="+mn-ea"/>
                          <a:cs typeface="Arial" panose="020B0604020202020204" pitchFamily="34" charset="0"/>
                        </a:rPr>
                        <a:t>Soil Pollution/Spills</a:t>
                      </a:r>
                    </a:p>
                  </a:txBody>
                  <a:tcPr marL="68580" marR="68580" marT="0" marB="0" anchor="ctr">
                    <a:solidFill>
                      <a:schemeClr val="bg2">
                        <a:lumMod val="9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parks and green space</a:t>
                      </a: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farmer’s markets</a:t>
                      </a:r>
                      <a:endParaRPr lang="en-US" sz="13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lead risks</a:t>
                      </a: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cardiovascular disease</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3287297736"/>
                  </a:ext>
                </a:extLst>
              </a:tr>
              <a:tr h="609047">
                <a:tc>
                  <a:txBody>
                    <a:bodyPr/>
                    <a:lstStyle/>
                    <a:p>
                      <a:pPr marL="0" marR="0" algn="ctr" defTabSz="914400" rtl="0" eaLnBrk="1" latinLnBrk="0" hangingPunct="1">
                        <a:lnSpc>
                          <a:spcPct val="107000"/>
                        </a:lnSpc>
                        <a:spcBef>
                          <a:spcPts val="0"/>
                        </a:spcBef>
                        <a:spcAft>
                          <a:spcPts val="0"/>
                        </a:spcAft>
                      </a:pPr>
                      <a:r>
                        <a:rPr lang="en-US" sz="1300" b="0" kern="1200" dirty="0">
                          <a:solidFill>
                            <a:schemeClr val="dk1"/>
                          </a:solidFill>
                          <a:effectLst/>
                          <a:latin typeface="Arial" panose="020B0604020202020204" pitchFamily="34" charset="0"/>
                          <a:ea typeface="+mn-ea"/>
                          <a:cs typeface="Arial" panose="020B0604020202020204" pitchFamily="34" charset="0"/>
                        </a:rPr>
                        <a:t>Surface Water Pollution</a:t>
                      </a: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community and cultural centers</a:t>
                      </a: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community gardens</a:t>
                      </a:r>
                      <a:endParaRPr lang="en-US" sz="1300" b="0" i="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air conditioning/urban heat effects</a:t>
                      </a: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diabetes</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2859111066"/>
                  </a:ext>
                </a:extLst>
              </a:tr>
              <a:tr h="54013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300" b="0" kern="1200" dirty="0">
                          <a:solidFill>
                            <a:schemeClr val="dk1"/>
                          </a:solidFill>
                          <a:effectLst/>
                          <a:latin typeface="Arial" panose="020B0604020202020204" pitchFamily="34" charset="0"/>
                          <a:ea typeface="+mn-ea"/>
                          <a:cs typeface="Arial" panose="020B0604020202020204" pitchFamily="34" charset="0"/>
                        </a:rPr>
                        <a:t>Drinking Water Quality</a:t>
                      </a: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libraries</a:t>
                      </a: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food aid</a:t>
                      </a:r>
                      <a:endParaRPr lang="en-US" sz="1300" b="0" i="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housing cost burden</a:t>
                      </a: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walkability</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1668216699"/>
                  </a:ext>
                </a:extLst>
              </a:tr>
              <a:tr h="609047">
                <a:tc>
                  <a:txBody>
                    <a:bodyPr/>
                    <a:lstStyle/>
                    <a:p>
                      <a:pPr marL="0" marR="0" algn="ctr" defTabSz="914400" rtl="0" eaLnBrk="1" latinLnBrk="0" hangingPunct="1">
                        <a:lnSpc>
                          <a:spcPct val="107000"/>
                        </a:lnSpc>
                        <a:spcBef>
                          <a:spcPts val="0"/>
                        </a:spcBef>
                        <a:spcAft>
                          <a:spcPts val="0"/>
                        </a:spcAft>
                      </a:pPr>
                      <a:r>
                        <a:rPr lang="en-US" sz="1300" b="0" kern="1200" dirty="0">
                          <a:solidFill>
                            <a:schemeClr val="dk1"/>
                          </a:solidFill>
                          <a:effectLst/>
                          <a:latin typeface="Arial" panose="020B0604020202020204" pitchFamily="34" charset="0"/>
                          <a:ea typeface="+mn-ea"/>
                          <a:cs typeface="Arial" panose="020B0604020202020204" pitchFamily="34" charset="0"/>
                        </a:rPr>
                        <a:t>Toxic Releases</a:t>
                      </a: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health care facilities</a:t>
                      </a: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300" kern="1200" dirty="0">
                          <a:effectLst/>
                          <a:latin typeface="Arial" panose="020B0604020202020204" pitchFamily="34" charset="0"/>
                          <a:cs typeface="Arial" panose="020B0604020202020204" pitchFamily="34" charset="0"/>
                        </a:rPr>
                        <a:t>urban farming</a:t>
                      </a:r>
                      <a:endParaRPr lang="en-US" sz="1300" b="0" kern="120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renter services</a:t>
                      </a: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parks and recreation</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2891794215"/>
                  </a:ext>
                </a:extLst>
              </a:tr>
              <a:tr h="571806">
                <a:tc>
                  <a:txBody>
                    <a:bodyPr/>
                    <a:lstStyle/>
                    <a:p>
                      <a:pPr marL="0" marR="0" algn="ctr" defTabSz="914400" rtl="0" eaLnBrk="1" latinLnBrk="0" hangingPunct="1">
                        <a:lnSpc>
                          <a:spcPct val="107000"/>
                        </a:lnSpc>
                        <a:spcBef>
                          <a:spcPts val="0"/>
                        </a:spcBef>
                        <a:spcAft>
                          <a:spcPts val="0"/>
                        </a:spcAft>
                      </a:pPr>
                      <a:r>
                        <a:rPr lang="en-US" sz="1300" b="0" kern="1200" dirty="0">
                          <a:solidFill>
                            <a:schemeClr val="dk1"/>
                          </a:solidFill>
                          <a:effectLst/>
                          <a:latin typeface="Arial" panose="020B0604020202020204" pitchFamily="34" charset="0"/>
                          <a:ea typeface="+mn-ea"/>
                          <a:cs typeface="Arial" panose="020B0604020202020204" pitchFamily="34" charset="0"/>
                        </a:rPr>
                        <a:t>Hazardous Waste</a:t>
                      </a: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schools</a:t>
                      </a: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nutrition services</a:t>
                      </a:r>
                      <a:endParaRPr lang="en-US" sz="1300" b="0" i="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street lighting and sidewalks</a:t>
                      </a: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safe routes to schools</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1115093048"/>
                  </a:ext>
                </a:extLst>
              </a:tr>
              <a:tr h="540130">
                <a:tc>
                  <a:txBody>
                    <a:bodyPr/>
                    <a:lstStyle/>
                    <a:p>
                      <a:pPr marL="0" marR="0" algn="ctr" defTabSz="914400" rtl="0" eaLnBrk="1" latinLnBrk="0" hangingPunct="1">
                        <a:lnSpc>
                          <a:spcPct val="107000"/>
                        </a:lnSpc>
                        <a:spcBef>
                          <a:spcPts val="0"/>
                        </a:spcBef>
                        <a:spcAft>
                          <a:spcPts val="0"/>
                        </a:spcAft>
                      </a:pPr>
                      <a:r>
                        <a:rPr lang="en-US" sz="1300" b="0" kern="1200" dirty="0">
                          <a:solidFill>
                            <a:schemeClr val="dk1"/>
                          </a:solidFill>
                          <a:effectLst/>
                          <a:latin typeface="Arial" panose="020B0604020202020204" pitchFamily="34" charset="0"/>
                          <a:ea typeface="+mn-ea"/>
                          <a:cs typeface="Arial" panose="020B0604020202020204" pitchFamily="34" charset="0"/>
                        </a:rPr>
                        <a:t>Cleanup Sites</a:t>
                      </a: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childcare facilities</a:t>
                      </a: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chemeClr val="dk1"/>
                          </a:solidFill>
                          <a:effectLst/>
                          <a:latin typeface="Arial" panose="020B0604020202020204" pitchFamily="34" charset="0"/>
                          <a:ea typeface="+mn-ea"/>
                          <a:cs typeface="Arial" panose="020B0604020202020204" pitchFamily="34" charset="0"/>
                        </a:rPr>
                        <a:t>access to fresh produce </a:t>
                      </a: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neighborhood safety</a:t>
                      </a:r>
                    </a:p>
                  </a:txBody>
                  <a:tcPr marL="68580" marR="68580" marT="0" marB="0"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Mental health services</a:t>
                      </a:r>
                    </a:p>
                  </a:txBody>
                  <a:tcPr marL="68580" marR="68580" marT="0" marB="0" anchor="ctr">
                    <a:solidFill>
                      <a:schemeClr val="bg2">
                        <a:lumMod val="90000"/>
                      </a:schemeClr>
                    </a:solidFill>
                  </a:tcPr>
                </a:tc>
                <a:extLst>
                  <a:ext uri="{0D108BD9-81ED-4DB2-BD59-A6C34878D82A}">
                    <a16:rowId xmlns:a16="http://schemas.microsoft.com/office/drawing/2014/main" val="2166769640"/>
                  </a:ext>
                </a:extLst>
              </a:tr>
            </a:tbl>
          </a:graphicData>
        </a:graphic>
      </p:graphicFrame>
    </p:spTree>
    <p:extLst>
      <p:ext uri="{BB962C8B-B14F-4D97-AF65-F5344CB8AC3E}">
        <p14:creationId xmlns:p14="http://schemas.microsoft.com/office/powerpoint/2010/main" val="1629890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605B-22EB-4796-8424-2155BABFE678}"/>
              </a:ext>
            </a:extLst>
          </p:cNvPr>
          <p:cNvSpPr>
            <a:spLocks noGrp="1"/>
          </p:cNvSpPr>
          <p:nvPr>
            <p:ph type="title"/>
          </p:nvPr>
        </p:nvSpPr>
        <p:spPr/>
        <p:txBody>
          <a:bodyPr/>
          <a:lstStyle/>
          <a:p>
            <a:r>
              <a:rPr lang="en-US" dirty="0"/>
              <a:t>What is Required in the EJ Element?</a:t>
            </a:r>
          </a:p>
        </p:txBody>
      </p:sp>
      <p:graphicFrame>
        <p:nvGraphicFramePr>
          <p:cNvPr id="6" name="Table 5">
            <a:extLst>
              <a:ext uri="{FF2B5EF4-FFF2-40B4-BE49-F238E27FC236}">
                <a16:creationId xmlns:a16="http://schemas.microsoft.com/office/drawing/2014/main" id="{80F138B4-8879-4DF4-8C9E-C659D163E162}"/>
              </a:ext>
            </a:extLst>
          </p:cNvPr>
          <p:cNvGraphicFramePr>
            <a:graphicFrameLocks noGrp="1"/>
          </p:cNvGraphicFramePr>
          <p:nvPr>
            <p:extLst>
              <p:ext uri="{D42A27DB-BD31-4B8C-83A1-F6EECF244321}">
                <p14:modId xmlns:p14="http://schemas.microsoft.com/office/powerpoint/2010/main" val="2108938305"/>
              </p:ext>
            </p:extLst>
          </p:nvPr>
        </p:nvGraphicFramePr>
        <p:xfrm>
          <a:off x="316176" y="1187092"/>
          <a:ext cx="11560627" cy="5386239"/>
        </p:xfrm>
        <a:graphic>
          <a:graphicData uri="http://schemas.openxmlformats.org/drawingml/2006/table">
            <a:tbl>
              <a:tblPr firstRow="1" firstCol="1" bandRow="1">
                <a:tableStyleId>{6E25E649-3F16-4E02-A733-19D2CDBF48F0}</a:tableStyleId>
              </a:tblPr>
              <a:tblGrid>
                <a:gridCol w="2245064">
                  <a:extLst>
                    <a:ext uri="{9D8B030D-6E8A-4147-A177-3AD203B41FA5}">
                      <a16:colId xmlns:a16="http://schemas.microsoft.com/office/drawing/2014/main" val="4280908020"/>
                    </a:ext>
                  </a:extLst>
                </a:gridCol>
                <a:gridCol w="2245064">
                  <a:extLst>
                    <a:ext uri="{9D8B030D-6E8A-4147-A177-3AD203B41FA5}">
                      <a16:colId xmlns:a16="http://schemas.microsoft.com/office/drawing/2014/main" val="2341489242"/>
                    </a:ext>
                  </a:extLst>
                </a:gridCol>
                <a:gridCol w="2245064">
                  <a:extLst>
                    <a:ext uri="{9D8B030D-6E8A-4147-A177-3AD203B41FA5}">
                      <a16:colId xmlns:a16="http://schemas.microsoft.com/office/drawing/2014/main" val="420316945"/>
                    </a:ext>
                  </a:extLst>
                </a:gridCol>
                <a:gridCol w="2245064">
                  <a:extLst>
                    <a:ext uri="{9D8B030D-6E8A-4147-A177-3AD203B41FA5}">
                      <a16:colId xmlns:a16="http://schemas.microsoft.com/office/drawing/2014/main" val="2948132917"/>
                    </a:ext>
                  </a:extLst>
                </a:gridCol>
                <a:gridCol w="2580371">
                  <a:extLst>
                    <a:ext uri="{9D8B030D-6E8A-4147-A177-3AD203B41FA5}">
                      <a16:colId xmlns:a16="http://schemas.microsoft.com/office/drawing/2014/main" val="2600020582"/>
                    </a:ext>
                  </a:extLst>
                </a:gridCol>
              </a:tblGrid>
              <a:tr h="575458">
                <a:tc gridSpan="5">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500" kern="1200" noProof="0" dirty="0">
                          <a:effectLst/>
                          <a:latin typeface="Arial" panose="020B0604020202020204" pitchFamily="34" charset="0"/>
                          <a:cs typeface="Arial" panose="020B0604020202020204" pitchFamily="34" charset="0"/>
                        </a:rPr>
                        <a:t>SB 1000 </a:t>
                      </a:r>
                      <a:r>
                        <a:rPr lang="es-ES" sz="2500" kern="1200" noProof="0" dirty="0">
                          <a:effectLst/>
                          <a:latin typeface="Arial" panose="020B0604020202020204" pitchFamily="34" charset="0"/>
                          <a:cs typeface="Arial" panose="020B0604020202020204" pitchFamily="34" charset="0"/>
                        </a:rPr>
                        <a:t>Áreas Temáticas y Ejemplos de Necesidades </a:t>
                      </a:r>
                    </a:p>
                  </a:txBody>
                  <a:tcPr marL="68580" marR="68580" marT="0" marB="0" anchor="ctr">
                    <a:solidFill>
                      <a:srgbClr val="1D345D"/>
                    </a:solidFill>
                  </a:tcPr>
                </a:tc>
                <a:tc hMerge="1">
                  <a:txBody>
                    <a:bodyPr/>
                    <a:lstStyle/>
                    <a:p>
                      <a:pPr marL="0" marR="0" algn="ctr" defTabSz="914400" rtl="0" eaLnBrk="1" latinLnBrk="0" hangingPunct="1">
                        <a:lnSpc>
                          <a:spcPct val="107000"/>
                        </a:lnSpc>
                        <a:spcBef>
                          <a:spcPts val="0"/>
                        </a:spcBef>
                        <a:spcAft>
                          <a:spcPts val="0"/>
                        </a:spcAft>
                      </a:pPr>
                      <a:endParaRPr lang="en-US" sz="1800" b="1" kern="1200" dirty="0">
                        <a:solidFill>
                          <a:schemeClr val="accent1">
                            <a:lumMod val="75000"/>
                          </a:schemeClr>
                        </a:solidFill>
                        <a:effectLst/>
                        <a:latin typeface="+mn-lt"/>
                        <a:ea typeface="+mn-ea"/>
                        <a:cs typeface="+mn-cs"/>
                      </a:endParaRPr>
                    </a:p>
                  </a:txBody>
                  <a:tcPr marL="68580" marR="68580" marT="0" marB="0" anchor="ctr">
                    <a:solidFill>
                      <a:schemeClr val="bg2">
                        <a:lumMod val="40000"/>
                        <a:lumOff val="60000"/>
                      </a:schemeClr>
                    </a:solidFill>
                  </a:tcPr>
                </a:tc>
                <a:tc hMerge="1">
                  <a:txBody>
                    <a:bodyPr/>
                    <a:lstStyle/>
                    <a:p>
                      <a:pPr marL="0" marR="0" algn="ctr" defTabSz="914400" rtl="0" eaLnBrk="1" latinLnBrk="0" hangingPunct="1">
                        <a:lnSpc>
                          <a:spcPct val="107000"/>
                        </a:lnSpc>
                        <a:spcBef>
                          <a:spcPts val="0"/>
                        </a:spcBef>
                        <a:spcAft>
                          <a:spcPts val="0"/>
                        </a:spcAft>
                      </a:pPr>
                      <a:endParaRPr lang="en-US" sz="1800" b="1" kern="1200" dirty="0">
                        <a:solidFill>
                          <a:schemeClr val="accent1">
                            <a:lumMod val="75000"/>
                          </a:schemeClr>
                        </a:solidFill>
                        <a:effectLst/>
                        <a:latin typeface="+mn-lt"/>
                        <a:ea typeface="+mn-ea"/>
                        <a:cs typeface="+mn-cs"/>
                      </a:endParaRPr>
                    </a:p>
                  </a:txBody>
                  <a:tcPr marL="68580" marR="68580" marT="0" marB="0" anchor="ctr">
                    <a:solidFill>
                      <a:schemeClr val="bg2">
                        <a:lumMod val="40000"/>
                        <a:lumOff val="60000"/>
                      </a:schemeClr>
                    </a:solidFill>
                  </a:tcPr>
                </a:tc>
                <a:tc hMerge="1">
                  <a:txBody>
                    <a:bodyPr/>
                    <a:lstStyle/>
                    <a:p>
                      <a:pPr marL="0" marR="0" algn="ctr" defTabSz="914400" rtl="0" eaLnBrk="1" latinLnBrk="0" hangingPunct="1">
                        <a:lnSpc>
                          <a:spcPct val="107000"/>
                        </a:lnSpc>
                        <a:spcBef>
                          <a:spcPts val="0"/>
                        </a:spcBef>
                        <a:spcAft>
                          <a:spcPts val="0"/>
                        </a:spcAft>
                      </a:pPr>
                      <a:endParaRPr lang="en-US" sz="1800" b="1" kern="1200" dirty="0">
                        <a:solidFill>
                          <a:schemeClr val="accent1">
                            <a:lumMod val="75000"/>
                          </a:schemeClr>
                        </a:solidFill>
                        <a:effectLst/>
                        <a:latin typeface="+mn-lt"/>
                        <a:ea typeface="+mn-ea"/>
                        <a:cs typeface="+mn-cs"/>
                      </a:endParaRPr>
                    </a:p>
                  </a:txBody>
                  <a:tcPr marL="68580" marR="68580" marT="0" marB="0" anchor="ctr">
                    <a:solidFill>
                      <a:schemeClr val="bg2">
                        <a:lumMod val="40000"/>
                        <a:lumOff val="60000"/>
                      </a:schemeClr>
                    </a:solidFill>
                  </a:tcPr>
                </a:tc>
                <a:tc hMerge="1">
                  <a:txBody>
                    <a:bodyPr/>
                    <a:lstStyle/>
                    <a:p>
                      <a:pPr marL="0" marR="0" algn="ctr" defTabSz="914400" rtl="0" eaLnBrk="1" latinLnBrk="0" hangingPunct="1">
                        <a:lnSpc>
                          <a:spcPct val="107000"/>
                        </a:lnSpc>
                        <a:spcBef>
                          <a:spcPts val="0"/>
                        </a:spcBef>
                        <a:spcAft>
                          <a:spcPts val="0"/>
                        </a:spcAft>
                      </a:pPr>
                      <a:endParaRPr lang="en-US" sz="1800" b="1" kern="1200" dirty="0">
                        <a:solidFill>
                          <a:schemeClr val="accent1">
                            <a:lumMod val="75000"/>
                          </a:schemeClr>
                        </a:solidFill>
                        <a:effectLst/>
                        <a:latin typeface="+mn-lt"/>
                        <a:ea typeface="+mn-ea"/>
                        <a:cs typeface="+mn-cs"/>
                      </a:endParaRPr>
                    </a:p>
                  </a:txBody>
                  <a:tcPr marL="68580" marR="68580" marT="0" marB="0" anchor="ctr">
                    <a:solidFill>
                      <a:schemeClr val="bg2">
                        <a:lumMod val="40000"/>
                        <a:lumOff val="60000"/>
                      </a:schemeClr>
                    </a:solidFill>
                  </a:tcPr>
                </a:tc>
                <a:extLst>
                  <a:ext uri="{0D108BD9-81ED-4DB2-BD59-A6C34878D82A}">
                    <a16:rowId xmlns:a16="http://schemas.microsoft.com/office/drawing/2014/main" val="597176196"/>
                  </a:ext>
                </a:extLst>
              </a:tr>
              <a:tr h="623658">
                <a:tc>
                  <a:txBody>
                    <a:bodyPr/>
                    <a:lstStyle/>
                    <a:p>
                      <a:pPr marL="0" marR="0" algn="ctr" defTabSz="914400" rtl="0" eaLnBrk="1" latinLnBrk="0" hangingPunct="1">
                        <a:lnSpc>
                          <a:spcPct val="107000"/>
                        </a:lnSpc>
                        <a:spcBef>
                          <a:spcPts val="0"/>
                        </a:spcBef>
                        <a:spcAft>
                          <a:spcPts val="0"/>
                        </a:spcAft>
                      </a:pPr>
                      <a:r>
                        <a:rPr lang="es-ES" sz="1300" kern="1200" dirty="0">
                          <a:effectLst/>
                          <a:latin typeface="Arial" panose="020B0604020202020204" pitchFamily="34" charset="0"/>
                          <a:cs typeface="Arial" panose="020B0604020202020204" pitchFamily="34" charset="0"/>
                        </a:rPr>
                        <a:t>Contaminación y Calidad del Aire</a:t>
                      </a:r>
                    </a:p>
                  </a:txBody>
                  <a:tcPr marL="68580" marR="68580" marT="0" marB="0" anchor="ctr">
                    <a:solidFill>
                      <a:srgbClr val="8A1B04"/>
                    </a:solidFill>
                  </a:tcPr>
                </a:tc>
                <a:tc>
                  <a:txBody>
                    <a:bodyPr/>
                    <a:lstStyle/>
                    <a:p>
                      <a:pPr marL="0" marR="0" algn="ctr" defTabSz="914400" rtl="0" eaLnBrk="1" latinLnBrk="0" hangingPunct="1">
                        <a:lnSpc>
                          <a:spcPct val="107000"/>
                        </a:lnSpc>
                        <a:spcBef>
                          <a:spcPts val="0"/>
                        </a:spcBef>
                        <a:spcAft>
                          <a:spcPts val="0"/>
                        </a:spcAft>
                      </a:pPr>
                      <a:r>
                        <a:rPr lang="en-US" sz="1300" b="1" kern="1200" dirty="0" err="1">
                          <a:solidFill>
                            <a:schemeClr val="lt1"/>
                          </a:solidFill>
                          <a:effectLst/>
                          <a:latin typeface="Arial" panose="020B0604020202020204" pitchFamily="34" charset="0"/>
                          <a:ea typeface="+mn-ea"/>
                          <a:cs typeface="Arial" panose="020B0604020202020204" pitchFamily="34" charset="0"/>
                        </a:rPr>
                        <a:t>Instalaciones</a:t>
                      </a:r>
                      <a:r>
                        <a:rPr lang="en-US" sz="1300" b="1" kern="1200" dirty="0">
                          <a:solidFill>
                            <a:schemeClr val="lt1"/>
                          </a:solidFill>
                          <a:effectLst/>
                          <a:latin typeface="Arial" panose="020B0604020202020204" pitchFamily="34" charset="0"/>
                          <a:ea typeface="+mn-ea"/>
                          <a:cs typeface="Arial" panose="020B0604020202020204" pitchFamily="34" charset="0"/>
                        </a:rPr>
                        <a:t> </a:t>
                      </a:r>
                      <a:r>
                        <a:rPr lang="en-US" sz="1300" b="1" kern="1200" dirty="0" err="1">
                          <a:solidFill>
                            <a:schemeClr val="lt1"/>
                          </a:solidFill>
                          <a:effectLst/>
                          <a:latin typeface="Arial" panose="020B0604020202020204" pitchFamily="34" charset="0"/>
                          <a:ea typeface="+mn-ea"/>
                          <a:cs typeface="Arial" panose="020B0604020202020204" pitchFamily="34" charset="0"/>
                        </a:rPr>
                        <a:t>públicas</a:t>
                      </a:r>
                      <a:endParaRPr lang="en-US" sz="13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rgbClr val="8A1B04"/>
                    </a:solidFill>
                  </a:tcPr>
                </a:tc>
                <a:tc>
                  <a:txBody>
                    <a:bodyPr/>
                    <a:lstStyle/>
                    <a:p>
                      <a:pPr marL="0" marR="0" algn="ctr" defTabSz="914400" rtl="0" eaLnBrk="1" latinLnBrk="0" hangingPunct="1">
                        <a:lnSpc>
                          <a:spcPct val="107000"/>
                        </a:lnSpc>
                        <a:spcBef>
                          <a:spcPts val="0"/>
                        </a:spcBef>
                        <a:spcAft>
                          <a:spcPts val="0"/>
                        </a:spcAft>
                      </a:pPr>
                      <a:r>
                        <a:rPr lang="en-US" sz="1300" b="1" kern="1200" dirty="0" err="1">
                          <a:solidFill>
                            <a:schemeClr val="lt1"/>
                          </a:solidFill>
                          <a:effectLst/>
                          <a:latin typeface="Arial" panose="020B0604020202020204" pitchFamily="34" charset="0"/>
                          <a:ea typeface="+mn-ea"/>
                          <a:cs typeface="Arial" panose="020B0604020202020204" pitchFamily="34" charset="0"/>
                        </a:rPr>
                        <a:t>Acceso</a:t>
                      </a:r>
                      <a:r>
                        <a:rPr lang="en-US" sz="1300" b="1" kern="1200" dirty="0">
                          <a:solidFill>
                            <a:schemeClr val="lt1"/>
                          </a:solidFill>
                          <a:effectLst/>
                          <a:latin typeface="Arial" panose="020B0604020202020204" pitchFamily="34" charset="0"/>
                          <a:ea typeface="+mn-ea"/>
                          <a:cs typeface="Arial" panose="020B0604020202020204" pitchFamily="34" charset="0"/>
                        </a:rPr>
                        <a:t> a Alimentos</a:t>
                      </a:r>
                    </a:p>
                  </a:txBody>
                  <a:tcPr marL="68580" marR="68580" marT="0" marB="0" anchor="ctr">
                    <a:solidFill>
                      <a:srgbClr val="8A1B04"/>
                    </a:solidFill>
                  </a:tcPr>
                </a:tc>
                <a:tc>
                  <a:txBody>
                    <a:bodyPr/>
                    <a:lstStyle/>
                    <a:p>
                      <a:pPr marL="0" marR="0" algn="ctr" defTabSz="914400" rtl="0" eaLnBrk="1" latinLnBrk="0" hangingPunct="1">
                        <a:lnSpc>
                          <a:spcPct val="107000"/>
                        </a:lnSpc>
                        <a:spcBef>
                          <a:spcPts val="0"/>
                        </a:spcBef>
                        <a:spcAft>
                          <a:spcPts val="0"/>
                        </a:spcAft>
                      </a:pPr>
                      <a:r>
                        <a:rPr lang="es-ES" sz="1300" b="1" kern="1200" dirty="0">
                          <a:solidFill>
                            <a:schemeClr val="lt1"/>
                          </a:solidFill>
                          <a:effectLst/>
                          <a:latin typeface="Arial" panose="020B0604020202020204" pitchFamily="34" charset="0"/>
                          <a:ea typeface="+mn-ea"/>
                          <a:cs typeface="Arial" panose="020B0604020202020204" pitchFamily="34" charset="0"/>
                        </a:rPr>
                        <a:t>Hogares y Vecindarios Seguros y Sanitarios</a:t>
                      </a:r>
                    </a:p>
                  </a:txBody>
                  <a:tcPr marL="68580" marR="68580" marT="0" marB="0" anchor="ctr">
                    <a:solidFill>
                      <a:srgbClr val="8A1B04"/>
                    </a:solidFill>
                  </a:tcPr>
                </a:tc>
                <a:tc>
                  <a:txBody>
                    <a:bodyPr/>
                    <a:lstStyle/>
                    <a:p>
                      <a:pPr marL="0" marR="0" algn="ctr" defTabSz="914400" rtl="0" eaLnBrk="1" latinLnBrk="0" hangingPunct="1">
                        <a:lnSpc>
                          <a:spcPct val="107000"/>
                        </a:lnSpc>
                        <a:spcBef>
                          <a:spcPts val="0"/>
                        </a:spcBef>
                        <a:spcAft>
                          <a:spcPts val="0"/>
                        </a:spcAft>
                      </a:pPr>
                      <a:r>
                        <a:rPr lang="en-US" sz="1300" b="1" kern="1200" dirty="0" err="1">
                          <a:solidFill>
                            <a:schemeClr val="lt1"/>
                          </a:solidFill>
                          <a:effectLst/>
                          <a:latin typeface="Arial" panose="020B0604020202020204" pitchFamily="34" charset="0"/>
                          <a:ea typeface="+mn-ea"/>
                          <a:cs typeface="Arial" panose="020B0604020202020204" pitchFamily="34" charset="0"/>
                        </a:rPr>
                        <a:t>Salud</a:t>
                      </a:r>
                      <a:r>
                        <a:rPr lang="en-US" sz="1300" b="1" kern="1200" dirty="0">
                          <a:solidFill>
                            <a:schemeClr val="lt1"/>
                          </a:solidFill>
                          <a:effectLst/>
                          <a:latin typeface="Arial" panose="020B0604020202020204" pitchFamily="34" charset="0"/>
                          <a:ea typeface="+mn-ea"/>
                          <a:cs typeface="Arial" panose="020B0604020202020204" pitchFamily="34" charset="0"/>
                        </a:rPr>
                        <a:t> y </a:t>
                      </a:r>
                      <a:r>
                        <a:rPr lang="en-US" sz="1300" b="1" kern="1200" dirty="0" err="1">
                          <a:solidFill>
                            <a:schemeClr val="lt1"/>
                          </a:solidFill>
                          <a:effectLst/>
                          <a:latin typeface="Arial" panose="020B0604020202020204" pitchFamily="34" charset="0"/>
                          <a:ea typeface="+mn-ea"/>
                          <a:cs typeface="Arial" panose="020B0604020202020204" pitchFamily="34" charset="0"/>
                        </a:rPr>
                        <a:t>Actividad</a:t>
                      </a:r>
                      <a:r>
                        <a:rPr lang="en-US" sz="1300" b="1" kern="1200" dirty="0">
                          <a:solidFill>
                            <a:schemeClr val="lt1"/>
                          </a:solidFill>
                          <a:effectLst/>
                          <a:latin typeface="Arial" panose="020B0604020202020204" pitchFamily="34" charset="0"/>
                          <a:ea typeface="+mn-ea"/>
                          <a:cs typeface="Arial" panose="020B0604020202020204" pitchFamily="34" charset="0"/>
                        </a:rPr>
                        <a:t> </a:t>
                      </a:r>
                      <a:r>
                        <a:rPr lang="en-US" sz="1300" b="1" kern="1200" dirty="0" err="1">
                          <a:solidFill>
                            <a:schemeClr val="lt1"/>
                          </a:solidFill>
                          <a:effectLst/>
                          <a:latin typeface="Arial" panose="020B0604020202020204" pitchFamily="34" charset="0"/>
                          <a:ea typeface="+mn-ea"/>
                          <a:cs typeface="Arial" panose="020B0604020202020204" pitchFamily="34" charset="0"/>
                        </a:rPr>
                        <a:t>Física</a:t>
                      </a:r>
                      <a:endParaRPr lang="en-US" sz="13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solidFill>
                      <a:srgbClr val="8A1B04"/>
                    </a:solidFill>
                  </a:tcPr>
                </a:tc>
                <a:extLst>
                  <a:ext uri="{0D108BD9-81ED-4DB2-BD59-A6C34878D82A}">
                    <a16:rowId xmlns:a16="http://schemas.microsoft.com/office/drawing/2014/main" val="1587400827"/>
                  </a:ext>
                </a:extLst>
              </a:tr>
              <a:tr h="610399">
                <a:tc>
                  <a:txBody>
                    <a:bodyPr/>
                    <a:lstStyle/>
                    <a:p>
                      <a:pPr marL="0" marR="0" algn="ctr" defTabSz="914400" rtl="0" eaLnBrk="1" latinLnBrk="0" hangingPunct="1">
                        <a:lnSpc>
                          <a:spcPct val="107000"/>
                        </a:lnSpc>
                        <a:spcBef>
                          <a:spcPts val="0"/>
                        </a:spcBef>
                        <a:spcAft>
                          <a:spcPts val="0"/>
                        </a:spcAft>
                      </a:pPr>
                      <a:r>
                        <a:rPr lang="en-US" sz="1300" b="0" kern="1200" dirty="0" err="1">
                          <a:solidFill>
                            <a:schemeClr val="dk1"/>
                          </a:solidFill>
                          <a:effectLst/>
                          <a:latin typeface="Arial" panose="020B0604020202020204" pitchFamily="34" charset="0"/>
                          <a:ea typeface="+mn-ea"/>
                          <a:cs typeface="Arial" panose="020B0604020202020204" pitchFamily="34" charset="0"/>
                        </a:rPr>
                        <a:t>contaminación</a:t>
                      </a:r>
                      <a:r>
                        <a:rPr lang="en-US" sz="1300" b="0" kern="1200" dirty="0">
                          <a:solidFill>
                            <a:schemeClr val="dk1"/>
                          </a:solidFill>
                          <a:effectLst/>
                          <a:latin typeface="Arial" panose="020B0604020202020204" pitchFamily="34" charset="0"/>
                          <a:ea typeface="+mn-ea"/>
                          <a:cs typeface="Arial" panose="020B0604020202020204" pitchFamily="34" charset="0"/>
                        </a:rPr>
                        <a:t> del </a:t>
                      </a:r>
                      <a:r>
                        <a:rPr lang="en-US" sz="1300" b="0" kern="1200" dirty="0" err="1">
                          <a:solidFill>
                            <a:schemeClr val="dk1"/>
                          </a:solidFill>
                          <a:effectLst/>
                          <a:latin typeface="Arial" panose="020B0604020202020204" pitchFamily="34" charset="0"/>
                          <a:ea typeface="+mn-ea"/>
                          <a:cs typeface="Arial" panose="020B0604020202020204" pitchFamily="34" charset="0"/>
                        </a:rPr>
                        <a:t>aire</a:t>
                      </a:r>
                      <a:endParaRPr lang="en-US" sz="13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tc>
                  <a:txBody>
                    <a:bodyPr/>
                    <a:lstStyle/>
                    <a:p>
                      <a:pPr marL="0" marR="0" algn="ctr">
                        <a:lnSpc>
                          <a:spcPct val="107000"/>
                        </a:lnSpc>
                        <a:spcBef>
                          <a:spcPts val="0"/>
                        </a:spcBef>
                        <a:spcAft>
                          <a:spcPts val="0"/>
                        </a:spcAft>
                      </a:pPr>
                      <a:r>
                        <a:rPr lang="en-US" sz="13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transporte</a:t>
                      </a:r>
                      <a:r>
                        <a:rPr lang="en-US" sz="1300" dirty="0">
                          <a:solidFill>
                            <a:srgbClr val="1D345D"/>
                          </a:solidFill>
                          <a:effectLst/>
                          <a:latin typeface="Arial" panose="020B0604020202020204" pitchFamily="34" charset="0"/>
                          <a:ea typeface="Calibri" panose="020F0502020204030204" pitchFamily="34" charset="0"/>
                          <a:cs typeface="Arial" panose="020B0604020202020204" pitchFamily="34" charset="0"/>
                        </a:rPr>
                        <a:t> </a:t>
                      </a:r>
                      <a:r>
                        <a:rPr lang="en-US" sz="13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público</a:t>
                      </a:r>
                      <a:endParaRPr lang="en-US" sz="13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300" kern="1200" dirty="0">
                        <a:effectLs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300" kern="1200" dirty="0" err="1">
                          <a:effectLst/>
                          <a:latin typeface="Arial" panose="020B0604020202020204" pitchFamily="34" charset="0"/>
                          <a:cs typeface="Arial" panose="020B0604020202020204" pitchFamily="34" charset="0"/>
                        </a:rPr>
                        <a:t>tiendas</a:t>
                      </a:r>
                      <a:r>
                        <a:rPr lang="en-US" sz="1300" kern="1200" dirty="0">
                          <a:effectLst/>
                          <a:latin typeface="Arial" panose="020B0604020202020204" pitchFamily="34" charset="0"/>
                          <a:cs typeface="Arial" panose="020B0604020202020204" pitchFamily="34" charset="0"/>
                        </a:rPr>
                        <a:t> de comestibles</a:t>
                      </a: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habitabilidad</a:t>
                      </a: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 de la </a:t>
                      </a: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vivienda</a:t>
                      </a:r>
                      <a:endPar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err="1">
                          <a:effectLst/>
                          <a:latin typeface="Arial" panose="020B0604020202020204" pitchFamily="34" charset="0"/>
                          <a:cs typeface="Arial" panose="020B0604020202020204" pitchFamily="34" charset="0"/>
                        </a:rPr>
                        <a:t>asma</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2031492653"/>
                  </a:ext>
                </a:extLst>
              </a:tr>
              <a:tr h="610805">
                <a:tc>
                  <a:txBody>
                    <a:bodyPr/>
                    <a:lstStyle/>
                    <a:p>
                      <a:pPr marL="0" marR="0" algn="ctr" defTabSz="914400" rtl="0" eaLnBrk="1" latinLnBrk="0" hangingPunct="1">
                        <a:lnSpc>
                          <a:spcPct val="107000"/>
                        </a:lnSpc>
                        <a:spcBef>
                          <a:spcPts val="0"/>
                        </a:spcBef>
                        <a:spcAft>
                          <a:spcPts val="0"/>
                        </a:spcAft>
                      </a:pPr>
                      <a:r>
                        <a:rPr lang="en-US" sz="1300" b="0" kern="1200" dirty="0" err="1">
                          <a:solidFill>
                            <a:schemeClr val="dk1"/>
                          </a:solidFill>
                          <a:effectLst/>
                          <a:latin typeface="Arial" panose="020B0604020202020204" pitchFamily="34" charset="0"/>
                          <a:ea typeface="+mn-ea"/>
                          <a:cs typeface="Arial" panose="020B0604020202020204" pitchFamily="34" charset="0"/>
                        </a:rPr>
                        <a:t>Contaminación</a:t>
                      </a:r>
                      <a:r>
                        <a:rPr lang="en-US" sz="1300" b="0" kern="1200" dirty="0">
                          <a:solidFill>
                            <a:schemeClr val="dk1"/>
                          </a:solidFill>
                          <a:effectLst/>
                          <a:latin typeface="Arial" panose="020B0604020202020204" pitchFamily="34" charset="0"/>
                          <a:ea typeface="+mn-ea"/>
                          <a:cs typeface="Arial" panose="020B0604020202020204" pitchFamily="34" charset="0"/>
                        </a:rPr>
                        <a:t> del </a:t>
                      </a:r>
                      <a:r>
                        <a:rPr lang="en-US" sz="1300" b="0" kern="1200" dirty="0" err="1">
                          <a:solidFill>
                            <a:schemeClr val="dk1"/>
                          </a:solidFill>
                          <a:effectLst/>
                          <a:latin typeface="Arial" panose="020B0604020202020204" pitchFamily="34" charset="0"/>
                          <a:ea typeface="+mn-ea"/>
                          <a:cs typeface="Arial" panose="020B0604020202020204" pitchFamily="34" charset="0"/>
                        </a:rPr>
                        <a:t>suelo</a:t>
                      </a:r>
                      <a:r>
                        <a:rPr lang="en-US" sz="1300" b="0" kern="1200" dirty="0">
                          <a:solidFill>
                            <a:schemeClr val="dk1"/>
                          </a:solidFill>
                          <a:effectLst/>
                          <a:latin typeface="Arial" panose="020B0604020202020204" pitchFamily="34" charset="0"/>
                          <a:ea typeface="+mn-ea"/>
                          <a:cs typeface="Arial" panose="020B0604020202020204" pitchFamily="34" charset="0"/>
                        </a:rPr>
                        <a:t>/</a:t>
                      </a:r>
                      <a:r>
                        <a:rPr lang="en-US" sz="1300" b="0" kern="1200" dirty="0" err="1">
                          <a:solidFill>
                            <a:schemeClr val="dk1"/>
                          </a:solidFill>
                          <a:effectLst/>
                          <a:latin typeface="Arial" panose="020B0604020202020204" pitchFamily="34" charset="0"/>
                          <a:ea typeface="+mn-ea"/>
                          <a:cs typeface="Arial" panose="020B0604020202020204" pitchFamily="34" charset="0"/>
                        </a:rPr>
                        <a:t>Derrames</a:t>
                      </a:r>
                      <a:endParaRPr lang="en-US" sz="13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300" dirty="0" err="1">
                          <a:solidFill>
                            <a:srgbClr val="1D345D"/>
                          </a:solidFill>
                          <a:effectLst/>
                          <a:latin typeface="Arial" panose="020B0604020202020204" pitchFamily="34" charset="0"/>
                          <a:cs typeface="Arial" panose="020B0604020202020204" pitchFamily="34" charset="0"/>
                        </a:rPr>
                        <a:t>parques</a:t>
                      </a:r>
                      <a:r>
                        <a:rPr lang="en-US" sz="1300" dirty="0">
                          <a:solidFill>
                            <a:srgbClr val="1D345D"/>
                          </a:solidFill>
                          <a:effectLst/>
                          <a:latin typeface="Arial" panose="020B0604020202020204" pitchFamily="34" charset="0"/>
                          <a:cs typeface="Arial" panose="020B0604020202020204" pitchFamily="34" charset="0"/>
                        </a:rPr>
                        <a:t> y </a:t>
                      </a:r>
                      <a:r>
                        <a:rPr lang="en-US" sz="1300" dirty="0" err="1">
                          <a:solidFill>
                            <a:srgbClr val="1D345D"/>
                          </a:solidFill>
                          <a:effectLst/>
                          <a:latin typeface="Arial" panose="020B0604020202020204" pitchFamily="34" charset="0"/>
                          <a:cs typeface="Arial" panose="020B0604020202020204" pitchFamily="34" charset="0"/>
                        </a:rPr>
                        <a:t>espacios</a:t>
                      </a:r>
                      <a:r>
                        <a:rPr lang="en-US" sz="1300" dirty="0">
                          <a:solidFill>
                            <a:srgbClr val="1D345D"/>
                          </a:solidFill>
                          <a:effectLst/>
                          <a:latin typeface="Arial" panose="020B0604020202020204" pitchFamily="34" charset="0"/>
                          <a:cs typeface="Arial" panose="020B0604020202020204" pitchFamily="34" charset="0"/>
                        </a:rPr>
                        <a:t> </a:t>
                      </a:r>
                      <a:r>
                        <a:rPr lang="en-US" sz="1300" dirty="0" err="1">
                          <a:solidFill>
                            <a:srgbClr val="1D345D"/>
                          </a:solidFill>
                          <a:effectLst/>
                          <a:latin typeface="Arial" panose="020B0604020202020204" pitchFamily="34" charset="0"/>
                          <a:cs typeface="Arial" panose="020B0604020202020204" pitchFamily="34" charset="0"/>
                        </a:rPr>
                        <a:t>verdes</a:t>
                      </a:r>
                      <a:endParaRPr lang="en-US" sz="1300" dirty="0">
                        <a:solidFill>
                          <a:srgbClr val="1D345D"/>
                        </a:solidFill>
                        <a:effectLst/>
                        <a:latin typeface="Arial" panose="020B0604020202020204" pitchFamily="34" charset="0"/>
                        <a:cs typeface="Arial" panose="020B0604020202020204" pitchFamily="34"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300" kern="1200" dirty="0" err="1">
                          <a:effectLst/>
                          <a:latin typeface="Arial" panose="020B0604020202020204" pitchFamily="34" charset="0"/>
                          <a:cs typeface="Arial" panose="020B0604020202020204" pitchFamily="34" charset="0"/>
                        </a:rPr>
                        <a:t>mercados</a:t>
                      </a:r>
                      <a:r>
                        <a:rPr lang="en-US" sz="1300" kern="1200" dirty="0">
                          <a:effectLst/>
                          <a:latin typeface="Arial" panose="020B0604020202020204" pitchFamily="34" charset="0"/>
                          <a:cs typeface="Arial" panose="020B0604020202020204" pitchFamily="34" charset="0"/>
                        </a:rPr>
                        <a:t> de </a:t>
                      </a:r>
                      <a:r>
                        <a:rPr lang="en-US" sz="1300" kern="1200" dirty="0" err="1">
                          <a:effectLst/>
                          <a:latin typeface="Arial" panose="020B0604020202020204" pitchFamily="34" charset="0"/>
                          <a:cs typeface="Arial" panose="020B0604020202020204" pitchFamily="34" charset="0"/>
                        </a:rPr>
                        <a:t>agricultores</a:t>
                      </a:r>
                      <a:endParaRPr lang="en-US" sz="13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riesgos</a:t>
                      </a: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 de </a:t>
                      </a: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plomo</a:t>
                      </a:r>
                      <a:endPar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err="1">
                          <a:effectLst/>
                          <a:latin typeface="Arial" panose="020B0604020202020204" pitchFamily="34" charset="0"/>
                          <a:cs typeface="Arial" panose="020B0604020202020204" pitchFamily="34" charset="0"/>
                        </a:rPr>
                        <a:t>enfermedad</a:t>
                      </a:r>
                      <a:r>
                        <a:rPr lang="en-US" sz="1300" kern="1200" dirty="0">
                          <a:effectLst/>
                          <a:latin typeface="Arial" panose="020B0604020202020204" pitchFamily="34" charset="0"/>
                          <a:cs typeface="Arial" panose="020B0604020202020204" pitchFamily="34" charset="0"/>
                        </a:rPr>
                        <a:t> cardiovascular</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3287297736"/>
                  </a:ext>
                </a:extLst>
              </a:tr>
              <a:tr h="609047">
                <a:tc>
                  <a:txBody>
                    <a:bodyPr/>
                    <a:lstStyle/>
                    <a:p>
                      <a:pPr marL="0" marR="0" algn="ctr" defTabSz="914400" rtl="0" eaLnBrk="1" latinLnBrk="0" hangingPunct="1">
                        <a:lnSpc>
                          <a:spcPct val="107000"/>
                        </a:lnSpc>
                        <a:spcBef>
                          <a:spcPts val="0"/>
                        </a:spcBef>
                        <a:spcAft>
                          <a:spcPts val="0"/>
                        </a:spcAft>
                      </a:pPr>
                      <a:r>
                        <a:rPr lang="en-US" sz="1300" b="0" kern="1200" dirty="0" err="1">
                          <a:solidFill>
                            <a:schemeClr val="dk1"/>
                          </a:solidFill>
                          <a:effectLst/>
                          <a:latin typeface="Arial" panose="020B0604020202020204" pitchFamily="34" charset="0"/>
                          <a:ea typeface="+mn-ea"/>
                          <a:cs typeface="Arial" panose="020B0604020202020204" pitchFamily="34" charset="0"/>
                        </a:rPr>
                        <a:t>Contaminación</a:t>
                      </a:r>
                      <a:r>
                        <a:rPr lang="en-US" sz="1300" b="0" kern="1200" dirty="0">
                          <a:solidFill>
                            <a:schemeClr val="dk1"/>
                          </a:solidFill>
                          <a:effectLst/>
                          <a:latin typeface="Arial" panose="020B0604020202020204" pitchFamily="34" charset="0"/>
                          <a:ea typeface="+mn-ea"/>
                          <a:cs typeface="Arial" panose="020B0604020202020204" pitchFamily="34" charset="0"/>
                        </a:rPr>
                        <a:t> de </a:t>
                      </a:r>
                      <a:r>
                        <a:rPr lang="en-US" sz="1300" b="0" kern="1200" dirty="0" err="1">
                          <a:solidFill>
                            <a:schemeClr val="dk1"/>
                          </a:solidFill>
                          <a:effectLst/>
                          <a:latin typeface="Arial" panose="020B0604020202020204" pitchFamily="34" charset="0"/>
                          <a:ea typeface="+mn-ea"/>
                          <a:cs typeface="Arial" panose="020B0604020202020204" pitchFamily="34" charset="0"/>
                        </a:rPr>
                        <a:t>aguas</a:t>
                      </a:r>
                      <a:r>
                        <a:rPr lang="en-US" sz="1300" b="0" kern="1200" dirty="0">
                          <a:solidFill>
                            <a:schemeClr val="dk1"/>
                          </a:solidFill>
                          <a:effectLst/>
                          <a:latin typeface="Arial" panose="020B0604020202020204" pitchFamily="34" charset="0"/>
                          <a:ea typeface="+mn-ea"/>
                          <a:cs typeface="Arial" panose="020B0604020202020204" pitchFamily="34" charset="0"/>
                        </a:rPr>
                        <a:t> </a:t>
                      </a:r>
                      <a:r>
                        <a:rPr lang="en-US" sz="1300" b="0" kern="1200" dirty="0" err="1">
                          <a:solidFill>
                            <a:schemeClr val="dk1"/>
                          </a:solidFill>
                          <a:effectLst/>
                          <a:latin typeface="Arial" panose="020B0604020202020204" pitchFamily="34" charset="0"/>
                          <a:ea typeface="+mn-ea"/>
                          <a:cs typeface="Arial" panose="020B0604020202020204" pitchFamily="34" charset="0"/>
                        </a:rPr>
                        <a:t>superficiales</a:t>
                      </a:r>
                      <a:endParaRPr lang="en-US" sz="13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tc>
                  <a:txBody>
                    <a:bodyPr/>
                    <a:lstStyle/>
                    <a:p>
                      <a:pPr marL="0" marR="0" algn="ctr">
                        <a:lnSpc>
                          <a:spcPct val="107000"/>
                        </a:lnSpc>
                        <a:spcBef>
                          <a:spcPts val="0"/>
                        </a:spcBef>
                        <a:spcAft>
                          <a:spcPts val="0"/>
                        </a:spcAft>
                      </a:pPr>
                      <a:r>
                        <a:rPr lang="en-US" sz="1300" kern="1200" dirty="0" err="1">
                          <a:solidFill>
                            <a:srgbClr val="1D345D"/>
                          </a:solidFill>
                          <a:effectLst/>
                          <a:latin typeface="Arial" panose="020B0604020202020204" pitchFamily="34" charset="0"/>
                          <a:ea typeface="+mn-ea"/>
                          <a:cs typeface="Arial" panose="020B0604020202020204" pitchFamily="34" charset="0"/>
                        </a:rPr>
                        <a:t>centros</a:t>
                      </a:r>
                      <a:r>
                        <a:rPr lang="en-US" sz="1300" kern="1200" dirty="0">
                          <a:solidFill>
                            <a:srgbClr val="1D345D"/>
                          </a:solidFill>
                          <a:effectLst/>
                          <a:latin typeface="Arial" panose="020B0604020202020204" pitchFamily="34" charset="0"/>
                          <a:ea typeface="+mn-ea"/>
                          <a:cs typeface="Arial" panose="020B0604020202020204" pitchFamily="34" charset="0"/>
                        </a:rPr>
                        <a:t> </a:t>
                      </a:r>
                      <a:r>
                        <a:rPr lang="en-US" sz="1300" kern="1200" dirty="0" err="1">
                          <a:solidFill>
                            <a:srgbClr val="1D345D"/>
                          </a:solidFill>
                          <a:effectLst/>
                          <a:latin typeface="Arial" panose="020B0604020202020204" pitchFamily="34" charset="0"/>
                          <a:ea typeface="+mn-ea"/>
                          <a:cs typeface="Arial" panose="020B0604020202020204" pitchFamily="34" charset="0"/>
                        </a:rPr>
                        <a:t>comunitarios</a:t>
                      </a:r>
                      <a:r>
                        <a:rPr lang="en-US" sz="1300" kern="1200" dirty="0">
                          <a:solidFill>
                            <a:srgbClr val="1D345D"/>
                          </a:solidFill>
                          <a:effectLst/>
                          <a:latin typeface="Arial" panose="020B0604020202020204" pitchFamily="34" charset="0"/>
                          <a:ea typeface="+mn-ea"/>
                          <a:cs typeface="Arial" panose="020B0604020202020204" pitchFamily="34" charset="0"/>
                        </a:rPr>
                        <a:t> y </a:t>
                      </a:r>
                      <a:r>
                        <a:rPr lang="en-US" sz="1300" kern="1200" dirty="0" err="1">
                          <a:solidFill>
                            <a:srgbClr val="1D345D"/>
                          </a:solidFill>
                          <a:effectLst/>
                          <a:latin typeface="Arial" panose="020B0604020202020204" pitchFamily="34" charset="0"/>
                          <a:ea typeface="+mn-ea"/>
                          <a:cs typeface="Arial" panose="020B0604020202020204" pitchFamily="34" charset="0"/>
                        </a:rPr>
                        <a:t>culturales</a:t>
                      </a:r>
                      <a:endParaRPr lang="en-US" sz="1300" kern="1200" dirty="0">
                        <a:solidFill>
                          <a:srgbClr val="1D345D"/>
                        </a:solidFill>
                        <a:effectLst/>
                        <a:latin typeface="Arial" panose="020B0604020202020204" pitchFamily="34" charset="0"/>
                        <a:ea typeface="+mn-ea"/>
                        <a:cs typeface="Arial" panose="020B0604020202020204" pitchFamily="34" charset="0"/>
                      </a:endParaRP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endParaRPr lang="en-US" sz="1300" kern="1200" dirty="0">
                        <a:effectLst/>
                        <a:latin typeface="Arial" panose="020B0604020202020204" pitchFamily="34" charset="0"/>
                        <a:cs typeface="Arial" panose="020B0604020202020204" pitchFamily="34" charset="0"/>
                      </a:endParaRPr>
                    </a:p>
                    <a:p>
                      <a:pPr marL="0" marR="0" algn="ctr" defTabSz="914400" rtl="0" eaLnBrk="1" latinLnBrk="0" hangingPunct="1">
                        <a:lnSpc>
                          <a:spcPct val="107000"/>
                        </a:lnSpc>
                        <a:spcBef>
                          <a:spcPts val="0"/>
                        </a:spcBef>
                        <a:spcAft>
                          <a:spcPts val="0"/>
                        </a:spcAft>
                      </a:pPr>
                      <a:r>
                        <a:rPr lang="en-US" sz="1300" kern="1200" dirty="0" err="1">
                          <a:effectLst/>
                          <a:latin typeface="Arial" panose="020B0604020202020204" pitchFamily="34" charset="0"/>
                          <a:cs typeface="Arial" panose="020B0604020202020204" pitchFamily="34" charset="0"/>
                        </a:rPr>
                        <a:t>jardines</a:t>
                      </a:r>
                      <a:r>
                        <a:rPr lang="en-US" sz="1300" kern="1200" dirty="0">
                          <a:effectLst/>
                          <a:latin typeface="Arial" panose="020B0604020202020204" pitchFamily="34" charset="0"/>
                          <a:cs typeface="Arial" panose="020B0604020202020204" pitchFamily="34" charset="0"/>
                        </a:rPr>
                        <a:t> </a:t>
                      </a:r>
                      <a:r>
                        <a:rPr lang="en-US" sz="1300" kern="1200" dirty="0" err="1">
                          <a:effectLst/>
                          <a:latin typeface="Arial" panose="020B0604020202020204" pitchFamily="34" charset="0"/>
                          <a:cs typeface="Arial" panose="020B0604020202020204" pitchFamily="34" charset="0"/>
                        </a:rPr>
                        <a:t>comunitarios</a:t>
                      </a:r>
                      <a:endParaRPr lang="en-US" sz="1300" kern="1200" dirty="0">
                        <a:effectLst/>
                        <a:latin typeface="Arial" panose="020B0604020202020204" pitchFamily="34" charset="0"/>
                        <a:cs typeface="Arial" panose="020B0604020202020204" pitchFamily="34" charset="0"/>
                      </a:endParaRP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efectos</a:t>
                      </a: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 del </a:t>
                      </a: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aire</a:t>
                      </a: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 </a:t>
                      </a: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acondicionado</a:t>
                      </a: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a:t>
                      </a: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calor</a:t>
                      </a: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 </a:t>
                      </a: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urbano</a:t>
                      </a:r>
                      <a:endPar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a:effectLst/>
                          <a:latin typeface="Arial" panose="020B0604020202020204" pitchFamily="34" charset="0"/>
                          <a:cs typeface="Arial" panose="020B0604020202020204" pitchFamily="34" charset="0"/>
                        </a:rPr>
                        <a:t>diabetes</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2859111066"/>
                  </a:ext>
                </a:extLst>
              </a:tr>
              <a:tr h="54013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300" b="0" kern="1200" dirty="0" err="1">
                          <a:solidFill>
                            <a:schemeClr val="dk1"/>
                          </a:solidFill>
                          <a:effectLst/>
                          <a:latin typeface="Arial" panose="020B0604020202020204" pitchFamily="34" charset="0"/>
                          <a:ea typeface="+mn-ea"/>
                          <a:cs typeface="Arial" panose="020B0604020202020204" pitchFamily="34" charset="0"/>
                        </a:rPr>
                        <a:t>Calidad</a:t>
                      </a:r>
                      <a:r>
                        <a:rPr lang="en-US" sz="1300" b="0" kern="1200" dirty="0">
                          <a:solidFill>
                            <a:schemeClr val="dk1"/>
                          </a:solidFill>
                          <a:effectLst/>
                          <a:latin typeface="Arial" panose="020B0604020202020204" pitchFamily="34" charset="0"/>
                          <a:ea typeface="+mn-ea"/>
                          <a:cs typeface="Arial" panose="020B0604020202020204" pitchFamily="34" charset="0"/>
                        </a:rPr>
                        <a:t> del </a:t>
                      </a:r>
                      <a:r>
                        <a:rPr lang="en-US" sz="1300" b="0" kern="1200" dirty="0" err="1">
                          <a:solidFill>
                            <a:schemeClr val="dk1"/>
                          </a:solidFill>
                          <a:effectLst/>
                          <a:latin typeface="Arial" panose="020B0604020202020204" pitchFamily="34" charset="0"/>
                          <a:ea typeface="+mn-ea"/>
                          <a:cs typeface="Arial" panose="020B0604020202020204" pitchFamily="34" charset="0"/>
                        </a:rPr>
                        <a:t>agua</a:t>
                      </a:r>
                      <a:r>
                        <a:rPr lang="en-US" sz="1300" b="0" kern="1200" dirty="0">
                          <a:solidFill>
                            <a:schemeClr val="dk1"/>
                          </a:solidFill>
                          <a:effectLst/>
                          <a:latin typeface="Arial" panose="020B0604020202020204" pitchFamily="34" charset="0"/>
                          <a:ea typeface="+mn-ea"/>
                          <a:cs typeface="Arial" panose="020B0604020202020204" pitchFamily="34" charset="0"/>
                        </a:rPr>
                        <a:t> potable</a:t>
                      </a:r>
                    </a:p>
                  </a:txBody>
                  <a:tcPr marL="68580" marR="68580" marT="0" marB="0" anchor="ctr">
                    <a:solidFill>
                      <a:schemeClr val="bg2">
                        <a:lumMod val="90000"/>
                      </a:schemeClr>
                    </a:solidFill>
                  </a:tcPr>
                </a:tc>
                <a:tc>
                  <a:txBody>
                    <a:bodyPr/>
                    <a:lstStyle/>
                    <a:p>
                      <a:pPr marL="0" marR="0" algn="ctr">
                        <a:lnSpc>
                          <a:spcPct val="107000"/>
                        </a:lnSpc>
                        <a:spcBef>
                          <a:spcPts val="0"/>
                        </a:spcBef>
                        <a:spcAft>
                          <a:spcPts val="0"/>
                        </a:spcAft>
                      </a:pPr>
                      <a:endParaRPr lang="en-US" sz="13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3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bibliotecas</a:t>
                      </a:r>
                      <a:endParaRPr lang="en-US" sz="13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13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r>
                        <a:rPr lang="en-US" sz="1300" kern="1200" dirty="0" err="1">
                          <a:solidFill>
                            <a:schemeClr val="dk1"/>
                          </a:solidFill>
                          <a:effectLst/>
                          <a:latin typeface="Arial" panose="020B0604020202020204" pitchFamily="34" charset="0"/>
                          <a:ea typeface="+mn-ea"/>
                          <a:cs typeface="Arial" panose="020B0604020202020204" pitchFamily="34" charset="0"/>
                        </a:rPr>
                        <a:t>ayuda</a:t>
                      </a:r>
                      <a:r>
                        <a:rPr lang="en-US" sz="1300" kern="1200" dirty="0">
                          <a:solidFill>
                            <a:schemeClr val="dk1"/>
                          </a:solidFill>
                          <a:effectLst/>
                          <a:latin typeface="Arial" panose="020B0604020202020204" pitchFamily="34" charset="0"/>
                          <a:ea typeface="+mn-ea"/>
                          <a:cs typeface="Arial" panose="020B0604020202020204" pitchFamily="34" charset="0"/>
                        </a:rPr>
                        <a:t> </a:t>
                      </a:r>
                      <a:r>
                        <a:rPr lang="en-US" sz="1300" kern="1200" dirty="0" err="1">
                          <a:solidFill>
                            <a:schemeClr val="dk1"/>
                          </a:solidFill>
                          <a:effectLst/>
                          <a:latin typeface="Arial" panose="020B0604020202020204" pitchFamily="34" charset="0"/>
                          <a:ea typeface="+mn-ea"/>
                          <a:cs typeface="Arial" panose="020B0604020202020204" pitchFamily="34" charset="0"/>
                        </a:rPr>
                        <a:t>alimentaria</a:t>
                      </a:r>
                      <a:endParaRPr lang="en-US" sz="13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s-E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carga del costo de la vivienda</a:t>
                      </a:r>
                      <a:endPar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err="1">
                          <a:effectLst/>
                          <a:latin typeface="Arial" panose="020B0604020202020204" pitchFamily="34" charset="0"/>
                          <a:cs typeface="Arial" panose="020B0604020202020204" pitchFamily="34" charset="0"/>
                        </a:rPr>
                        <a:t>caminabilidad</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1668216699"/>
                  </a:ext>
                </a:extLst>
              </a:tr>
              <a:tr h="609047">
                <a:tc>
                  <a:txBody>
                    <a:bodyPr/>
                    <a:lstStyle/>
                    <a:p>
                      <a:pPr marL="0" marR="0" algn="ctr" defTabSz="914400" rtl="0" eaLnBrk="1" latinLnBrk="0" hangingPunct="1">
                        <a:lnSpc>
                          <a:spcPct val="107000"/>
                        </a:lnSpc>
                        <a:spcBef>
                          <a:spcPts val="0"/>
                        </a:spcBef>
                        <a:spcAft>
                          <a:spcPts val="0"/>
                        </a:spcAft>
                      </a:pPr>
                      <a:r>
                        <a:rPr lang="en-US" sz="1300" b="0" kern="1200" dirty="0" err="1">
                          <a:solidFill>
                            <a:schemeClr val="dk1"/>
                          </a:solidFill>
                          <a:effectLst/>
                          <a:latin typeface="Arial" panose="020B0604020202020204" pitchFamily="34" charset="0"/>
                          <a:ea typeface="+mn-ea"/>
                          <a:cs typeface="Arial" panose="020B0604020202020204" pitchFamily="34" charset="0"/>
                        </a:rPr>
                        <a:t>Emisiones</a:t>
                      </a:r>
                      <a:r>
                        <a:rPr lang="en-US" sz="1300" b="0" kern="1200" dirty="0">
                          <a:solidFill>
                            <a:schemeClr val="dk1"/>
                          </a:solidFill>
                          <a:effectLst/>
                          <a:latin typeface="Arial" panose="020B0604020202020204" pitchFamily="34" charset="0"/>
                          <a:ea typeface="+mn-ea"/>
                          <a:cs typeface="Arial" panose="020B0604020202020204" pitchFamily="34" charset="0"/>
                        </a:rPr>
                        <a:t> </a:t>
                      </a:r>
                      <a:r>
                        <a:rPr lang="en-US" sz="1300" b="0" kern="1200" dirty="0" err="1">
                          <a:solidFill>
                            <a:schemeClr val="dk1"/>
                          </a:solidFill>
                          <a:effectLst/>
                          <a:latin typeface="Arial" panose="020B0604020202020204" pitchFamily="34" charset="0"/>
                          <a:ea typeface="+mn-ea"/>
                          <a:cs typeface="Arial" panose="020B0604020202020204" pitchFamily="34" charset="0"/>
                        </a:rPr>
                        <a:t>Tóxicas</a:t>
                      </a:r>
                      <a:endParaRPr lang="en-US" sz="13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tc>
                  <a:txBody>
                    <a:bodyPr/>
                    <a:lstStyle/>
                    <a:p>
                      <a:pPr marL="0" marR="0" algn="ctr">
                        <a:lnSpc>
                          <a:spcPct val="107000"/>
                        </a:lnSpc>
                        <a:spcBef>
                          <a:spcPts val="0"/>
                        </a:spcBef>
                        <a:spcAft>
                          <a:spcPts val="0"/>
                        </a:spcAft>
                      </a:pPr>
                      <a:r>
                        <a:rPr lang="en-US" sz="13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Centros</a:t>
                      </a:r>
                      <a:r>
                        <a:rPr lang="en-US" sz="1300" dirty="0">
                          <a:solidFill>
                            <a:srgbClr val="1D345D"/>
                          </a:solidFill>
                          <a:effectLst/>
                          <a:latin typeface="Arial" panose="020B0604020202020204" pitchFamily="34" charset="0"/>
                          <a:ea typeface="Calibri" panose="020F0502020204030204" pitchFamily="34" charset="0"/>
                          <a:cs typeface="Arial" panose="020B0604020202020204" pitchFamily="34" charset="0"/>
                        </a:rPr>
                        <a:t> </a:t>
                      </a:r>
                      <a:r>
                        <a:rPr lang="en-US" sz="13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médicos</a:t>
                      </a:r>
                      <a:endParaRPr lang="en-US" sz="13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300" kern="1200" dirty="0" err="1">
                          <a:effectLst/>
                          <a:latin typeface="Arial" panose="020B0604020202020204" pitchFamily="34" charset="0"/>
                          <a:cs typeface="Arial" panose="020B0604020202020204" pitchFamily="34" charset="0"/>
                        </a:rPr>
                        <a:t>Agricultura</a:t>
                      </a:r>
                      <a:r>
                        <a:rPr lang="en-US" sz="1300" kern="1200" dirty="0">
                          <a:effectLst/>
                          <a:latin typeface="Arial" panose="020B0604020202020204" pitchFamily="34" charset="0"/>
                          <a:cs typeface="Arial" panose="020B0604020202020204" pitchFamily="34" charset="0"/>
                        </a:rPr>
                        <a:t> </a:t>
                      </a:r>
                      <a:r>
                        <a:rPr lang="en-US" sz="1300" kern="1200" dirty="0" err="1">
                          <a:effectLst/>
                          <a:latin typeface="Arial" panose="020B0604020202020204" pitchFamily="34" charset="0"/>
                          <a:cs typeface="Arial" panose="020B0604020202020204" pitchFamily="34" charset="0"/>
                        </a:rPr>
                        <a:t>urbana</a:t>
                      </a:r>
                      <a:endParaRPr lang="en-US" sz="1300" b="0" kern="120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servicios</a:t>
                      </a: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 de </a:t>
                      </a: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alquiler</a:t>
                      </a:r>
                      <a:endPar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err="1">
                          <a:effectLst/>
                          <a:latin typeface="Arial" panose="020B0604020202020204" pitchFamily="34" charset="0"/>
                          <a:cs typeface="Arial" panose="020B0604020202020204" pitchFamily="34" charset="0"/>
                        </a:rPr>
                        <a:t>parques</a:t>
                      </a:r>
                      <a:r>
                        <a:rPr lang="en-US" sz="1300" kern="1200" dirty="0">
                          <a:effectLst/>
                          <a:latin typeface="Arial" panose="020B0604020202020204" pitchFamily="34" charset="0"/>
                          <a:cs typeface="Arial" panose="020B0604020202020204" pitchFamily="34" charset="0"/>
                        </a:rPr>
                        <a:t> y </a:t>
                      </a:r>
                      <a:r>
                        <a:rPr lang="en-US" sz="1300" kern="1200" dirty="0" err="1">
                          <a:effectLst/>
                          <a:latin typeface="Arial" panose="020B0604020202020204" pitchFamily="34" charset="0"/>
                          <a:cs typeface="Arial" panose="020B0604020202020204" pitchFamily="34" charset="0"/>
                        </a:rPr>
                        <a:t>recreación</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2891794215"/>
                  </a:ext>
                </a:extLst>
              </a:tr>
              <a:tr h="571806">
                <a:tc>
                  <a:txBody>
                    <a:bodyPr/>
                    <a:lstStyle/>
                    <a:p>
                      <a:pPr marL="0" marR="0" algn="ctr" defTabSz="914400" rtl="0" eaLnBrk="1" latinLnBrk="0" hangingPunct="1">
                        <a:lnSpc>
                          <a:spcPct val="107000"/>
                        </a:lnSpc>
                        <a:spcBef>
                          <a:spcPts val="0"/>
                        </a:spcBef>
                        <a:spcAft>
                          <a:spcPts val="0"/>
                        </a:spcAft>
                      </a:pPr>
                      <a:r>
                        <a:rPr lang="en-US" sz="1300" b="0" kern="1200" dirty="0" err="1">
                          <a:solidFill>
                            <a:schemeClr val="dk1"/>
                          </a:solidFill>
                          <a:effectLst/>
                          <a:latin typeface="Arial" panose="020B0604020202020204" pitchFamily="34" charset="0"/>
                          <a:ea typeface="+mn-ea"/>
                          <a:cs typeface="Arial" panose="020B0604020202020204" pitchFamily="34" charset="0"/>
                        </a:rPr>
                        <a:t>Residuos</a:t>
                      </a:r>
                      <a:r>
                        <a:rPr lang="en-US" sz="1300" b="0" kern="1200" dirty="0">
                          <a:solidFill>
                            <a:schemeClr val="dk1"/>
                          </a:solidFill>
                          <a:effectLst/>
                          <a:latin typeface="Arial" panose="020B0604020202020204" pitchFamily="34" charset="0"/>
                          <a:ea typeface="+mn-ea"/>
                          <a:cs typeface="Arial" panose="020B0604020202020204" pitchFamily="34" charset="0"/>
                        </a:rPr>
                        <a:t> </a:t>
                      </a:r>
                      <a:r>
                        <a:rPr lang="en-US" sz="1300" b="0" kern="1200" dirty="0" err="1">
                          <a:solidFill>
                            <a:schemeClr val="dk1"/>
                          </a:solidFill>
                          <a:effectLst/>
                          <a:latin typeface="Arial" panose="020B0604020202020204" pitchFamily="34" charset="0"/>
                          <a:ea typeface="+mn-ea"/>
                          <a:cs typeface="Arial" panose="020B0604020202020204" pitchFamily="34" charset="0"/>
                        </a:rPr>
                        <a:t>peligrosos</a:t>
                      </a:r>
                      <a:endParaRPr lang="en-US" sz="13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tc>
                  <a:txBody>
                    <a:bodyPr/>
                    <a:lstStyle/>
                    <a:p>
                      <a:pPr marL="0" marR="0" algn="ctr">
                        <a:lnSpc>
                          <a:spcPct val="107000"/>
                        </a:lnSpc>
                        <a:spcBef>
                          <a:spcPts val="0"/>
                        </a:spcBef>
                        <a:spcAft>
                          <a:spcPts val="0"/>
                        </a:spcAft>
                      </a:pPr>
                      <a:r>
                        <a:rPr lang="en-US" sz="1300" kern="1200" dirty="0" err="1">
                          <a:solidFill>
                            <a:srgbClr val="1D345D"/>
                          </a:solidFill>
                          <a:effectLst/>
                          <a:latin typeface="Arial" panose="020B0604020202020204" pitchFamily="34" charset="0"/>
                          <a:ea typeface="+mn-ea"/>
                          <a:cs typeface="Arial" panose="020B0604020202020204" pitchFamily="34" charset="0"/>
                        </a:rPr>
                        <a:t>escuelas</a:t>
                      </a:r>
                      <a:endParaRPr lang="en-US" sz="1300" kern="1200" dirty="0">
                        <a:solidFill>
                          <a:srgbClr val="1D345D"/>
                        </a:solidFill>
                        <a:effectLst/>
                        <a:latin typeface="Arial" panose="020B0604020202020204" pitchFamily="34" charset="0"/>
                        <a:ea typeface="+mn-ea"/>
                        <a:cs typeface="Arial" panose="020B0604020202020204" pitchFamily="34"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300" kern="1200" dirty="0" err="1">
                          <a:solidFill>
                            <a:schemeClr val="dk1"/>
                          </a:solidFill>
                          <a:effectLst/>
                          <a:latin typeface="Arial" panose="020B0604020202020204" pitchFamily="34" charset="0"/>
                          <a:ea typeface="+mn-ea"/>
                          <a:cs typeface="Arial" panose="020B0604020202020204" pitchFamily="34" charset="0"/>
                        </a:rPr>
                        <a:t>servicios</a:t>
                      </a:r>
                      <a:r>
                        <a:rPr lang="en-US" sz="1300" kern="1200" dirty="0">
                          <a:solidFill>
                            <a:schemeClr val="dk1"/>
                          </a:solidFill>
                          <a:effectLst/>
                          <a:latin typeface="Arial" panose="020B0604020202020204" pitchFamily="34" charset="0"/>
                          <a:ea typeface="+mn-ea"/>
                          <a:cs typeface="Arial" panose="020B0604020202020204" pitchFamily="34" charset="0"/>
                        </a:rPr>
                        <a:t> de </a:t>
                      </a:r>
                      <a:r>
                        <a:rPr lang="en-US" sz="1300" kern="1200" dirty="0" err="1">
                          <a:solidFill>
                            <a:schemeClr val="dk1"/>
                          </a:solidFill>
                          <a:effectLst/>
                          <a:latin typeface="Arial" panose="020B0604020202020204" pitchFamily="34" charset="0"/>
                          <a:ea typeface="+mn-ea"/>
                          <a:cs typeface="Arial" panose="020B0604020202020204" pitchFamily="34" charset="0"/>
                        </a:rPr>
                        <a:t>nutrición</a:t>
                      </a:r>
                      <a:endParaRPr lang="en-US" sz="13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alumbrado</a:t>
                      </a: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 </a:t>
                      </a: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público</a:t>
                      </a: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 y </a:t>
                      </a: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aceras</a:t>
                      </a:r>
                      <a:endPar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s-ES" sz="1300" kern="1200" dirty="0">
                          <a:effectLst/>
                          <a:latin typeface="Arial" panose="020B0604020202020204" pitchFamily="34" charset="0"/>
                          <a:cs typeface="Arial" panose="020B0604020202020204" pitchFamily="34" charset="0"/>
                        </a:rPr>
                        <a:t>rutas seguras a las escuelas</a:t>
                      </a:r>
                      <a:endParaRPr lang="en-US" sz="13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1115093048"/>
                  </a:ext>
                </a:extLst>
              </a:tr>
              <a:tr h="540130">
                <a:tc>
                  <a:txBody>
                    <a:bodyPr/>
                    <a:lstStyle/>
                    <a:p>
                      <a:pPr marL="0" marR="0" algn="ctr" defTabSz="914400" rtl="0" eaLnBrk="1" latinLnBrk="0" hangingPunct="1">
                        <a:lnSpc>
                          <a:spcPct val="107000"/>
                        </a:lnSpc>
                        <a:spcBef>
                          <a:spcPts val="0"/>
                        </a:spcBef>
                        <a:spcAft>
                          <a:spcPts val="0"/>
                        </a:spcAft>
                      </a:pPr>
                      <a:r>
                        <a:rPr lang="en-US" sz="1300" b="0" kern="1200" dirty="0" err="1">
                          <a:solidFill>
                            <a:schemeClr val="dk1"/>
                          </a:solidFill>
                          <a:effectLst/>
                          <a:latin typeface="Arial" panose="020B0604020202020204" pitchFamily="34" charset="0"/>
                          <a:ea typeface="+mn-ea"/>
                          <a:cs typeface="Arial" panose="020B0604020202020204" pitchFamily="34" charset="0"/>
                        </a:rPr>
                        <a:t>Sitios</a:t>
                      </a:r>
                      <a:r>
                        <a:rPr lang="en-US" sz="1300" b="0" kern="1200" dirty="0">
                          <a:solidFill>
                            <a:schemeClr val="dk1"/>
                          </a:solidFill>
                          <a:effectLst/>
                          <a:latin typeface="Arial" panose="020B0604020202020204" pitchFamily="34" charset="0"/>
                          <a:ea typeface="+mn-ea"/>
                          <a:cs typeface="Arial" panose="020B0604020202020204" pitchFamily="34" charset="0"/>
                        </a:rPr>
                        <a:t> de </a:t>
                      </a:r>
                      <a:r>
                        <a:rPr lang="en-US" sz="1300" b="0" kern="1200" dirty="0" err="1">
                          <a:solidFill>
                            <a:schemeClr val="dk1"/>
                          </a:solidFill>
                          <a:effectLst/>
                          <a:latin typeface="Arial" panose="020B0604020202020204" pitchFamily="34" charset="0"/>
                          <a:ea typeface="+mn-ea"/>
                          <a:cs typeface="Arial" panose="020B0604020202020204" pitchFamily="34" charset="0"/>
                        </a:rPr>
                        <a:t>limpieza</a:t>
                      </a:r>
                      <a:endParaRPr lang="en-US" sz="13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solidFill>
                      <a:schemeClr val="bg2">
                        <a:lumMod val="90000"/>
                      </a:schemeClr>
                    </a:solidFill>
                  </a:tcPr>
                </a:tc>
                <a:tc>
                  <a:txBody>
                    <a:bodyPr/>
                    <a:lstStyle/>
                    <a:p>
                      <a:pPr marL="0" marR="0" algn="ctr">
                        <a:lnSpc>
                          <a:spcPct val="107000"/>
                        </a:lnSpc>
                        <a:spcBef>
                          <a:spcPts val="0"/>
                        </a:spcBef>
                        <a:spcAft>
                          <a:spcPts val="0"/>
                        </a:spcAft>
                      </a:pPr>
                      <a:r>
                        <a:rPr lang="en-US" sz="13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guarderías</a:t>
                      </a:r>
                      <a:endParaRPr lang="en-US" sz="13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300" kern="1200" dirty="0" err="1">
                          <a:solidFill>
                            <a:schemeClr val="dk1"/>
                          </a:solidFill>
                          <a:effectLst/>
                          <a:latin typeface="Arial" panose="020B0604020202020204" pitchFamily="34" charset="0"/>
                          <a:ea typeface="+mn-ea"/>
                          <a:cs typeface="Arial" panose="020B0604020202020204" pitchFamily="34" charset="0"/>
                        </a:rPr>
                        <a:t>acceso</a:t>
                      </a:r>
                      <a:r>
                        <a:rPr lang="en-US" sz="1300" kern="1200" dirty="0">
                          <a:solidFill>
                            <a:schemeClr val="dk1"/>
                          </a:solidFill>
                          <a:effectLst/>
                          <a:latin typeface="Arial" panose="020B0604020202020204" pitchFamily="34" charset="0"/>
                          <a:ea typeface="+mn-ea"/>
                          <a:cs typeface="Arial" panose="020B0604020202020204" pitchFamily="34" charset="0"/>
                        </a:rPr>
                        <a:t> a </a:t>
                      </a:r>
                      <a:r>
                        <a:rPr lang="en-US" sz="1300" kern="1200" dirty="0" err="1">
                          <a:solidFill>
                            <a:schemeClr val="dk1"/>
                          </a:solidFill>
                          <a:effectLst/>
                          <a:latin typeface="Arial" panose="020B0604020202020204" pitchFamily="34" charset="0"/>
                          <a:ea typeface="+mn-ea"/>
                          <a:cs typeface="Arial" panose="020B0604020202020204" pitchFamily="34" charset="0"/>
                        </a:rPr>
                        <a:t>productos</a:t>
                      </a:r>
                      <a:r>
                        <a:rPr lang="en-US" sz="1300" kern="1200" dirty="0">
                          <a:solidFill>
                            <a:schemeClr val="dk1"/>
                          </a:solidFill>
                          <a:effectLst/>
                          <a:latin typeface="Arial" panose="020B0604020202020204" pitchFamily="34" charset="0"/>
                          <a:ea typeface="+mn-ea"/>
                          <a:cs typeface="Arial" panose="020B0604020202020204" pitchFamily="34" charset="0"/>
                        </a:rPr>
                        <a:t> frescos</a:t>
                      </a:r>
                    </a:p>
                  </a:txBody>
                  <a:tcPr marL="68580" marR="68580" marT="0" marB="0" anchor="ctr">
                    <a:solidFill>
                      <a:schemeClr val="bg2">
                        <a:lumMod val="90000"/>
                      </a:schemeClr>
                    </a:solidFill>
                  </a:tcPr>
                </a:tc>
                <a:tc>
                  <a:txBody>
                    <a:bodyPr/>
                    <a:lstStyle/>
                    <a:p>
                      <a:pPr marL="0" marR="0" algn="ctr" defTabSz="914400" rtl="0" eaLnBrk="1" latinLnBrk="0" hangingPunct="1">
                        <a:lnSpc>
                          <a:spcPct val="107000"/>
                        </a:lnSpc>
                        <a:spcBef>
                          <a:spcPts val="0"/>
                        </a:spcBef>
                        <a:spcAft>
                          <a:spcPts val="0"/>
                        </a:spcAft>
                      </a:pP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seguridad</a:t>
                      </a:r>
                      <a:r>
                        <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rPr>
                        <a:t> del </a:t>
                      </a:r>
                      <a:r>
                        <a:rPr lang="en-US" sz="1300" kern="1200" dirty="0" err="1">
                          <a:solidFill>
                            <a:srgbClr val="1D345D"/>
                          </a:solidFill>
                          <a:effectLst/>
                          <a:latin typeface="Arial" panose="020B0604020202020204" pitchFamily="34" charset="0"/>
                          <a:ea typeface="Calibri" panose="020F0502020204030204" pitchFamily="34" charset="0"/>
                          <a:cs typeface="Arial" panose="020B0604020202020204" pitchFamily="34" charset="0"/>
                        </a:rPr>
                        <a:t>vecindario</a:t>
                      </a:r>
                      <a:endParaRPr lang="en-US" sz="1300" kern="12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r>
                        <a:rPr lang="en-US" sz="1300" dirty="0" err="1">
                          <a:latin typeface="Arial" panose="020B0604020202020204" pitchFamily="34" charset="0"/>
                          <a:cs typeface="Arial" panose="020B0604020202020204" pitchFamily="34" charset="0"/>
                        </a:rPr>
                        <a:t>Servicios</a:t>
                      </a:r>
                      <a:r>
                        <a:rPr lang="en-US" sz="1300" dirty="0">
                          <a:latin typeface="Arial" panose="020B0604020202020204" pitchFamily="34" charset="0"/>
                          <a:cs typeface="Arial" panose="020B0604020202020204" pitchFamily="34" charset="0"/>
                        </a:rPr>
                        <a:t> de </a:t>
                      </a:r>
                      <a:r>
                        <a:rPr lang="en-US" sz="1300" dirty="0" err="1">
                          <a:latin typeface="Arial" panose="020B0604020202020204" pitchFamily="34" charset="0"/>
                          <a:cs typeface="Arial" panose="020B0604020202020204" pitchFamily="34" charset="0"/>
                        </a:rPr>
                        <a:t>salud</a:t>
                      </a:r>
                      <a:r>
                        <a:rPr lang="en-US" sz="1300" dirty="0">
                          <a:latin typeface="Arial" panose="020B0604020202020204" pitchFamily="34" charset="0"/>
                          <a:cs typeface="Arial" panose="020B0604020202020204" pitchFamily="34" charset="0"/>
                        </a:rPr>
                        <a:t> mental</a:t>
                      </a:r>
                    </a:p>
                  </a:txBody>
                  <a:tcPr marL="68580" marR="68580" marT="0" marB="0" anchor="ctr">
                    <a:solidFill>
                      <a:schemeClr val="bg2">
                        <a:lumMod val="90000"/>
                      </a:schemeClr>
                    </a:solidFill>
                  </a:tcPr>
                </a:tc>
                <a:extLst>
                  <a:ext uri="{0D108BD9-81ED-4DB2-BD59-A6C34878D82A}">
                    <a16:rowId xmlns:a16="http://schemas.microsoft.com/office/drawing/2014/main" val="2166769640"/>
                  </a:ext>
                </a:extLst>
              </a:tr>
            </a:tbl>
          </a:graphicData>
        </a:graphic>
      </p:graphicFrame>
    </p:spTree>
    <p:extLst>
      <p:ext uri="{BB962C8B-B14F-4D97-AF65-F5344CB8AC3E}">
        <p14:creationId xmlns:p14="http://schemas.microsoft.com/office/powerpoint/2010/main" val="1068945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285" y="4591245"/>
            <a:ext cx="3506689" cy="2199649"/>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rotWithShape="1">
          <a:blip r:embed="rId4">
            <a:extLst>
              <a:ext uri="{28A0092B-C50C-407E-A947-70E740481C1C}">
                <a14:useLocalDpi xmlns:a14="http://schemas.microsoft.com/office/drawing/2010/main" val="0"/>
              </a:ext>
            </a:extLst>
          </a:blip>
          <a:srcRect l="6604" r="11006"/>
          <a:stretch/>
        </p:blipFill>
        <p:spPr>
          <a:xfrm>
            <a:off x="6249940" y="4611032"/>
            <a:ext cx="3052293" cy="2156720"/>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83743"/>
            <a:ext cx="3278752" cy="2194866"/>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a:extLst>
              <a:ext uri="{28A0092B-C50C-407E-A947-70E740481C1C}">
                <a14:useLocalDpi xmlns:a14="http://schemas.microsoft.com/office/drawing/2010/main" val="0"/>
              </a:ext>
            </a:extLst>
          </a:blip>
          <a:srcRect l="7908"/>
          <a:stretch/>
        </p:blipFill>
        <p:spPr>
          <a:xfrm>
            <a:off x="9156971" y="4583743"/>
            <a:ext cx="3041830" cy="2194866"/>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fontScale="90000"/>
          </a:bodyPr>
          <a:lstStyle/>
          <a:p>
            <a:r>
              <a:rPr lang="en-US" dirty="0">
                <a:solidFill>
                  <a:schemeClr val="bg1"/>
                </a:solidFill>
              </a:rPr>
              <a:t>Visioning Exercise</a:t>
            </a:r>
            <a:br>
              <a:rPr lang="en-US" dirty="0">
                <a:solidFill>
                  <a:schemeClr val="bg1"/>
                </a:solidFill>
              </a:rPr>
            </a:br>
            <a:r>
              <a:rPr lang="es-ES" dirty="0">
                <a:solidFill>
                  <a:schemeClr val="accent1">
                    <a:lumMod val="50000"/>
                  </a:schemeClr>
                </a:solidFill>
              </a:rPr>
              <a:t>Ejercicio de Visión Comunitaria </a:t>
            </a:r>
            <a:endParaRPr lang="en-US" dirty="0">
              <a:solidFill>
                <a:schemeClr val="accent1">
                  <a:lumMod val="50000"/>
                </a:schemeClr>
              </a:solidFill>
            </a:endParaRPr>
          </a:p>
        </p:txBody>
      </p:sp>
    </p:spTree>
    <p:extLst>
      <p:ext uri="{BB962C8B-B14F-4D97-AF65-F5344CB8AC3E}">
        <p14:creationId xmlns:p14="http://schemas.microsoft.com/office/powerpoint/2010/main" val="31847311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6310647" y="1242811"/>
            <a:ext cx="5700061" cy="3477296"/>
          </a:xfrm>
        </p:spPr>
        <p:txBody>
          <a:bodyPr>
            <a:noAutofit/>
          </a:bodyPr>
          <a:lstStyle/>
          <a:p>
            <a:r>
              <a:rPr lang="en-US" sz="2400" dirty="0"/>
              <a:t>To learn more about your unique visions for Irwindale, we will be working with our hands, tapping into our creative selves, and building models of both memories and a better community. </a:t>
            </a:r>
          </a:p>
          <a:p>
            <a:pPr marL="0" indent="0">
              <a:buNone/>
            </a:pPr>
            <a:endParaRPr lang="en-US" sz="2400" dirty="0"/>
          </a:p>
          <a:p>
            <a:r>
              <a:rPr lang="es-ES" sz="2400" dirty="0">
                <a:solidFill>
                  <a:schemeClr val="accent1">
                    <a:lumMod val="75000"/>
                  </a:schemeClr>
                </a:solidFill>
              </a:rPr>
              <a:t>Para obtener más información sobre sus visiones únicas para </a:t>
            </a:r>
            <a:r>
              <a:rPr lang="es-ES" sz="2400" dirty="0" err="1">
                <a:solidFill>
                  <a:schemeClr val="accent1">
                    <a:lumMod val="75000"/>
                  </a:schemeClr>
                </a:solidFill>
              </a:rPr>
              <a:t>Irwindale</a:t>
            </a:r>
            <a:r>
              <a:rPr lang="es-ES" sz="2400" dirty="0">
                <a:solidFill>
                  <a:schemeClr val="accent1">
                    <a:lumMod val="75000"/>
                  </a:schemeClr>
                </a:solidFill>
              </a:rPr>
              <a:t>, trabajaremos con nuestras manos, aprovecharemos nuestra creatividad y construiremos modelos tanto de recuerdos como de una mejor comunidad.</a:t>
            </a:r>
          </a:p>
        </p:txBody>
      </p:sp>
      <p:pic>
        <p:nvPicPr>
          <p:cNvPr id="8" name="Google Shape;60;p14"/>
          <p:cNvPicPr preferRelativeResize="0"/>
          <p:nvPr/>
        </p:nvPicPr>
        <p:blipFill rotWithShape="1">
          <a:blip r:embed="rId3">
            <a:alphaModFix/>
          </a:blip>
          <a:srcRect b="6916"/>
          <a:stretch/>
        </p:blipFill>
        <p:spPr>
          <a:xfrm>
            <a:off x="206061" y="1044391"/>
            <a:ext cx="5969359" cy="5562471"/>
          </a:xfrm>
          <a:prstGeom prst="rect">
            <a:avLst/>
          </a:prstGeom>
          <a:noFill/>
          <a:ln>
            <a:noFill/>
          </a:ln>
        </p:spPr>
      </p:pic>
    </p:spTree>
    <p:extLst>
      <p:ext uri="{BB962C8B-B14F-4D97-AF65-F5344CB8AC3E}">
        <p14:creationId xmlns:p14="http://schemas.microsoft.com/office/powerpoint/2010/main" val="3110241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6304208" y="1912512"/>
            <a:ext cx="5700061" cy="3477296"/>
          </a:xfrm>
        </p:spPr>
        <p:txBody>
          <a:bodyPr>
            <a:noAutofit/>
          </a:bodyPr>
          <a:lstStyle/>
          <a:p>
            <a:r>
              <a:rPr lang="en-US" sz="2800" dirty="0"/>
              <a:t>Working with our hands allows us to be visionary and creative with our thinking.</a:t>
            </a:r>
          </a:p>
          <a:p>
            <a:pPr marL="0" indent="0">
              <a:buNone/>
            </a:pPr>
            <a:endParaRPr lang="en-US" sz="2800" dirty="0"/>
          </a:p>
          <a:p>
            <a:pPr marL="0" indent="0">
              <a:buNone/>
            </a:pPr>
            <a:endParaRPr lang="en-US" sz="2800" dirty="0"/>
          </a:p>
          <a:p>
            <a:r>
              <a:rPr lang="es-ES" sz="2800" dirty="0">
                <a:solidFill>
                  <a:schemeClr val="accent1">
                    <a:lumMod val="75000"/>
                  </a:schemeClr>
                </a:solidFill>
              </a:rPr>
              <a:t>Trabajar con nuestras manos nos permite ser visionarios y creativos con nuestro pensamiento.</a:t>
            </a:r>
          </a:p>
        </p:txBody>
      </p:sp>
      <p:pic>
        <p:nvPicPr>
          <p:cNvPr id="4" name="Google Shape;60;p14"/>
          <p:cNvPicPr preferRelativeResize="0"/>
          <p:nvPr/>
        </p:nvPicPr>
        <p:blipFill>
          <a:blip r:embed="rId3">
            <a:extLst>
              <a:ext uri="{28A0092B-C50C-407E-A947-70E740481C1C}">
                <a14:useLocalDpi xmlns:a14="http://schemas.microsoft.com/office/drawing/2010/main" val="0"/>
              </a:ext>
            </a:extLst>
          </a:blip>
          <a:stretch>
            <a:fillRect/>
          </a:stretch>
        </p:blipFill>
        <p:spPr>
          <a:xfrm>
            <a:off x="206061" y="1374458"/>
            <a:ext cx="5969359" cy="4902336"/>
          </a:xfrm>
          <a:prstGeom prst="rect">
            <a:avLst/>
          </a:prstGeom>
          <a:noFill/>
          <a:ln>
            <a:noFill/>
          </a:ln>
        </p:spPr>
      </p:pic>
    </p:spTree>
    <p:extLst>
      <p:ext uri="{BB962C8B-B14F-4D97-AF65-F5344CB8AC3E}">
        <p14:creationId xmlns:p14="http://schemas.microsoft.com/office/powerpoint/2010/main" val="11526525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6304208" y="2247363"/>
            <a:ext cx="5700061" cy="2788277"/>
          </a:xfrm>
        </p:spPr>
        <p:txBody>
          <a:bodyPr>
            <a:normAutofit lnSpcReduction="10000"/>
          </a:bodyPr>
          <a:lstStyle/>
          <a:p>
            <a:pPr marL="0" indent="0">
              <a:buNone/>
            </a:pPr>
            <a:endParaRPr lang="en-US" sz="2000" dirty="0"/>
          </a:p>
          <a:p>
            <a:pPr marL="457200" indent="-457200">
              <a:buAutoNum type="arabicPeriod"/>
            </a:pPr>
            <a:r>
              <a:rPr lang="es-ES" sz="3200" b="1" dirty="0" err="1"/>
              <a:t>Build</a:t>
            </a:r>
            <a:r>
              <a:rPr lang="es-ES" sz="3200" b="1" dirty="0"/>
              <a:t> </a:t>
            </a:r>
            <a:r>
              <a:rPr lang="es-ES" sz="3200" b="1" dirty="0" err="1"/>
              <a:t>your</a:t>
            </a:r>
            <a:r>
              <a:rPr lang="es-ES" sz="3200" b="1" dirty="0"/>
              <a:t> </a:t>
            </a:r>
            <a:r>
              <a:rPr lang="es-ES" sz="3200" b="1" dirty="0" err="1"/>
              <a:t>favorite</a:t>
            </a:r>
            <a:r>
              <a:rPr lang="es-ES" sz="3200" b="1" dirty="0"/>
              <a:t> </a:t>
            </a:r>
            <a:r>
              <a:rPr lang="es-ES" sz="3200" b="1" dirty="0" err="1"/>
              <a:t>childhood</a:t>
            </a:r>
            <a:r>
              <a:rPr lang="es-ES" sz="3200" b="1" dirty="0"/>
              <a:t> </a:t>
            </a:r>
            <a:r>
              <a:rPr lang="es-ES" sz="3200" b="1" dirty="0" err="1"/>
              <a:t>memory</a:t>
            </a:r>
            <a:endParaRPr lang="es-ES" sz="3200" b="1" dirty="0"/>
          </a:p>
          <a:p>
            <a:pPr marL="0" indent="0">
              <a:buNone/>
            </a:pPr>
            <a:endParaRPr lang="es-ES" sz="3200" dirty="0"/>
          </a:p>
          <a:p>
            <a:pPr marL="0" indent="0">
              <a:buNone/>
            </a:pPr>
            <a:r>
              <a:rPr lang="es-ES" sz="3200" dirty="0">
                <a:solidFill>
                  <a:schemeClr val="accent1">
                    <a:lumMod val="75000"/>
                  </a:schemeClr>
                </a:solidFill>
              </a:rPr>
              <a:t>1. </a:t>
            </a:r>
            <a:r>
              <a:rPr lang="es-ES" sz="3200" b="1" dirty="0">
                <a:solidFill>
                  <a:schemeClr val="accent1">
                    <a:lumMod val="75000"/>
                  </a:schemeClr>
                </a:solidFill>
              </a:rPr>
              <a:t>Construya su memoria favorita de la infancia</a:t>
            </a:r>
          </a:p>
          <a:p>
            <a:pPr marL="0" indent="0">
              <a:buNone/>
            </a:pPr>
            <a:endParaRPr lang="es-ES" sz="2000" dirty="0">
              <a:solidFill>
                <a:schemeClr val="accent1">
                  <a:lumMod val="75000"/>
                </a:schemeClr>
              </a:solidFill>
            </a:endParaRPr>
          </a:p>
        </p:txBody>
      </p:sp>
      <p:pic>
        <p:nvPicPr>
          <p:cNvPr id="4" name="Google Shape;60;p14"/>
          <p:cNvPicPr preferRelativeResize="0"/>
          <p:nvPr/>
        </p:nvPicPr>
        <p:blipFill>
          <a:blip r:embed="rId3">
            <a:extLst>
              <a:ext uri="{28A0092B-C50C-407E-A947-70E740481C1C}">
                <a14:useLocalDpi xmlns:a14="http://schemas.microsoft.com/office/drawing/2010/main" val="0"/>
              </a:ext>
            </a:extLst>
          </a:blip>
          <a:stretch>
            <a:fillRect/>
          </a:stretch>
        </p:blipFill>
        <p:spPr>
          <a:xfrm>
            <a:off x="206061" y="1053605"/>
            <a:ext cx="5969359" cy="5544042"/>
          </a:xfrm>
          <a:prstGeom prst="rect">
            <a:avLst/>
          </a:prstGeom>
          <a:noFill/>
          <a:ln>
            <a:noFill/>
          </a:ln>
        </p:spPr>
      </p:pic>
      <p:sp>
        <p:nvSpPr>
          <p:cNvPr id="5" name="Title 1">
            <a:extLst>
              <a:ext uri="{FF2B5EF4-FFF2-40B4-BE49-F238E27FC236}">
                <a16:creationId xmlns:a16="http://schemas.microsoft.com/office/drawing/2014/main" id="{096E605B-22EB-4796-8424-2155BABFE678}"/>
              </a:ext>
            </a:extLst>
          </p:cNvPr>
          <p:cNvSpPr>
            <a:spLocks noGrp="1"/>
          </p:cNvSpPr>
          <p:nvPr>
            <p:ph type="title"/>
          </p:nvPr>
        </p:nvSpPr>
        <p:spPr>
          <a:xfrm>
            <a:off x="6351516" y="1403797"/>
            <a:ext cx="5652753" cy="843566"/>
          </a:xfrm>
        </p:spPr>
        <p:txBody>
          <a:bodyPr>
            <a:noAutofit/>
          </a:bodyPr>
          <a:lstStyle/>
          <a:p>
            <a:r>
              <a:rPr lang="en-US" sz="2400" dirty="0"/>
              <a:t>TWO ACTIVITIES/ </a:t>
            </a:r>
            <a:r>
              <a:rPr lang="en-US" sz="2400" dirty="0">
                <a:solidFill>
                  <a:schemeClr val="accent1">
                    <a:lumMod val="50000"/>
                  </a:schemeClr>
                </a:solidFill>
              </a:rPr>
              <a:t>D</a:t>
            </a:r>
            <a:r>
              <a:rPr lang="es-ES" sz="2400" dirty="0">
                <a:solidFill>
                  <a:schemeClr val="accent1">
                    <a:lumMod val="50000"/>
                  </a:schemeClr>
                </a:solidFill>
              </a:rPr>
              <a:t>OS ACTIVIDADES</a:t>
            </a:r>
            <a:r>
              <a:rPr lang="es-ES" sz="2400" b="1" dirty="0">
                <a:solidFill>
                  <a:schemeClr val="accent1">
                    <a:lumMod val="50000"/>
                  </a:schemeClr>
                </a:solidFill>
              </a:rPr>
              <a:t/>
            </a:r>
            <a:br>
              <a:rPr lang="es-ES" sz="2400" b="1" dirty="0">
                <a:solidFill>
                  <a:schemeClr val="accent1">
                    <a:lumMod val="50000"/>
                  </a:schemeClr>
                </a:solidFill>
              </a:rPr>
            </a:br>
            <a:endParaRPr lang="en-US" sz="2400" b="1" dirty="0">
              <a:solidFill>
                <a:schemeClr val="accent1">
                  <a:lumMod val="50000"/>
                </a:schemeClr>
              </a:solidFill>
            </a:endParaRPr>
          </a:p>
        </p:txBody>
      </p:sp>
    </p:spTree>
    <p:extLst>
      <p:ext uri="{BB962C8B-B14F-4D97-AF65-F5344CB8AC3E}">
        <p14:creationId xmlns:p14="http://schemas.microsoft.com/office/powerpoint/2010/main" val="193657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6304208" y="2247363"/>
            <a:ext cx="5700061" cy="2788277"/>
          </a:xfrm>
        </p:spPr>
        <p:txBody>
          <a:bodyPr>
            <a:normAutofit fontScale="92500" lnSpcReduction="20000"/>
          </a:bodyPr>
          <a:lstStyle/>
          <a:p>
            <a:pPr marL="0" indent="0">
              <a:buNone/>
            </a:pPr>
            <a:r>
              <a:rPr lang="en-US" sz="3000" b="1" dirty="0"/>
              <a:t>Why? </a:t>
            </a:r>
          </a:p>
          <a:p>
            <a:pPr marL="0" indent="0">
              <a:buNone/>
            </a:pPr>
            <a:r>
              <a:rPr lang="en-US" sz="3000" dirty="0"/>
              <a:t>We learn what really matters to us - core values</a:t>
            </a:r>
          </a:p>
          <a:p>
            <a:pPr marL="0" indent="0">
              <a:buNone/>
            </a:pPr>
            <a:endParaRPr lang="es-ES" sz="3000" dirty="0"/>
          </a:p>
          <a:p>
            <a:pPr marL="0" indent="0">
              <a:buNone/>
            </a:pPr>
            <a:r>
              <a:rPr lang="es-ES" sz="3000" b="1" dirty="0">
                <a:solidFill>
                  <a:schemeClr val="accent1">
                    <a:lumMod val="75000"/>
                  </a:schemeClr>
                </a:solidFill>
              </a:rPr>
              <a:t>¿Porque?</a:t>
            </a:r>
          </a:p>
          <a:p>
            <a:pPr marL="0" indent="0">
              <a:buNone/>
            </a:pPr>
            <a:r>
              <a:rPr lang="es-ES" sz="3000" dirty="0">
                <a:solidFill>
                  <a:schemeClr val="accent1">
                    <a:lumMod val="75000"/>
                  </a:schemeClr>
                </a:solidFill>
              </a:rPr>
              <a:t>Aprendemos lo que realmente nos importa: valores fundamentales</a:t>
            </a:r>
          </a:p>
          <a:p>
            <a:pPr marL="0" indent="0">
              <a:buNone/>
            </a:pPr>
            <a:endParaRPr lang="es-ES" sz="2400" dirty="0">
              <a:solidFill>
                <a:schemeClr val="accent1">
                  <a:lumMod val="75000"/>
                </a:schemeClr>
              </a:solidFill>
            </a:endParaRPr>
          </a:p>
          <a:p>
            <a:pPr marL="0" indent="0">
              <a:buNone/>
            </a:pPr>
            <a:endParaRPr lang="es-ES" sz="2000" dirty="0">
              <a:solidFill>
                <a:schemeClr val="accent1">
                  <a:lumMod val="75000"/>
                </a:schemeClr>
              </a:solidFill>
            </a:endParaRPr>
          </a:p>
        </p:txBody>
      </p:sp>
      <p:pic>
        <p:nvPicPr>
          <p:cNvPr id="4" name="Google Shape;60;p14"/>
          <p:cNvPicPr preferRelativeResize="0"/>
          <p:nvPr/>
        </p:nvPicPr>
        <p:blipFill rotWithShape="1">
          <a:blip r:embed="rId3" cstate="hqprint">
            <a:extLst>
              <a:ext uri="{28A0092B-C50C-407E-A947-70E740481C1C}">
                <a14:useLocalDpi xmlns:a14="http://schemas.microsoft.com/office/drawing/2010/main" val="0"/>
              </a:ext>
            </a:extLst>
          </a:blip>
          <a:srcRect t="16042"/>
          <a:stretch/>
        </p:blipFill>
        <p:spPr>
          <a:xfrm>
            <a:off x="311195" y="2073498"/>
            <a:ext cx="5969359" cy="3758818"/>
          </a:xfrm>
          <a:prstGeom prst="rect">
            <a:avLst/>
          </a:prstGeom>
          <a:noFill/>
          <a:ln>
            <a:noFill/>
          </a:ln>
        </p:spPr>
      </p:pic>
      <p:sp>
        <p:nvSpPr>
          <p:cNvPr id="5" name="Title 1">
            <a:extLst>
              <a:ext uri="{FF2B5EF4-FFF2-40B4-BE49-F238E27FC236}">
                <a16:creationId xmlns:a16="http://schemas.microsoft.com/office/drawing/2014/main" id="{096E605B-22EB-4796-8424-2155BABFE678}"/>
              </a:ext>
            </a:extLst>
          </p:cNvPr>
          <p:cNvSpPr>
            <a:spLocks noGrp="1"/>
          </p:cNvSpPr>
          <p:nvPr>
            <p:ph type="title"/>
          </p:nvPr>
        </p:nvSpPr>
        <p:spPr>
          <a:xfrm>
            <a:off x="6351516" y="1403797"/>
            <a:ext cx="5652753" cy="843566"/>
          </a:xfrm>
        </p:spPr>
        <p:txBody>
          <a:bodyPr>
            <a:noAutofit/>
          </a:bodyPr>
          <a:lstStyle/>
          <a:p>
            <a:r>
              <a:rPr lang="en-US" sz="2400" dirty="0"/>
              <a:t>TWO ACTIVITIES/ </a:t>
            </a:r>
            <a:r>
              <a:rPr lang="en-US" sz="2400" dirty="0">
                <a:solidFill>
                  <a:schemeClr val="accent1">
                    <a:lumMod val="50000"/>
                  </a:schemeClr>
                </a:solidFill>
              </a:rPr>
              <a:t>D</a:t>
            </a:r>
            <a:r>
              <a:rPr lang="es-ES" sz="2400" dirty="0">
                <a:solidFill>
                  <a:schemeClr val="accent1">
                    <a:lumMod val="50000"/>
                  </a:schemeClr>
                </a:solidFill>
              </a:rPr>
              <a:t>OS ACTIVIDADES</a:t>
            </a:r>
            <a:r>
              <a:rPr lang="es-ES" sz="2400" b="1" dirty="0">
                <a:solidFill>
                  <a:schemeClr val="accent1">
                    <a:lumMod val="50000"/>
                  </a:schemeClr>
                </a:solidFill>
              </a:rPr>
              <a:t/>
            </a:r>
            <a:br>
              <a:rPr lang="es-ES" sz="2400" b="1" dirty="0">
                <a:solidFill>
                  <a:schemeClr val="accent1">
                    <a:lumMod val="50000"/>
                  </a:schemeClr>
                </a:solidFill>
              </a:rPr>
            </a:br>
            <a:endParaRPr lang="en-US" sz="2400" b="1" dirty="0">
              <a:solidFill>
                <a:schemeClr val="accent1">
                  <a:lumMod val="50000"/>
                </a:schemeClr>
              </a:solidFill>
            </a:endParaRPr>
          </a:p>
        </p:txBody>
      </p:sp>
    </p:spTree>
    <p:extLst>
      <p:ext uri="{BB962C8B-B14F-4D97-AF65-F5344CB8AC3E}">
        <p14:creationId xmlns:p14="http://schemas.microsoft.com/office/powerpoint/2010/main" val="2196852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6304208" y="2247363"/>
            <a:ext cx="5700061" cy="2788277"/>
          </a:xfrm>
        </p:spPr>
        <p:txBody>
          <a:bodyPr>
            <a:normAutofit/>
          </a:bodyPr>
          <a:lstStyle/>
          <a:p>
            <a:pPr marL="0" indent="0">
              <a:buNone/>
            </a:pPr>
            <a:endParaRPr lang="en-US" sz="2000" dirty="0"/>
          </a:p>
          <a:p>
            <a:pPr marL="0" indent="0">
              <a:buNone/>
            </a:pPr>
            <a:r>
              <a:rPr lang="es-ES" sz="3200" dirty="0"/>
              <a:t>2. </a:t>
            </a:r>
            <a:r>
              <a:rPr lang="es-ES" sz="3200" b="1" dirty="0" err="1"/>
              <a:t>Build</a:t>
            </a:r>
            <a:r>
              <a:rPr lang="es-ES" sz="3200" b="1" dirty="0"/>
              <a:t> </a:t>
            </a:r>
            <a:r>
              <a:rPr lang="es-ES" sz="3200" b="1" dirty="0" err="1"/>
              <a:t>your</a:t>
            </a:r>
            <a:r>
              <a:rPr lang="es-ES" sz="3200" b="1" dirty="0"/>
              <a:t> ideal </a:t>
            </a:r>
            <a:r>
              <a:rPr lang="es-ES" sz="3200" b="1" dirty="0" err="1"/>
              <a:t>Irwindale</a:t>
            </a:r>
            <a:endParaRPr lang="es-ES" sz="3200" b="1" dirty="0"/>
          </a:p>
          <a:p>
            <a:pPr marL="0" indent="0">
              <a:buNone/>
            </a:pPr>
            <a:endParaRPr lang="es-ES" sz="3200" dirty="0"/>
          </a:p>
          <a:p>
            <a:pPr marL="0" indent="0">
              <a:buNone/>
            </a:pPr>
            <a:r>
              <a:rPr lang="es-ES" sz="3200" dirty="0">
                <a:solidFill>
                  <a:schemeClr val="accent1">
                    <a:lumMod val="75000"/>
                  </a:schemeClr>
                </a:solidFill>
              </a:rPr>
              <a:t>2. </a:t>
            </a:r>
            <a:r>
              <a:rPr lang="es-ES" sz="3200" b="1" dirty="0">
                <a:solidFill>
                  <a:schemeClr val="accent1">
                    <a:lumMod val="75000"/>
                  </a:schemeClr>
                </a:solidFill>
              </a:rPr>
              <a:t>Construya su </a:t>
            </a:r>
            <a:r>
              <a:rPr lang="es-ES" sz="3200" b="1" dirty="0" err="1">
                <a:solidFill>
                  <a:schemeClr val="accent1">
                    <a:lumMod val="75000"/>
                  </a:schemeClr>
                </a:solidFill>
              </a:rPr>
              <a:t>Irwindale</a:t>
            </a:r>
            <a:r>
              <a:rPr lang="es-ES" sz="3200" b="1" dirty="0">
                <a:solidFill>
                  <a:schemeClr val="accent1">
                    <a:lumMod val="75000"/>
                  </a:schemeClr>
                </a:solidFill>
              </a:rPr>
              <a:t> ideal </a:t>
            </a:r>
            <a:endParaRPr lang="es-ES" sz="2800" b="1" dirty="0">
              <a:solidFill>
                <a:schemeClr val="accent1">
                  <a:lumMod val="75000"/>
                </a:schemeClr>
              </a:solidFill>
            </a:endParaRPr>
          </a:p>
        </p:txBody>
      </p:sp>
      <p:pic>
        <p:nvPicPr>
          <p:cNvPr id="4" name="Google Shape;60;p14"/>
          <p:cNvPicPr preferRelativeResize="0"/>
          <p:nvPr/>
        </p:nvPicPr>
        <p:blipFill rotWithShape="1">
          <a:blip r:embed="rId3" cstate="hqprint">
            <a:extLst>
              <a:ext uri="{28A0092B-C50C-407E-A947-70E740481C1C}">
                <a14:useLocalDpi xmlns:a14="http://schemas.microsoft.com/office/drawing/2010/main" val="0"/>
              </a:ext>
            </a:extLst>
          </a:blip>
          <a:srcRect t="17573"/>
          <a:stretch/>
        </p:blipFill>
        <p:spPr>
          <a:xfrm>
            <a:off x="212500" y="2820473"/>
            <a:ext cx="5969359" cy="1851167"/>
          </a:xfrm>
          <a:prstGeom prst="rect">
            <a:avLst/>
          </a:prstGeom>
          <a:noFill/>
          <a:ln>
            <a:noFill/>
          </a:ln>
        </p:spPr>
      </p:pic>
      <p:sp>
        <p:nvSpPr>
          <p:cNvPr id="5" name="Title 1">
            <a:extLst>
              <a:ext uri="{FF2B5EF4-FFF2-40B4-BE49-F238E27FC236}">
                <a16:creationId xmlns:a16="http://schemas.microsoft.com/office/drawing/2014/main" id="{096E605B-22EB-4796-8424-2155BABFE678}"/>
              </a:ext>
            </a:extLst>
          </p:cNvPr>
          <p:cNvSpPr>
            <a:spLocks noGrp="1"/>
          </p:cNvSpPr>
          <p:nvPr>
            <p:ph type="title"/>
          </p:nvPr>
        </p:nvSpPr>
        <p:spPr>
          <a:xfrm>
            <a:off x="6351516" y="1403797"/>
            <a:ext cx="5652753" cy="843566"/>
          </a:xfrm>
        </p:spPr>
        <p:txBody>
          <a:bodyPr>
            <a:noAutofit/>
          </a:bodyPr>
          <a:lstStyle/>
          <a:p>
            <a:r>
              <a:rPr lang="en-US" sz="2400" dirty="0"/>
              <a:t>TWO ACTIVITIES/ </a:t>
            </a:r>
            <a:r>
              <a:rPr lang="en-US" sz="2400" dirty="0">
                <a:solidFill>
                  <a:schemeClr val="accent1">
                    <a:lumMod val="50000"/>
                  </a:schemeClr>
                </a:solidFill>
              </a:rPr>
              <a:t>D</a:t>
            </a:r>
            <a:r>
              <a:rPr lang="es-ES" sz="2400" dirty="0">
                <a:solidFill>
                  <a:schemeClr val="accent1">
                    <a:lumMod val="50000"/>
                  </a:schemeClr>
                </a:solidFill>
              </a:rPr>
              <a:t>OS ACTIVIDADES</a:t>
            </a:r>
            <a:r>
              <a:rPr lang="es-ES" sz="2400" b="1" dirty="0">
                <a:solidFill>
                  <a:schemeClr val="accent1">
                    <a:lumMod val="50000"/>
                  </a:schemeClr>
                </a:solidFill>
              </a:rPr>
              <a:t/>
            </a:r>
            <a:br>
              <a:rPr lang="es-ES" sz="2400" b="1" dirty="0">
                <a:solidFill>
                  <a:schemeClr val="accent1">
                    <a:lumMod val="50000"/>
                  </a:schemeClr>
                </a:solidFill>
              </a:rPr>
            </a:br>
            <a:endParaRPr lang="en-US" sz="2400" b="1" dirty="0">
              <a:solidFill>
                <a:schemeClr val="accent1">
                  <a:lumMod val="50000"/>
                </a:schemeClr>
              </a:solidFill>
            </a:endParaRPr>
          </a:p>
        </p:txBody>
      </p:sp>
    </p:spTree>
    <p:extLst>
      <p:ext uri="{BB962C8B-B14F-4D97-AF65-F5344CB8AC3E}">
        <p14:creationId xmlns:p14="http://schemas.microsoft.com/office/powerpoint/2010/main" val="8073326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6252692" y="1996225"/>
            <a:ext cx="5700061" cy="3998891"/>
          </a:xfrm>
        </p:spPr>
        <p:txBody>
          <a:bodyPr>
            <a:normAutofit lnSpcReduction="10000"/>
          </a:bodyPr>
          <a:lstStyle/>
          <a:p>
            <a:pPr marL="0" indent="0">
              <a:buNone/>
            </a:pPr>
            <a:endParaRPr lang="en-US" sz="2400" b="1" dirty="0"/>
          </a:p>
          <a:p>
            <a:pPr marL="0" indent="0">
              <a:buNone/>
            </a:pPr>
            <a:r>
              <a:rPr lang="en-US" sz="2400" b="1" dirty="0"/>
              <a:t>Why? </a:t>
            </a:r>
            <a:r>
              <a:rPr lang="en-US" sz="2400" b="1" dirty="0">
                <a:solidFill>
                  <a:schemeClr val="accent1">
                    <a:lumMod val="75000"/>
                  </a:schemeClr>
                </a:solidFill>
              </a:rPr>
              <a:t> </a:t>
            </a:r>
          </a:p>
          <a:p>
            <a:pPr marL="0" indent="0">
              <a:buNone/>
            </a:pPr>
            <a:r>
              <a:rPr lang="en-US" sz="2400" dirty="0"/>
              <a:t>We can learn about what our unique hopes, dreams, and creative visions our for our community.</a:t>
            </a:r>
          </a:p>
          <a:p>
            <a:pPr marL="0" indent="0">
              <a:buNone/>
            </a:pPr>
            <a:endParaRPr lang="es-ES" sz="2400" dirty="0"/>
          </a:p>
          <a:p>
            <a:pPr marL="0" indent="0">
              <a:buNone/>
            </a:pPr>
            <a:r>
              <a:rPr lang="es-ES" sz="2400" b="1" dirty="0">
                <a:solidFill>
                  <a:schemeClr val="accent1">
                    <a:lumMod val="75000"/>
                  </a:schemeClr>
                </a:solidFill>
              </a:rPr>
              <a:t>¿Porque?</a:t>
            </a:r>
          </a:p>
          <a:p>
            <a:pPr marL="0" indent="0">
              <a:buNone/>
            </a:pPr>
            <a:r>
              <a:rPr lang="es-ES" sz="2400" dirty="0">
                <a:solidFill>
                  <a:schemeClr val="accent1">
                    <a:lumMod val="75000"/>
                  </a:schemeClr>
                </a:solidFill>
              </a:rPr>
              <a:t>Podemos aprender acerca de cuáles son nuestras esperanzas, sueños y visiones creativas únicas para nuestra comunidad.</a:t>
            </a:r>
          </a:p>
          <a:p>
            <a:pPr marL="0" indent="0">
              <a:buNone/>
            </a:pPr>
            <a:endParaRPr lang="es-ES" sz="2400" dirty="0">
              <a:solidFill>
                <a:schemeClr val="accent1">
                  <a:lumMod val="75000"/>
                </a:schemeClr>
              </a:solidFill>
            </a:endParaRPr>
          </a:p>
          <a:p>
            <a:pPr marL="0" indent="0">
              <a:buNone/>
            </a:pPr>
            <a:endParaRPr lang="es-ES" sz="2000" dirty="0">
              <a:solidFill>
                <a:schemeClr val="accent1">
                  <a:lumMod val="75000"/>
                </a:schemeClr>
              </a:solidFill>
            </a:endParaRPr>
          </a:p>
        </p:txBody>
      </p:sp>
      <p:pic>
        <p:nvPicPr>
          <p:cNvPr id="4" name="Google Shape;60;p14"/>
          <p:cNvPicPr preferRelativeResize="0"/>
          <p:nvPr/>
        </p:nvPicPr>
        <p:blipFill rotWithShape="1">
          <a:blip r:embed="rId3" cstate="hqprint">
            <a:extLst>
              <a:ext uri="{28A0092B-C50C-407E-A947-70E740481C1C}">
                <a14:useLocalDpi xmlns:a14="http://schemas.microsoft.com/office/drawing/2010/main" val="0"/>
              </a:ext>
            </a:extLst>
          </a:blip>
          <a:srcRect b="15640"/>
          <a:stretch/>
        </p:blipFill>
        <p:spPr>
          <a:xfrm>
            <a:off x="206061" y="1905527"/>
            <a:ext cx="5969359" cy="3239583"/>
          </a:xfrm>
          <a:prstGeom prst="rect">
            <a:avLst/>
          </a:prstGeom>
          <a:noFill/>
          <a:ln>
            <a:noFill/>
          </a:ln>
        </p:spPr>
      </p:pic>
      <p:sp>
        <p:nvSpPr>
          <p:cNvPr id="5" name="Title 1">
            <a:extLst>
              <a:ext uri="{FF2B5EF4-FFF2-40B4-BE49-F238E27FC236}">
                <a16:creationId xmlns:a16="http://schemas.microsoft.com/office/drawing/2014/main" id="{096E605B-22EB-4796-8424-2155BABFE678}"/>
              </a:ext>
            </a:extLst>
          </p:cNvPr>
          <p:cNvSpPr>
            <a:spLocks noGrp="1"/>
          </p:cNvSpPr>
          <p:nvPr>
            <p:ph type="title"/>
          </p:nvPr>
        </p:nvSpPr>
        <p:spPr>
          <a:xfrm>
            <a:off x="6351516" y="1403797"/>
            <a:ext cx="5652753" cy="843566"/>
          </a:xfrm>
        </p:spPr>
        <p:txBody>
          <a:bodyPr>
            <a:noAutofit/>
          </a:bodyPr>
          <a:lstStyle/>
          <a:p>
            <a:r>
              <a:rPr lang="en-US" sz="2400" dirty="0"/>
              <a:t>TWO ACTIVITIES/ </a:t>
            </a:r>
            <a:r>
              <a:rPr lang="en-US" sz="2400" dirty="0">
                <a:solidFill>
                  <a:schemeClr val="accent1">
                    <a:lumMod val="50000"/>
                  </a:schemeClr>
                </a:solidFill>
              </a:rPr>
              <a:t>D</a:t>
            </a:r>
            <a:r>
              <a:rPr lang="es-ES" sz="2400" dirty="0">
                <a:solidFill>
                  <a:schemeClr val="accent1">
                    <a:lumMod val="50000"/>
                  </a:schemeClr>
                </a:solidFill>
              </a:rPr>
              <a:t>OS ACTIVIDADES</a:t>
            </a:r>
            <a:r>
              <a:rPr lang="es-ES" sz="2400" b="1" dirty="0">
                <a:solidFill>
                  <a:schemeClr val="accent1">
                    <a:lumMod val="50000"/>
                  </a:schemeClr>
                </a:solidFill>
              </a:rPr>
              <a:t/>
            </a:r>
            <a:br>
              <a:rPr lang="es-ES" sz="2400" b="1" dirty="0">
                <a:solidFill>
                  <a:schemeClr val="accent1">
                    <a:lumMod val="50000"/>
                  </a:schemeClr>
                </a:solidFill>
              </a:rPr>
            </a:br>
            <a:endParaRPr lang="en-US" sz="2400" b="1" dirty="0">
              <a:solidFill>
                <a:schemeClr val="accent1">
                  <a:lumMod val="50000"/>
                </a:schemeClr>
              </a:solidFill>
            </a:endParaRPr>
          </a:p>
        </p:txBody>
      </p:sp>
    </p:spTree>
    <p:extLst>
      <p:ext uri="{BB962C8B-B14F-4D97-AF65-F5344CB8AC3E}">
        <p14:creationId xmlns:p14="http://schemas.microsoft.com/office/powerpoint/2010/main" val="2594661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1CE6-A99F-408E-ABF5-0E6FC91C78CF}"/>
              </a:ext>
            </a:extLst>
          </p:cNvPr>
          <p:cNvSpPr>
            <a:spLocks noGrp="1"/>
          </p:cNvSpPr>
          <p:nvPr>
            <p:ph type="title"/>
          </p:nvPr>
        </p:nvSpPr>
        <p:spPr>
          <a:xfrm>
            <a:off x="512064" y="1179565"/>
            <a:ext cx="11183112" cy="997913"/>
          </a:xfrm>
        </p:spPr>
        <p:txBody>
          <a:bodyPr/>
          <a:lstStyle/>
          <a:p>
            <a:r>
              <a:rPr lang="en-US" dirty="0"/>
              <a:t>Agenda</a:t>
            </a:r>
          </a:p>
        </p:txBody>
      </p:sp>
      <p:sp>
        <p:nvSpPr>
          <p:cNvPr id="3" name="Content Placeholder 2">
            <a:extLst>
              <a:ext uri="{FF2B5EF4-FFF2-40B4-BE49-F238E27FC236}">
                <a16:creationId xmlns:a16="http://schemas.microsoft.com/office/drawing/2014/main" id="{63954D48-796E-4817-AE77-CA9F6697A6FE}"/>
              </a:ext>
            </a:extLst>
          </p:cNvPr>
          <p:cNvSpPr>
            <a:spLocks noGrp="1"/>
          </p:cNvSpPr>
          <p:nvPr>
            <p:ph idx="1"/>
          </p:nvPr>
        </p:nvSpPr>
        <p:spPr>
          <a:xfrm>
            <a:off x="512064" y="2177478"/>
            <a:ext cx="11183112" cy="4196162"/>
          </a:xfrm>
        </p:spPr>
        <p:txBody>
          <a:bodyPr>
            <a:normAutofit fontScale="92500" lnSpcReduction="10000"/>
          </a:bodyPr>
          <a:lstStyle/>
          <a:p>
            <a:r>
              <a:rPr lang="en-US" dirty="0"/>
              <a:t>Welcome and Introductions </a:t>
            </a:r>
            <a:r>
              <a:rPr lang="en-US" sz="1800" dirty="0"/>
              <a:t>(5 minutes) </a:t>
            </a:r>
            <a:r>
              <a:rPr lang="en-US" sz="2000" dirty="0"/>
              <a:t>/ </a:t>
            </a:r>
            <a:r>
              <a:rPr lang="en-US" sz="2100" dirty="0" err="1">
                <a:solidFill>
                  <a:srgbClr val="1D345D"/>
                </a:solidFill>
              </a:rPr>
              <a:t>Introducción</a:t>
            </a:r>
            <a:r>
              <a:rPr lang="en-US" sz="2100" dirty="0">
                <a:solidFill>
                  <a:srgbClr val="1D345D"/>
                </a:solidFill>
              </a:rPr>
              <a:t> y </a:t>
            </a:r>
            <a:r>
              <a:rPr lang="en-US" sz="2100" dirty="0" err="1">
                <a:solidFill>
                  <a:srgbClr val="1D345D"/>
                </a:solidFill>
              </a:rPr>
              <a:t>Bienvenida</a:t>
            </a:r>
            <a:r>
              <a:rPr lang="en-US" sz="2100" dirty="0">
                <a:solidFill>
                  <a:srgbClr val="1D345D"/>
                </a:solidFill>
              </a:rPr>
              <a:t> </a:t>
            </a:r>
            <a:r>
              <a:rPr lang="en-US" sz="1700" dirty="0">
                <a:solidFill>
                  <a:srgbClr val="1D345D"/>
                </a:solidFill>
              </a:rPr>
              <a:t>(5 </a:t>
            </a:r>
            <a:r>
              <a:rPr lang="en-US" sz="1700" dirty="0" err="1">
                <a:solidFill>
                  <a:srgbClr val="1D345D"/>
                </a:solidFill>
              </a:rPr>
              <a:t>minutos</a:t>
            </a:r>
            <a:r>
              <a:rPr lang="en-US" sz="1700" dirty="0">
                <a:solidFill>
                  <a:srgbClr val="1D345D"/>
                </a:solidFill>
              </a:rPr>
              <a:t>) </a:t>
            </a:r>
          </a:p>
          <a:p>
            <a:r>
              <a:rPr lang="en-US" dirty="0"/>
              <a:t>General Plan Overview </a:t>
            </a:r>
            <a:r>
              <a:rPr lang="en-US" sz="1800" dirty="0"/>
              <a:t>(5 minutes) </a:t>
            </a:r>
            <a:r>
              <a:rPr lang="en-US" sz="2000" dirty="0"/>
              <a:t>/ </a:t>
            </a:r>
            <a:r>
              <a:rPr lang="en-US" sz="2100" dirty="0" err="1">
                <a:solidFill>
                  <a:srgbClr val="1D345D"/>
                </a:solidFill>
              </a:rPr>
              <a:t>Descripción</a:t>
            </a:r>
            <a:r>
              <a:rPr lang="en-US" sz="2100" dirty="0">
                <a:solidFill>
                  <a:srgbClr val="1D345D"/>
                </a:solidFill>
              </a:rPr>
              <a:t> del Plan General </a:t>
            </a:r>
            <a:r>
              <a:rPr lang="en-US" sz="1700" dirty="0">
                <a:solidFill>
                  <a:srgbClr val="1D345D"/>
                </a:solidFill>
              </a:rPr>
              <a:t>(5 </a:t>
            </a:r>
            <a:r>
              <a:rPr lang="en-US" sz="1700" dirty="0" err="1">
                <a:solidFill>
                  <a:srgbClr val="1D345D"/>
                </a:solidFill>
              </a:rPr>
              <a:t>minutos</a:t>
            </a:r>
            <a:r>
              <a:rPr lang="en-US" sz="1700" dirty="0">
                <a:solidFill>
                  <a:srgbClr val="1D345D"/>
                </a:solidFill>
              </a:rPr>
              <a:t>) </a:t>
            </a:r>
          </a:p>
          <a:p>
            <a:r>
              <a:rPr lang="en-US" dirty="0"/>
              <a:t>General Plan Elements </a:t>
            </a:r>
            <a:r>
              <a:rPr lang="en-US" sz="1800" dirty="0"/>
              <a:t>(10 minutes) </a:t>
            </a:r>
            <a:r>
              <a:rPr lang="en-US" sz="2000" dirty="0"/>
              <a:t>/ </a:t>
            </a:r>
            <a:r>
              <a:rPr lang="en-US" sz="2100" dirty="0" err="1">
                <a:solidFill>
                  <a:srgbClr val="1D345D"/>
                </a:solidFill>
              </a:rPr>
              <a:t>Elementos</a:t>
            </a:r>
            <a:r>
              <a:rPr lang="en-US" sz="2100" dirty="0">
                <a:solidFill>
                  <a:srgbClr val="1D345D"/>
                </a:solidFill>
              </a:rPr>
              <a:t> del Plan </a:t>
            </a:r>
            <a:r>
              <a:rPr lang="en-US" sz="2100">
                <a:solidFill>
                  <a:srgbClr val="1D345D"/>
                </a:solidFill>
              </a:rPr>
              <a:t>General </a:t>
            </a:r>
            <a:r>
              <a:rPr lang="en-US" sz="1700" smtClean="0">
                <a:solidFill>
                  <a:srgbClr val="1D345D"/>
                </a:solidFill>
              </a:rPr>
              <a:t>(10 </a:t>
            </a:r>
            <a:r>
              <a:rPr lang="en-US" sz="1700" dirty="0" err="1">
                <a:solidFill>
                  <a:srgbClr val="1D345D"/>
                </a:solidFill>
              </a:rPr>
              <a:t>minutos</a:t>
            </a:r>
            <a:r>
              <a:rPr lang="en-US" sz="1700" dirty="0">
                <a:solidFill>
                  <a:srgbClr val="1D345D"/>
                </a:solidFill>
              </a:rPr>
              <a:t>) </a:t>
            </a:r>
          </a:p>
          <a:p>
            <a:pPr lvl="1"/>
            <a:r>
              <a:rPr lang="en-US" sz="1500" dirty="0"/>
              <a:t>What is a Housing Element? / </a:t>
            </a:r>
            <a:r>
              <a:rPr lang="es-ES" sz="1500" dirty="0">
                <a:solidFill>
                  <a:srgbClr val="1D345D"/>
                </a:solidFill>
              </a:rPr>
              <a:t>¿Qué es un elemento de vivienda?</a:t>
            </a:r>
            <a:endParaRPr lang="en-US" sz="1500" dirty="0">
              <a:solidFill>
                <a:srgbClr val="1D345D"/>
              </a:solidFill>
            </a:endParaRPr>
          </a:p>
          <a:p>
            <a:pPr lvl="1"/>
            <a:r>
              <a:rPr lang="en-US" sz="1500" dirty="0"/>
              <a:t>What is a Safety Element? / </a:t>
            </a:r>
            <a:r>
              <a:rPr lang="es-ES" sz="1500" dirty="0">
                <a:solidFill>
                  <a:srgbClr val="1D345D"/>
                </a:solidFill>
              </a:rPr>
              <a:t>¿Qué es un elemento de seguridad?</a:t>
            </a:r>
            <a:endParaRPr lang="en-US" sz="1500" dirty="0">
              <a:solidFill>
                <a:srgbClr val="1D345D"/>
              </a:solidFill>
            </a:endParaRPr>
          </a:p>
          <a:p>
            <a:pPr lvl="1"/>
            <a:r>
              <a:rPr lang="en-US" sz="1500" dirty="0"/>
              <a:t>What is an EJ Element? / </a:t>
            </a:r>
            <a:r>
              <a:rPr lang="es-ES" sz="1500" dirty="0">
                <a:solidFill>
                  <a:srgbClr val="1D345D"/>
                </a:solidFill>
              </a:rPr>
              <a:t>¿Qué es un Elemento de Justicia Ambiental?</a:t>
            </a:r>
            <a:endParaRPr lang="en-US" sz="1500" dirty="0">
              <a:solidFill>
                <a:srgbClr val="1D345D"/>
              </a:solidFill>
            </a:endParaRPr>
          </a:p>
          <a:p>
            <a:r>
              <a:rPr lang="en-US" dirty="0"/>
              <a:t>Community Visioning </a:t>
            </a:r>
            <a:r>
              <a:rPr lang="en-US" sz="1800" dirty="0"/>
              <a:t>(10 minutes) / </a:t>
            </a:r>
            <a:r>
              <a:rPr lang="en-US" sz="2000" dirty="0" err="1">
                <a:solidFill>
                  <a:srgbClr val="1D345D"/>
                </a:solidFill>
              </a:rPr>
              <a:t>Visión</a:t>
            </a:r>
            <a:r>
              <a:rPr lang="en-US" sz="2000" dirty="0">
                <a:solidFill>
                  <a:srgbClr val="1D345D"/>
                </a:solidFill>
              </a:rPr>
              <a:t> </a:t>
            </a:r>
            <a:r>
              <a:rPr lang="en-US" sz="2000" dirty="0" err="1">
                <a:solidFill>
                  <a:srgbClr val="1D345D"/>
                </a:solidFill>
              </a:rPr>
              <a:t>Comunitaria</a:t>
            </a:r>
            <a:r>
              <a:rPr lang="en-US" sz="2000" dirty="0">
                <a:solidFill>
                  <a:srgbClr val="1D345D"/>
                </a:solidFill>
              </a:rPr>
              <a:t> </a:t>
            </a:r>
            <a:r>
              <a:rPr lang="en-US" sz="1700" dirty="0">
                <a:solidFill>
                  <a:srgbClr val="1D345D"/>
                </a:solidFill>
              </a:rPr>
              <a:t>(10 </a:t>
            </a:r>
            <a:r>
              <a:rPr lang="en-US" sz="1700" dirty="0" err="1">
                <a:solidFill>
                  <a:srgbClr val="1D345D"/>
                </a:solidFill>
              </a:rPr>
              <a:t>minutos</a:t>
            </a:r>
            <a:r>
              <a:rPr lang="en-US" sz="1700" dirty="0">
                <a:solidFill>
                  <a:srgbClr val="1D345D"/>
                </a:solidFill>
              </a:rPr>
              <a:t>) </a:t>
            </a:r>
          </a:p>
          <a:p>
            <a:r>
              <a:rPr lang="en-US" dirty="0"/>
              <a:t>Visioning Exercise </a:t>
            </a:r>
            <a:r>
              <a:rPr lang="en-US" sz="1800" dirty="0"/>
              <a:t>(40 minutes) </a:t>
            </a:r>
            <a:r>
              <a:rPr lang="en-US" sz="2000" dirty="0"/>
              <a:t>/ </a:t>
            </a:r>
            <a:r>
              <a:rPr lang="en-US" sz="2100" dirty="0" err="1">
                <a:solidFill>
                  <a:srgbClr val="1D345D"/>
                </a:solidFill>
              </a:rPr>
              <a:t>Ejercicio</a:t>
            </a:r>
            <a:r>
              <a:rPr lang="en-US" sz="2100" dirty="0">
                <a:solidFill>
                  <a:srgbClr val="1D345D"/>
                </a:solidFill>
              </a:rPr>
              <a:t> de </a:t>
            </a:r>
            <a:r>
              <a:rPr lang="en-US" sz="2100" dirty="0" err="1">
                <a:solidFill>
                  <a:srgbClr val="1D345D"/>
                </a:solidFill>
              </a:rPr>
              <a:t>Visión</a:t>
            </a:r>
            <a:r>
              <a:rPr lang="en-US" sz="2100" dirty="0">
                <a:solidFill>
                  <a:srgbClr val="1D345D"/>
                </a:solidFill>
              </a:rPr>
              <a:t> </a:t>
            </a:r>
            <a:r>
              <a:rPr lang="en-US" sz="1800" dirty="0" err="1">
                <a:solidFill>
                  <a:srgbClr val="1D345D"/>
                </a:solidFill>
              </a:rPr>
              <a:t>Comunitaria</a:t>
            </a:r>
            <a:r>
              <a:rPr lang="en-US" sz="1800" dirty="0">
                <a:solidFill>
                  <a:srgbClr val="1D345D"/>
                </a:solidFill>
              </a:rPr>
              <a:t> </a:t>
            </a:r>
            <a:r>
              <a:rPr lang="en-US" sz="1700" dirty="0">
                <a:solidFill>
                  <a:srgbClr val="1D345D"/>
                </a:solidFill>
              </a:rPr>
              <a:t>(40 </a:t>
            </a:r>
            <a:r>
              <a:rPr lang="en-US" sz="1700" dirty="0" err="1">
                <a:solidFill>
                  <a:srgbClr val="1D345D"/>
                </a:solidFill>
              </a:rPr>
              <a:t>minutos</a:t>
            </a:r>
            <a:r>
              <a:rPr lang="en-US" sz="1700" dirty="0">
                <a:solidFill>
                  <a:srgbClr val="1D345D"/>
                </a:solidFill>
              </a:rPr>
              <a:t>) </a:t>
            </a:r>
          </a:p>
          <a:p>
            <a:r>
              <a:rPr lang="en-US" dirty="0"/>
              <a:t>Reporting Back </a:t>
            </a:r>
            <a:r>
              <a:rPr lang="en-US" sz="1800" dirty="0"/>
              <a:t>(10 minutes)</a:t>
            </a:r>
            <a:r>
              <a:rPr lang="en-US" sz="1600" dirty="0"/>
              <a:t> /</a:t>
            </a:r>
            <a:r>
              <a:rPr lang="en-US" sz="2100" dirty="0">
                <a:solidFill>
                  <a:srgbClr val="1D345D"/>
                </a:solidFill>
              </a:rPr>
              <a:t> </a:t>
            </a:r>
            <a:r>
              <a:rPr lang="en-US" sz="2100" dirty="0" err="1">
                <a:solidFill>
                  <a:srgbClr val="1D345D"/>
                </a:solidFill>
              </a:rPr>
              <a:t>Reunión</a:t>
            </a:r>
            <a:r>
              <a:rPr lang="en-US" sz="2100" dirty="0">
                <a:solidFill>
                  <a:srgbClr val="1D345D"/>
                </a:solidFill>
              </a:rPr>
              <a:t> de </a:t>
            </a:r>
            <a:r>
              <a:rPr lang="en-US" sz="2100" dirty="0" err="1">
                <a:solidFill>
                  <a:srgbClr val="1D345D"/>
                </a:solidFill>
              </a:rPr>
              <a:t>Grupo</a:t>
            </a:r>
            <a:r>
              <a:rPr lang="en-US" sz="2100" dirty="0">
                <a:solidFill>
                  <a:srgbClr val="1D345D"/>
                </a:solidFill>
              </a:rPr>
              <a:t> </a:t>
            </a:r>
            <a:r>
              <a:rPr lang="en-US" sz="1700" dirty="0">
                <a:solidFill>
                  <a:srgbClr val="1D345D"/>
                </a:solidFill>
              </a:rPr>
              <a:t>(10 </a:t>
            </a:r>
            <a:r>
              <a:rPr lang="en-US" sz="1700" dirty="0" err="1">
                <a:solidFill>
                  <a:srgbClr val="1D345D"/>
                </a:solidFill>
              </a:rPr>
              <a:t>minutos</a:t>
            </a:r>
            <a:r>
              <a:rPr lang="en-US" sz="1700" dirty="0">
                <a:solidFill>
                  <a:srgbClr val="1D345D"/>
                </a:solidFill>
              </a:rPr>
              <a:t>) </a:t>
            </a:r>
          </a:p>
          <a:p>
            <a:r>
              <a:rPr lang="en-US" dirty="0"/>
              <a:t>Comments and Questions </a:t>
            </a:r>
            <a:r>
              <a:rPr lang="en-US" sz="1800" dirty="0"/>
              <a:t>(5 minutes) / </a:t>
            </a:r>
            <a:r>
              <a:rPr lang="en-US" sz="2100" dirty="0" err="1">
                <a:solidFill>
                  <a:srgbClr val="1D345D"/>
                </a:solidFill>
              </a:rPr>
              <a:t>Preguntas</a:t>
            </a:r>
            <a:r>
              <a:rPr lang="en-US" sz="2100" dirty="0">
                <a:solidFill>
                  <a:srgbClr val="1D345D"/>
                </a:solidFill>
              </a:rPr>
              <a:t> y </a:t>
            </a:r>
            <a:r>
              <a:rPr lang="en-US" sz="2100" dirty="0" err="1">
                <a:solidFill>
                  <a:srgbClr val="1D345D"/>
                </a:solidFill>
              </a:rPr>
              <a:t>Comentarios</a:t>
            </a:r>
            <a:r>
              <a:rPr lang="en-US" sz="2100" dirty="0">
                <a:solidFill>
                  <a:srgbClr val="1D345D"/>
                </a:solidFill>
              </a:rPr>
              <a:t> </a:t>
            </a:r>
            <a:r>
              <a:rPr lang="en-US" sz="1700" dirty="0">
                <a:solidFill>
                  <a:srgbClr val="1D345D"/>
                </a:solidFill>
              </a:rPr>
              <a:t>(5 </a:t>
            </a:r>
            <a:r>
              <a:rPr lang="en-US" sz="1700" dirty="0" err="1">
                <a:solidFill>
                  <a:srgbClr val="1D345D"/>
                </a:solidFill>
              </a:rPr>
              <a:t>minutos</a:t>
            </a:r>
            <a:r>
              <a:rPr lang="en-US" sz="1700" dirty="0">
                <a:solidFill>
                  <a:srgbClr val="1D345D"/>
                </a:solidFill>
              </a:rPr>
              <a:t>) </a:t>
            </a:r>
          </a:p>
          <a:p>
            <a:r>
              <a:rPr lang="en-US" dirty="0"/>
              <a:t>Next Steps </a:t>
            </a:r>
            <a:r>
              <a:rPr lang="en-US" sz="1800" dirty="0"/>
              <a:t>(5 minutes) / </a:t>
            </a:r>
            <a:r>
              <a:rPr lang="en-US" sz="2100" dirty="0" err="1">
                <a:solidFill>
                  <a:srgbClr val="1D345D"/>
                </a:solidFill>
              </a:rPr>
              <a:t>Próximos</a:t>
            </a:r>
            <a:r>
              <a:rPr lang="en-US" sz="2100" dirty="0">
                <a:solidFill>
                  <a:srgbClr val="1D345D"/>
                </a:solidFill>
              </a:rPr>
              <a:t> </a:t>
            </a:r>
            <a:r>
              <a:rPr lang="en-US" sz="2100" dirty="0" err="1">
                <a:solidFill>
                  <a:srgbClr val="1D345D"/>
                </a:solidFill>
              </a:rPr>
              <a:t>Pasos</a:t>
            </a:r>
            <a:r>
              <a:rPr lang="en-US" sz="2100" dirty="0">
                <a:solidFill>
                  <a:srgbClr val="1D345D"/>
                </a:solidFill>
              </a:rPr>
              <a:t> </a:t>
            </a:r>
            <a:r>
              <a:rPr lang="en-US" sz="1700" dirty="0">
                <a:solidFill>
                  <a:srgbClr val="1D345D"/>
                </a:solidFill>
              </a:rPr>
              <a:t>(5 </a:t>
            </a:r>
            <a:r>
              <a:rPr lang="en-US" sz="1700" dirty="0" err="1">
                <a:solidFill>
                  <a:srgbClr val="1D345D"/>
                </a:solidFill>
              </a:rPr>
              <a:t>minutos</a:t>
            </a:r>
            <a:r>
              <a:rPr lang="en-US" sz="1700" dirty="0">
                <a:solidFill>
                  <a:srgbClr val="1D345D"/>
                </a:solidFill>
              </a:rPr>
              <a:t>) </a:t>
            </a:r>
          </a:p>
        </p:txBody>
      </p:sp>
    </p:spTree>
    <p:extLst>
      <p:ext uri="{BB962C8B-B14F-4D97-AF65-F5344CB8AC3E}">
        <p14:creationId xmlns:p14="http://schemas.microsoft.com/office/powerpoint/2010/main" val="38378900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6639060" y="1126902"/>
            <a:ext cx="5016320" cy="2060618"/>
          </a:xfrm>
        </p:spPr>
        <p:txBody>
          <a:bodyPr>
            <a:normAutofit lnSpcReduction="10000"/>
          </a:bodyPr>
          <a:lstStyle/>
          <a:p>
            <a:pPr marL="0" indent="0" algn="ctr">
              <a:buNone/>
            </a:pPr>
            <a:r>
              <a:rPr lang="en-US" sz="4000" b="1" dirty="0"/>
              <a:t>Materials needed:</a:t>
            </a:r>
          </a:p>
          <a:p>
            <a:pPr marL="0" indent="0" algn="ctr">
              <a:buNone/>
            </a:pPr>
            <a:r>
              <a:rPr lang="en-US" sz="1200" b="1" dirty="0"/>
              <a:t> </a:t>
            </a:r>
          </a:p>
          <a:p>
            <a:pPr marL="0" indent="0" algn="ctr">
              <a:buNone/>
            </a:pPr>
            <a:r>
              <a:rPr lang="es-ES" sz="4000" b="1" dirty="0">
                <a:solidFill>
                  <a:schemeClr val="accent1">
                    <a:lumMod val="75000"/>
                  </a:schemeClr>
                </a:solidFill>
              </a:rPr>
              <a:t>Materiales que se ocuparan:</a:t>
            </a:r>
            <a:endParaRPr lang="es-ES" sz="2400" dirty="0">
              <a:solidFill>
                <a:schemeClr val="accent1">
                  <a:lumMod val="75000"/>
                </a:schemeClr>
              </a:solidFill>
            </a:endParaRPr>
          </a:p>
          <a:p>
            <a:pPr marL="0" indent="0">
              <a:buNone/>
            </a:pPr>
            <a:endParaRPr lang="es-ES" sz="2000" dirty="0">
              <a:solidFill>
                <a:schemeClr val="accent1">
                  <a:lumMod val="75000"/>
                </a:schemeClr>
              </a:solidFill>
            </a:endParaRPr>
          </a:p>
        </p:txBody>
      </p:sp>
      <p:sp>
        <p:nvSpPr>
          <p:cNvPr id="2" name="TextBox 1"/>
          <p:cNvSpPr txBox="1"/>
          <p:nvPr/>
        </p:nvSpPr>
        <p:spPr>
          <a:xfrm>
            <a:off x="6156102" y="3187520"/>
            <a:ext cx="5982236" cy="3458383"/>
          </a:xfrm>
          <a:prstGeom prst="rect">
            <a:avLst/>
          </a:prstGeom>
          <a:noFill/>
        </p:spPr>
        <p:txBody>
          <a:bodyPr wrap="square" rtlCol="0">
            <a:spAutoFit/>
          </a:bodyPr>
          <a:lstStyle/>
          <a:p>
            <a:pPr marL="457200" lvl="0" indent="-457200">
              <a:lnSpc>
                <a:spcPct val="90000"/>
              </a:lnSpc>
              <a:spcBef>
                <a:spcPts val="1000"/>
              </a:spcBef>
              <a:buFont typeface="+mj-lt"/>
              <a:buAutoNum type="arabicPeriod"/>
            </a:pPr>
            <a:r>
              <a:rPr lang="en-US" sz="2400" dirty="0">
                <a:solidFill>
                  <a:srgbClr val="8A1B04"/>
                </a:solidFill>
                <a:latin typeface="Arial" panose="020B0604020202020204" pitchFamily="34" charset="0"/>
                <a:cs typeface="Arial" panose="020B0604020202020204" pitchFamily="34" charset="0"/>
              </a:rPr>
              <a:t>Found objects (hair rollers, corks, pipe cleaners, you name it)</a:t>
            </a:r>
          </a:p>
          <a:p>
            <a:pPr marL="457200" lvl="0" indent="-457200">
              <a:lnSpc>
                <a:spcPct val="90000"/>
              </a:lnSpc>
              <a:spcBef>
                <a:spcPts val="1000"/>
              </a:spcBef>
              <a:buFont typeface="+mj-lt"/>
              <a:buAutoNum type="arabicPeriod"/>
            </a:pPr>
            <a:r>
              <a:rPr lang="en-US" sz="2400" dirty="0">
                <a:solidFill>
                  <a:srgbClr val="8A1B04"/>
                </a:solidFill>
                <a:latin typeface="Arial" panose="020B0604020202020204" pitchFamily="34" charset="0"/>
                <a:cs typeface="Arial" panose="020B0604020202020204" pitchFamily="34" charset="0"/>
              </a:rPr>
              <a:t>A simple, rectangular object to use as a base for the model</a:t>
            </a:r>
            <a:endParaRPr lang="en-US" sz="1200" dirty="0">
              <a:solidFill>
                <a:srgbClr val="8A1B04"/>
              </a:solidFill>
              <a:latin typeface="Arial" panose="020B0604020202020204" pitchFamily="34" charset="0"/>
              <a:cs typeface="Arial" panose="020B0604020202020204" pitchFamily="34" charset="0"/>
            </a:endParaRPr>
          </a:p>
          <a:p>
            <a:pPr lvl="0">
              <a:lnSpc>
                <a:spcPct val="90000"/>
              </a:lnSpc>
              <a:spcBef>
                <a:spcPts val="1000"/>
              </a:spcBef>
            </a:pPr>
            <a:endParaRPr lang="es-ES" sz="1200" b="1" dirty="0">
              <a:solidFill>
                <a:srgbClr val="4472C4">
                  <a:lumMod val="75000"/>
                </a:srgbClr>
              </a:solidFill>
              <a:latin typeface="Arial" panose="020B0604020202020204" pitchFamily="34" charset="0"/>
              <a:cs typeface="Arial" panose="020B0604020202020204" pitchFamily="34" charset="0"/>
            </a:endParaRPr>
          </a:p>
          <a:p>
            <a:pPr marL="457200" lvl="0" indent="-457200">
              <a:lnSpc>
                <a:spcPct val="90000"/>
              </a:lnSpc>
              <a:spcBef>
                <a:spcPts val="1000"/>
              </a:spcBef>
              <a:buFont typeface="+mj-lt"/>
              <a:buAutoNum type="arabicPeriod"/>
            </a:pPr>
            <a:r>
              <a:rPr lang="es-ES" sz="2400" dirty="0">
                <a:solidFill>
                  <a:srgbClr val="4472C4">
                    <a:lumMod val="75000"/>
                  </a:srgbClr>
                </a:solidFill>
                <a:latin typeface="Arial" panose="020B0604020202020204" pitchFamily="34" charset="0"/>
                <a:cs typeface="Arial" panose="020B0604020202020204" pitchFamily="34" charset="0"/>
              </a:rPr>
              <a:t>Objetos en casa (tubos de pelo, corchos, </a:t>
            </a:r>
            <a:r>
              <a:rPr lang="es-ES" sz="2400" dirty="0" err="1">
                <a:solidFill>
                  <a:srgbClr val="4472C4">
                    <a:lumMod val="75000"/>
                  </a:srgbClr>
                </a:solidFill>
                <a:latin typeface="Arial" panose="020B0604020202020204" pitchFamily="34" charset="0"/>
                <a:cs typeface="Arial" panose="020B0604020202020204" pitchFamily="34" charset="0"/>
              </a:rPr>
              <a:t>escobeton</a:t>
            </a:r>
            <a:r>
              <a:rPr lang="es-ES" sz="2400" dirty="0">
                <a:solidFill>
                  <a:srgbClr val="4472C4">
                    <a:lumMod val="75000"/>
                  </a:srgbClr>
                </a:solidFill>
                <a:latin typeface="Arial" panose="020B0604020202020204" pitchFamily="34" charset="0"/>
                <a:cs typeface="Arial" panose="020B0604020202020204" pitchFamily="34" charset="0"/>
              </a:rPr>
              <a:t> de pipas, etc.)</a:t>
            </a:r>
          </a:p>
          <a:p>
            <a:pPr marL="457200" lvl="0" indent="-457200">
              <a:lnSpc>
                <a:spcPct val="90000"/>
              </a:lnSpc>
              <a:spcBef>
                <a:spcPts val="1000"/>
              </a:spcBef>
              <a:buFont typeface="+mj-lt"/>
              <a:buAutoNum type="arabicPeriod"/>
            </a:pPr>
            <a:r>
              <a:rPr lang="es-ES" sz="2400" dirty="0">
                <a:solidFill>
                  <a:srgbClr val="4472C4">
                    <a:lumMod val="75000"/>
                  </a:srgbClr>
                </a:solidFill>
                <a:latin typeface="Arial" panose="020B0604020202020204" pitchFamily="34" charset="0"/>
                <a:cs typeface="Arial" panose="020B0604020202020204" pitchFamily="34" charset="0"/>
              </a:rPr>
              <a:t> Un objeto </a:t>
            </a:r>
            <a:r>
              <a:rPr lang="es-ES" sz="2400" dirty="0" err="1">
                <a:solidFill>
                  <a:srgbClr val="4472C4">
                    <a:lumMod val="75000"/>
                  </a:srgbClr>
                </a:solidFill>
                <a:latin typeface="Arial" panose="020B0604020202020204" pitchFamily="34" charset="0"/>
                <a:cs typeface="Arial" panose="020B0604020202020204" pitchFamily="34" charset="0"/>
              </a:rPr>
              <a:t>sensillo</a:t>
            </a:r>
            <a:r>
              <a:rPr lang="es-ES" sz="2400" dirty="0">
                <a:solidFill>
                  <a:srgbClr val="4472C4">
                    <a:lumMod val="75000"/>
                  </a:srgbClr>
                </a:solidFill>
                <a:latin typeface="Arial" panose="020B0604020202020204" pitchFamily="34" charset="0"/>
                <a:cs typeface="Arial" panose="020B0604020202020204" pitchFamily="34" charset="0"/>
              </a:rPr>
              <a:t>, rectangular para utilizarlo como base para el modelo</a:t>
            </a:r>
          </a:p>
        </p:txBody>
      </p:sp>
      <p:pic>
        <p:nvPicPr>
          <p:cNvPr id="5" name="Google Shape;60;p14"/>
          <p:cNvPicPr preferRelativeResize="0"/>
          <p:nvPr/>
        </p:nvPicPr>
        <p:blipFill>
          <a:blip r:embed="rId3">
            <a:extLst>
              <a:ext uri="{28A0092B-C50C-407E-A947-70E740481C1C}">
                <a14:useLocalDpi xmlns:a14="http://schemas.microsoft.com/office/drawing/2010/main" val="0"/>
              </a:ext>
            </a:extLst>
          </a:blip>
          <a:stretch>
            <a:fillRect/>
          </a:stretch>
        </p:blipFill>
        <p:spPr>
          <a:xfrm>
            <a:off x="780501" y="1587117"/>
            <a:ext cx="4820478" cy="4477019"/>
          </a:xfrm>
          <a:prstGeom prst="rect">
            <a:avLst/>
          </a:prstGeom>
          <a:noFill/>
          <a:ln>
            <a:noFill/>
          </a:ln>
        </p:spPr>
      </p:pic>
    </p:spTree>
    <p:extLst>
      <p:ext uri="{BB962C8B-B14F-4D97-AF65-F5344CB8AC3E}">
        <p14:creationId xmlns:p14="http://schemas.microsoft.com/office/powerpoint/2010/main" val="2377191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6310648" y="2582216"/>
            <a:ext cx="5388863" cy="2331076"/>
          </a:xfrm>
        </p:spPr>
        <p:txBody>
          <a:bodyPr>
            <a:normAutofit/>
          </a:bodyPr>
          <a:lstStyle/>
          <a:p>
            <a:pPr marL="0" indent="0" algn="ctr">
              <a:buNone/>
            </a:pPr>
            <a:r>
              <a:rPr lang="en-US" sz="4000" b="1" dirty="0"/>
              <a:t>SAMPLE MODELS </a:t>
            </a:r>
          </a:p>
          <a:p>
            <a:pPr marL="0" indent="0" algn="ctr">
              <a:buNone/>
            </a:pPr>
            <a:r>
              <a:rPr lang="en-US" sz="1200" b="1" dirty="0"/>
              <a:t> </a:t>
            </a:r>
          </a:p>
          <a:p>
            <a:pPr marL="0" indent="0" algn="ctr">
              <a:buNone/>
            </a:pPr>
            <a:r>
              <a:rPr lang="es-ES" sz="4000" b="1" dirty="0">
                <a:solidFill>
                  <a:schemeClr val="accent1">
                    <a:lumMod val="75000"/>
                  </a:schemeClr>
                </a:solidFill>
              </a:rPr>
              <a:t>Modelos de Muestra</a:t>
            </a:r>
          </a:p>
          <a:p>
            <a:pPr marL="0" indent="0" algn="ctr">
              <a:buNone/>
            </a:pPr>
            <a:endParaRPr lang="es-ES" sz="2400" dirty="0">
              <a:solidFill>
                <a:schemeClr val="accent1">
                  <a:lumMod val="75000"/>
                </a:schemeClr>
              </a:solidFill>
            </a:endParaRPr>
          </a:p>
          <a:p>
            <a:pPr marL="0" indent="0">
              <a:buNone/>
            </a:pPr>
            <a:endParaRPr lang="es-ES" sz="2000" dirty="0">
              <a:solidFill>
                <a:schemeClr val="accent1">
                  <a:lumMod val="75000"/>
                </a:schemeClr>
              </a:solidFill>
            </a:endParaRPr>
          </a:p>
        </p:txBody>
      </p:sp>
      <p:pic>
        <p:nvPicPr>
          <p:cNvPr id="5" name="Google Shape;126;p25"/>
          <p:cNvPicPr preferRelativeResize="0"/>
          <p:nvPr/>
        </p:nvPicPr>
        <p:blipFill rotWithShape="1">
          <a:blip r:embed="rId3">
            <a:alphaModFix/>
          </a:blip>
          <a:srcRect t="9848" r="16893"/>
          <a:stretch/>
        </p:blipFill>
        <p:spPr>
          <a:xfrm>
            <a:off x="186742" y="1031511"/>
            <a:ext cx="6336406" cy="5659181"/>
          </a:xfrm>
          <a:prstGeom prst="rect">
            <a:avLst/>
          </a:prstGeom>
          <a:noFill/>
          <a:ln>
            <a:noFill/>
          </a:ln>
        </p:spPr>
      </p:pic>
    </p:spTree>
    <p:extLst>
      <p:ext uri="{BB962C8B-B14F-4D97-AF65-F5344CB8AC3E}">
        <p14:creationId xmlns:p14="http://schemas.microsoft.com/office/powerpoint/2010/main" val="41891124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7534140" y="2582216"/>
            <a:ext cx="4165371" cy="2331076"/>
          </a:xfrm>
        </p:spPr>
        <p:txBody>
          <a:bodyPr>
            <a:normAutofit fontScale="92500" lnSpcReduction="10000"/>
          </a:bodyPr>
          <a:lstStyle/>
          <a:p>
            <a:pPr marL="0" indent="0" algn="ctr">
              <a:buNone/>
            </a:pPr>
            <a:r>
              <a:rPr lang="en-US" sz="4000" b="1" dirty="0"/>
              <a:t>SAMPLE MODELS </a:t>
            </a:r>
          </a:p>
          <a:p>
            <a:pPr marL="0" indent="0" algn="ctr">
              <a:buNone/>
            </a:pPr>
            <a:r>
              <a:rPr lang="en-US" sz="1200" b="1" dirty="0"/>
              <a:t> </a:t>
            </a:r>
          </a:p>
          <a:p>
            <a:pPr marL="0" indent="0" algn="ctr">
              <a:buNone/>
            </a:pPr>
            <a:r>
              <a:rPr lang="es-ES" sz="4000" b="1" dirty="0">
                <a:solidFill>
                  <a:schemeClr val="accent1">
                    <a:lumMod val="75000"/>
                  </a:schemeClr>
                </a:solidFill>
              </a:rPr>
              <a:t>Modelos de Muestra</a:t>
            </a:r>
          </a:p>
          <a:p>
            <a:pPr marL="0" indent="0" algn="ctr">
              <a:buNone/>
            </a:pPr>
            <a:endParaRPr lang="es-ES" sz="2400" dirty="0">
              <a:solidFill>
                <a:schemeClr val="accent1">
                  <a:lumMod val="75000"/>
                </a:schemeClr>
              </a:solidFill>
            </a:endParaRPr>
          </a:p>
          <a:p>
            <a:pPr marL="0" indent="0">
              <a:buNone/>
            </a:pPr>
            <a:endParaRPr lang="es-ES" sz="2000" dirty="0">
              <a:solidFill>
                <a:schemeClr val="accent1">
                  <a:lumMod val="75000"/>
                </a:schemeClr>
              </a:solidFill>
            </a:endParaRPr>
          </a:p>
        </p:txBody>
      </p:sp>
      <p:pic>
        <p:nvPicPr>
          <p:cNvPr id="4" name="Google Shape;132;p26"/>
          <p:cNvPicPr preferRelativeResize="0"/>
          <p:nvPr/>
        </p:nvPicPr>
        <p:blipFill rotWithShape="1">
          <a:blip r:embed="rId3">
            <a:alphaModFix/>
          </a:blip>
          <a:srcRect r="8975"/>
          <a:stretch/>
        </p:blipFill>
        <p:spPr>
          <a:xfrm>
            <a:off x="199621" y="991672"/>
            <a:ext cx="7334519" cy="5673143"/>
          </a:xfrm>
          <a:prstGeom prst="rect">
            <a:avLst/>
          </a:prstGeom>
          <a:noFill/>
          <a:ln>
            <a:noFill/>
          </a:ln>
        </p:spPr>
      </p:pic>
    </p:spTree>
    <p:extLst>
      <p:ext uri="{BB962C8B-B14F-4D97-AF65-F5344CB8AC3E}">
        <p14:creationId xmlns:p14="http://schemas.microsoft.com/office/powerpoint/2010/main" val="28373224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7334518" y="1114022"/>
            <a:ext cx="4551736" cy="2331076"/>
          </a:xfrm>
        </p:spPr>
        <p:txBody>
          <a:bodyPr>
            <a:normAutofit fontScale="92500"/>
          </a:bodyPr>
          <a:lstStyle/>
          <a:p>
            <a:pPr marL="0" indent="0" algn="ctr">
              <a:buNone/>
            </a:pPr>
            <a:r>
              <a:rPr lang="en-US" sz="4000" b="1" dirty="0"/>
              <a:t>SAMPLE MODELS </a:t>
            </a:r>
          </a:p>
          <a:p>
            <a:pPr marL="0" indent="0" algn="ctr">
              <a:buNone/>
            </a:pPr>
            <a:r>
              <a:rPr lang="en-US" sz="1200" b="1" dirty="0"/>
              <a:t> </a:t>
            </a:r>
          </a:p>
          <a:p>
            <a:pPr marL="0" indent="0" algn="ctr">
              <a:buNone/>
            </a:pPr>
            <a:r>
              <a:rPr lang="es-ES" sz="4000" b="1" dirty="0">
                <a:solidFill>
                  <a:schemeClr val="accent1">
                    <a:lumMod val="75000"/>
                  </a:schemeClr>
                </a:solidFill>
              </a:rPr>
              <a:t>Modelos de Muestra</a:t>
            </a:r>
          </a:p>
          <a:p>
            <a:pPr marL="0" indent="0" algn="ctr">
              <a:buNone/>
            </a:pPr>
            <a:endParaRPr lang="es-ES" sz="2400" dirty="0">
              <a:solidFill>
                <a:schemeClr val="accent1">
                  <a:lumMod val="75000"/>
                </a:schemeClr>
              </a:solidFill>
            </a:endParaRPr>
          </a:p>
          <a:p>
            <a:pPr marL="0" indent="0">
              <a:buNone/>
            </a:pPr>
            <a:endParaRPr lang="es-ES" sz="2000" dirty="0">
              <a:solidFill>
                <a:schemeClr val="accent1">
                  <a:lumMod val="75000"/>
                </a:schemeClr>
              </a:solidFill>
            </a:endParaRPr>
          </a:p>
        </p:txBody>
      </p:sp>
      <p:sp>
        <p:nvSpPr>
          <p:cNvPr id="5" name="TextBox 4"/>
          <p:cNvSpPr txBox="1"/>
          <p:nvPr/>
        </p:nvSpPr>
        <p:spPr>
          <a:xfrm>
            <a:off x="7431110" y="3767070"/>
            <a:ext cx="4551736" cy="2343206"/>
          </a:xfrm>
          <a:prstGeom prst="rect">
            <a:avLst/>
          </a:prstGeom>
          <a:noFill/>
        </p:spPr>
        <p:txBody>
          <a:bodyPr wrap="square" rtlCol="0">
            <a:spAutoFit/>
          </a:bodyPr>
          <a:lstStyle/>
          <a:p>
            <a:pPr lvl="0">
              <a:lnSpc>
                <a:spcPct val="90000"/>
              </a:lnSpc>
              <a:spcBef>
                <a:spcPts val="1000"/>
              </a:spcBef>
            </a:pPr>
            <a:r>
              <a:rPr lang="en-US" sz="2400" dirty="0">
                <a:solidFill>
                  <a:srgbClr val="8A1B04"/>
                </a:solidFill>
                <a:latin typeface="Arial" panose="020B0604020202020204" pitchFamily="34" charset="0"/>
                <a:cs typeface="Arial" panose="020B0604020202020204" pitchFamily="34" charset="0"/>
              </a:rPr>
              <a:t>A city of interconnected parks and open spaces </a:t>
            </a:r>
          </a:p>
          <a:p>
            <a:pPr lvl="0">
              <a:lnSpc>
                <a:spcPct val="90000"/>
              </a:lnSpc>
              <a:spcBef>
                <a:spcPts val="1000"/>
              </a:spcBef>
            </a:pPr>
            <a:endParaRPr lang="en-US" sz="2400" dirty="0">
              <a:solidFill>
                <a:srgbClr val="8A1B04"/>
              </a:solidFill>
              <a:latin typeface="Arial" panose="020B0604020202020204" pitchFamily="34" charset="0"/>
              <a:cs typeface="Arial" panose="020B0604020202020204" pitchFamily="34" charset="0"/>
            </a:endParaRPr>
          </a:p>
          <a:p>
            <a:pPr lvl="0">
              <a:lnSpc>
                <a:spcPct val="90000"/>
              </a:lnSpc>
              <a:spcBef>
                <a:spcPts val="1000"/>
              </a:spcBef>
            </a:pPr>
            <a:r>
              <a:rPr lang="es-ES" sz="2400" dirty="0">
                <a:solidFill>
                  <a:srgbClr val="4472C4">
                    <a:lumMod val="75000"/>
                  </a:srgbClr>
                </a:solidFill>
                <a:latin typeface="Arial" panose="020B0604020202020204" pitchFamily="34" charset="0"/>
                <a:cs typeface="Arial" panose="020B0604020202020204" pitchFamily="34" charset="0"/>
              </a:rPr>
              <a:t>Una ciudad de parques interconectados y espacios abiertos</a:t>
            </a:r>
          </a:p>
        </p:txBody>
      </p:sp>
      <p:pic>
        <p:nvPicPr>
          <p:cNvPr id="6" name="Google Shape;138;p27"/>
          <p:cNvPicPr preferRelativeResize="0"/>
          <p:nvPr/>
        </p:nvPicPr>
        <p:blipFill>
          <a:blip r:embed="rId3">
            <a:alphaModFix/>
          </a:blip>
          <a:stretch>
            <a:fillRect/>
          </a:stretch>
        </p:blipFill>
        <p:spPr>
          <a:xfrm>
            <a:off x="180303" y="991671"/>
            <a:ext cx="7076942" cy="5673145"/>
          </a:xfrm>
          <a:prstGeom prst="rect">
            <a:avLst/>
          </a:prstGeom>
          <a:noFill/>
          <a:ln>
            <a:noFill/>
          </a:ln>
        </p:spPr>
      </p:pic>
    </p:spTree>
    <p:extLst>
      <p:ext uri="{BB962C8B-B14F-4D97-AF65-F5344CB8AC3E}">
        <p14:creationId xmlns:p14="http://schemas.microsoft.com/office/powerpoint/2010/main" val="40511455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6252692" y="1996225"/>
            <a:ext cx="5700061" cy="3998891"/>
          </a:xfrm>
        </p:spPr>
        <p:txBody>
          <a:bodyPr>
            <a:normAutofit/>
          </a:bodyPr>
          <a:lstStyle/>
          <a:p>
            <a:pPr marL="0" indent="0">
              <a:buNone/>
            </a:pPr>
            <a:endParaRPr lang="en-US" sz="2400" b="1" dirty="0"/>
          </a:p>
          <a:p>
            <a:pPr marL="457200" lvl="0" indent="-457200">
              <a:buFont typeface="+mj-lt"/>
              <a:buAutoNum type="arabicPeriod"/>
            </a:pPr>
            <a:r>
              <a:rPr lang="en-US" sz="2400" dirty="0"/>
              <a:t>Build your favorite childhood memory</a:t>
            </a:r>
          </a:p>
          <a:p>
            <a:pPr marL="0" indent="0">
              <a:buNone/>
            </a:pPr>
            <a:r>
              <a:rPr lang="es-ES" sz="2400" dirty="0">
                <a:solidFill>
                  <a:srgbClr val="4472C4">
                    <a:lumMod val="75000"/>
                  </a:srgbClr>
                </a:solidFill>
              </a:rPr>
              <a:t>1. Construya su memoria favorita de la infancia</a:t>
            </a:r>
          </a:p>
          <a:p>
            <a:pPr marL="0" lvl="0" indent="0">
              <a:buNone/>
            </a:pPr>
            <a:endParaRPr lang="en-US" sz="2400" dirty="0"/>
          </a:p>
          <a:p>
            <a:pPr marL="0" lvl="0" indent="0">
              <a:buNone/>
            </a:pPr>
            <a:r>
              <a:rPr lang="en-US" sz="2400" dirty="0"/>
              <a:t>2.   Build your ideal Irwindale</a:t>
            </a:r>
          </a:p>
          <a:p>
            <a:pPr marL="0" lvl="0" indent="0">
              <a:buNone/>
            </a:pPr>
            <a:r>
              <a:rPr lang="es-ES" sz="2400" dirty="0">
                <a:solidFill>
                  <a:srgbClr val="4472C4">
                    <a:lumMod val="75000"/>
                  </a:srgbClr>
                </a:solidFill>
              </a:rPr>
              <a:t>2.   Construya su </a:t>
            </a:r>
            <a:r>
              <a:rPr lang="es-ES" sz="2400" dirty="0" err="1">
                <a:solidFill>
                  <a:srgbClr val="4472C4">
                    <a:lumMod val="75000"/>
                  </a:srgbClr>
                </a:solidFill>
              </a:rPr>
              <a:t>Irwindale</a:t>
            </a:r>
            <a:r>
              <a:rPr lang="es-ES" sz="2400" dirty="0">
                <a:solidFill>
                  <a:srgbClr val="4472C4">
                    <a:lumMod val="75000"/>
                  </a:srgbClr>
                </a:solidFill>
              </a:rPr>
              <a:t> ideal </a:t>
            </a:r>
          </a:p>
          <a:p>
            <a:pPr marL="0" indent="0">
              <a:buNone/>
            </a:pPr>
            <a:endParaRPr lang="es-ES" sz="2400" dirty="0">
              <a:solidFill>
                <a:schemeClr val="accent1">
                  <a:lumMod val="75000"/>
                </a:schemeClr>
              </a:solidFill>
            </a:endParaRPr>
          </a:p>
          <a:p>
            <a:pPr marL="0" indent="0">
              <a:buNone/>
            </a:pPr>
            <a:endParaRPr lang="es-ES" sz="2000" dirty="0">
              <a:solidFill>
                <a:schemeClr val="accent1">
                  <a:lumMod val="75000"/>
                </a:schemeClr>
              </a:solidFill>
            </a:endParaRPr>
          </a:p>
        </p:txBody>
      </p:sp>
      <p:sp>
        <p:nvSpPr>
          <p:cNvPr id="5" name="Title 1">
            <a:extLst>
              <a:ext uri="{FF2B5EF4-FFF2-40B4-BE49-F238E27FC236}">
                <a16:creationId xmlns:a16="http://schemas.microsoft.com/office/drawing/2014/main" id="{096E605B-22EB-4796-8424-2155BABFE678}"/>
              </a:ext>
            </a:extLst>
          </p:cNvPr>
          <p:cNvSpPr>
            <a:spLocks noGrp="1"/>
          </p:cNvSpPr>
          <p:nvPr>
            <p:ph type="title"/>
          </p:nvPr>
        </p:nvSpPr>
        <p:spPr>
          <a:xfrm>
            <a:off x="6351516" y="1403797"/>
            <a:ext cx="5652753" cy="843566"/>
          </a:xfrm>
        </p:spPr>
        <p:txBody>
          <a:bodyPr>
            <a:noAutofit/>
          </a:bodyPr>
          <a:lstStyle/>
          <a:p>
            <a:r>
              <a:rPr lang="en-US" sz="2400" dirty="0"/>
              <a:t>TWO ACTIVITIES/ </a:t>
            </a:r>
            <a:r>
              <a:rPr lang="en-US" sz="2400" dirty="0">
                <a:solidFill>
                  <a:schemeClr val="accent1">
                    <a:lumMod val="50000"/>
                  </a:schemeClr>
                </a:solidFill>
              </a:rPr>
              <a:t>D</a:t>
            </a:r>
            <a:r>
              <a:rPr lang="es-ES" sz="2400" dirty="0">
                <a:solidFill>
                  <a:schemeClr val="accent1">
                    <a:lumMod val="50000"/>
                  </a:schemeClr>
                </a:solidFill>
              </a:rPr>
              <a:t>OS ACTIVIDADES</a:t>
            </a:r>
            <a:r>
              <a:rPr lang="es-ES" sz="2400" b="1" dirty="0">
                <a:solidFill>
                  <a:schemeClr val="accent1">
                    <a:lumMod val="50000"/>
                  </a:schemeClr>
                </a:solidFill>
              </a:rPr>
              <a:t/>
            </a:r>
            <a:br>
              <a:rPr lang="es-ES" sz="2400" b="1" dirty="0">
                <a:solidFill>
                  <a:schemeClr val="accent1">
                    <a:lumMod val="50000"/>
                  </a:schemeClr>
                </a:solidFill>
              </a:rPr>
            </a:br>
            <a:endParaRPr lang="en-US" sz="2400" b="1" dirty="0">
              <a:solidFill>
                <a:schemeClr val="accent1">
                  <a:lumMod val="50000"/>
                </a:schemeClr>
              </a:solidFill>
            </a:endParaRPr>
          </a:p>
        </p:txBody>
      </p:sp>
      <p:pic>
        <p:nvPicPr>
          <p:cNvPr id="7" name="Google Shape;60;p14"/>
          <p:cNvPicPr preferRelativeResize="0"/>
          <p:nvPr/>
        </p:nvPicPr>
        <p:blipFill rotWithShape="1">
          <a:blip r:embed="rId3" cstate="hqprint">
            <a:extLst>
              <a:ext uri="{28A0092B-C50C-407E-A947-70E740481C1C}">
                <a14:useLocalDpi xmlns:a14="http://schemas.microsoft.com/office/drawing/2010/main" val="0"/>
              </a:ext>
            </a:extLst>
          </a:blip>
          <a:srcRect t="16042"/>
          <a:stretch/>
        </p:blipFill>
        <p:spPr>
          <a:xfrm>
            <a:off x="311195" y="2073498"/>
            <a:ext cx="5969359" cy="3758818"/>
          </a:xfrm>
          <a:prstGeom prst="rect">
            <a:avLst/>
          </a:prstGeom>
          <a:noFill/>
          <a:ln>
            <a:noFill/>
          </a:ln>
        </p:spPr>
      </p:pic>
    </p:spTree>
    <p:extLst>
      <p:ext uri="{BB962C8B-B14F-4D97-AF65-F5344CB8AC3E}">
        <p14:creationId xmlns:p14="http://schemas.microsoft.com/office/powerpoint/2010/main" val="29481672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6252693" y="1976907"/>
            <a:ext cx="5751576" cy="3857224"/>
          </a:xfrm>
        </p:spPr>
        <p:txBody>
          <a:bodyPr>
            <a:noAutofit/>
          </a:bodyPr>
          <a:lstStyle/>
          <a:p>
            <a:pPr marL="0" indent="0">
              <a:buNone/>
            </a:pPr>
            <a:endParaRPr lang="en-US" sz="900" b="1" dirty="0"/>
          </a:p>
          <a:p>
            <a:pPr marL="0" lvl="0" indent="0">
              <a:buNone/>
            </a:pPr>
            <a:r>
              <a:rPr lang="en-US" sz="1800" b="1" dirty="0"/>
              <a:t>Time Breakdown:</a:t>
            </a:r>
          </a:p>
          <a:p>
            <a:pPr marL="0" lvl="0" indent="0">
              <a:buNone/>
            </a:pPr>
            <a:r>
              <a:rPr lang="en-US" sz="1800" dirty="0"/>
              <a:t>Prompt 1: </a:t>
            </a:r>
            <a:r>
              <a:rPr lang="en-US" sz="1800" dirty="0" smtClean="0"/>
              <a:t>5 minutes </a:t>
            </a:r>
            <a:r>
              <a:rPr lang="en-US" sz="1800" dirty="0"/>
              <a:t>to build, 15 minutes to share and reflect</a:t>
            </a:r>
          </a:p>
          <a:p>
            <a:pPr marL="0" lvl="0" indent="0">
              <a:buNone/>
            </a:pPr>
            <a:r>
              <a:rPr lang="en-US" sz="1800" dirty="0"/>
              <a:t>Prompt 2: 5</a:t>
            </a:r>
            <a:r>
              <a:rPr lang="en-US" sz="1800" dirty="0" smtClean="0"/>
              <a:t> </a:t>
            </a:r>
            <a:r>
              <a:rPr lang="en-US" sz="1800" dirty="0"/>
              <a:t>minutes to build, 15 minutes to share and reflect</a:t>
            </a:r>
          </a:p>
          <a:p>
            <a:pPr marL="0" indent="0">
              <a:buNone/>
            </a:pPr>
            <a:endParaRPr lang="es-ES" sz="1800" dirty="0">
              <a:solidFill>
                <a:srgbClr val="4472C4">
                  <a:lumMod val="75000"/>
                </a:srgbClr>
              </a:solidFill>
            </a:endParaRPr>
          </a:p>
          <a:p>
            <a:pPr marL="0" indent="0">
              <a:buNone/>
            </a:pPr>
            <a:r>
              <a:rPr lang="es-ES" sz="1800" b="1" dirty="0">
                <a:solidFill>
                  <a:srgbClr val="4472C4">
                    <a:lumMod val="75000"/>
                  </a:srgbClr>
                </a:solidFill>
              </a:rPr>
              <a:t>Tiempo de cada Actividad:</a:t>
            </a:r>
          </a:p>
          <a:p>
            <a:pPr marL="0" indent="0">
              <a:buNone/>
            </a:pPr>
            <a:r>
              <a:rPr lang="es-ES" sz="1800" dirty="0">
                <a:solidFill>
                  <a:srgbClr val="4472C4">
                    <a:lumMod val="75000"/>
                  </a:srgbClr>
                </a:solidFill>
              </a:rPr>
              <a:t>Actividad 1: 5</a:t>
            </a:r>
            <a:r>
              <a:rPr lang="es-ES" sz="1800" dirty="0" smtClean="0">
                <a:solidFill>
                  <a:srgbClr val="4472C4">
                    <a:lumMod val="75000"/>
                  </a:srgbClr>
                </a:solidFill>
              </a:rPr>
              <a:t> </a:t>
            </a:r>
            <a:r>
              <a:rPr lang="es-ES" sz="1800" dirty="0">
                <a:solidFill>
                  <a:srgbClr val="4472C4">
                    <a:lumMod val="75000"/>
                  </a:srgbClr>
                </a:solidFill>
              </a:rPr>
              <a:t>minutos para construir, 15 minutos para compartir y reflexionar</a:t>
            </a:r>
          </a:p>
          <a:p>
            <a:pPr marL="0" lvl="0" indent="0">
              <a:buNone/>
            </a:pPr>
            <a:endParaRPr lang="en-US" sz="1800" dirty="0"/>
          </a:p>
          <a:p>
            <a:pPr marL="0" indent="0">
              <a:buNone/>
            </a:pPr>
            <a:r>
              <a:rPr lang="es-ES" sz="1800" dirty="0">
                <a:solidFill>
                  <a:srgbClr val="4472C4">
                    <a:lumMod val="75000"/>
                  </a:srgbClr>
                </a:solidFill>
              </a:rPr>
              <a:t>Actividad 2: 5</a:t>
            </a:r>
            <a:r>
              <a:rPr lang="es-ES" sz="1800" dirty="0" smtClean="0">
                <a:solidFill>
                  <a:srgbClr val="4472C4">
                    <a:lumMod val="75000"/>
                  </a:srgbClr>
                </a:solidFill>
              </a:rPr>
              <a:t> </a:t>
            </a:r>
            <a:r>
              <a:rPr lang="es-ES" sz="1800" dirty="0">
                <a:solidFill>
                  <a:srgbClr val="4472C4">
                    <a:lumMod val="75000"/>
                  </a:srgbClr>
                </a:solidFill>
              </a:rPr>
              <a:t>minutos para construir, 15 minutos para compartir y reflexionar</a:t>
            </a:r>
          </a:p>
          <a:p>
            <a:pPr marL="0" indent="0">
              <a:buNone/>
            </a:pPr>
            <a:endParaRPr lang="es-ES" sz="1000" dirty="0">
              <a:solidFill>
                <a:schemeClr val="accent1">
                  <a:lumMod val="75000"/>
                </a:schemeClr>
              </a:solidFill>
            </a:endParaRPr>
          </a:p>
          <a:p>
            <a:pPr marL="0" indent="0">
              <a:buNone/>
            </a:pPr>
            <a:endParaRPr lang="es-ES" sz="900" dirty="0">
              <a:solidFill>
                <a:schemeClr val="accent1">
                  <a:lumMod val="75000"/>
                </a:schemeClr>
              </a:solidFill>
            </a:endParaRPr>
          </a:p>
        </p:txBody>
      </p:sp>
      <p:sp>
        <p:nvSpPr>
          <p:cNvPr id="5" name="Title 1">
            <a:extLst>
              <a:ext uri="{FF2B5EF4-FFF2-40B4-BE49-F238E27FC236}">
                <a16:creationId xmlns:a16="http://schemas.microsoft.com/office/drawing/2014/main" id="{096E605B-22EB-4796-8424-2155BABFE678}"/>
              </a:ext>
            </a:extLst>
          </p:cNvPr>
          <p:cNvSpPr>
            <a:spLocks noGrp="1"/>
          </p:cNvSpPr>
          <p:nvPr>
            <p:ph type="title"/>
          </p:nvPr>
        </p:nvSpPr>
        <p:spPr>
          <a:xfrm>
            <a:off x="6351516" y="1403797"/>
            <a:ext cx="5652753" cy="843566"/>
          </a:xfrm>
        </p:spPr>
        <p:txBody>
          <a:bodyPr>
            <a:noAutofit/>
          </a:bodyPr>
          <a:lstStyle/>
          <a:p>
            <a:r>
              <a:rPr lang="en-US" sz="2400" dirty="0"/>
              <a:t>TWO ACTIVITIES/ </a:t>
            </a:r>
            <a:r>
              <a:rPr lang="en-US" sz="2400" dirty="0">
                <a:solidFill>
                  <a:schemeClr val="accent1">
                    <a:lumMod val="50000"/>
                  </a:schemeClr>
                </a:solidFill>
              </a:rPr>
              <a:t>D</a:t>
            </a:r>
            <a:r>
              <a:rPr lang="es-ES" sz="2400" dirty="0">
                <a:solidFill>
                  <a:schemeClr val="accent1">
                    <a:lumMod val="50000"/>
                  </a:schemeClr>
                </a:solidFill>
              </a:rPr>
              <a:t>OS ACTIVIDADES</a:t>
            </a:r>
            <a:r>
              <a:rPr lang="es-ES" sz="2400" b="1" dirty="0">
                <a:solidFill>
                  <a:schemeClr val="accent1">
                    <a:lumMod val="50000"/>
                  </a:schemeClr>
                </a:solidFill>
              </a:rPr>
              <a:t/>
            </a:r>
            <a:br>
              <a:rPr lang="es-ES" sz="2400" b="1" dirty="0">
                <a:solidFill>
                  <a:schemeClr val="accent1">
                    <a:lumMod val="50000"/>
                  </a:schemeClr>
                </a:solidFill>
              </a:rPr>
            </a:br>
            <a:endParaRPr lang="en-US" sz="2400" b="1" dirty="0">
              <a:solidFill>
                <a:schemeClr val="accent1">
                  <a:lumMod val="50000"/>
                </a:schemeClr>
              </a:solidFill>
            </a:endParaRPr>
          </a:p>
        </p:txBody>
      </p:sp>
      <p:pic>
        <p:nvPicPr>
          <p:cNvPr id="7" name="Google Shape;60;p14"/>
          <p:cNvPicPr preferRelativeResize="0"/>
          <p:nvPr/>
        </p:nvPicPr>
        <p:blipFill>
          <a:blip r:embed="rId3">
            <a:extLst>
              <a:ext uri="{28A0092B-C50C-407E-A947-70E740481C1C}">
                <a14:useLocalDpi xmlns:a14="http://schemas.microsoft.com/office/drawing/2010/main" val="0"/>
              </a:ext>
            </a:extLst>
          </a:blip>
          <a:stretch>
            <a:fillRect/>
          </a:stretch>
        </p:blipFill>
        <p:spPr>
          <a:xfrm>
            <a:off x="188846" y="1403797"/>
            <a:ext cx="5969359" cy="4902336"/>
          </a:xfrm>
          <a:prstGeom prst="rect">
            <a:avLst/>
          </a:prstGeom>
          <a:noFill/>
          <a:ln>
            <a:noFill/>
          </a:ln>
        </p:spPr>
      </p:pic>
    </p:spTree>
    <p:extLst>
      <p:ext uri="{BB962C8B-B14F-4D97-AF65-F5344CB8AC3E}">
        <p14:creationId xmlns:p14="http://schemas.microsoft.com/office/powerpoint/2010/main" val="36106617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90DF-8BF8-4A60-824F-20EC97D1BE27}"/>
              </a:ext>
            </a:extLst>
          </p:cNvPr>
          <p:cNvSpPr>
            <a:spLocks noGrp="1"/>
          </p:cNvSpPr>
          <p:nvPr>
            <p:ph idx="1"/>
          </p:nvPr>
        </p:nvSpPr>
        <p:spPr>
          <a:xfrm>
            <a:off x="6614995" y="2389032"/>
            <a:ext cx="5125793" cy="4604196"/>
          </a:xfrm>
        </p:spPr>
        <p:txBody>
          <a:bodyPr>
            <a:normAutofit/>
          </a:bodyPr>
          <a:lstStyle/>
          <a:p>
            <a:pPr marL="0" indent="0" algn="ctr">
              <a:buNone/>
            </a:pPr>
            <a:r>
              <a:rPr lang="en-US" sz="2400" b="1" dirty="0"/>
              <a:t>Send photos of your models to the facilitator of your breakout room (email address will be provided in the chat)</a:t>
            </a:r>
          </a:p>
          <a:p>
            <a:pPr marL="0" indent="0" algn="ctr">
              <a:buNone/>
            </a:pPr>
            <a:endParaRPr lang="es-ES" sz="1800" b="1" dirty="0">
              <a:solidFill>
                <a:schemeClr val="accent1">
                  <a:lumMod val="75000"/>
                </a:schemeClr>
              </a:solidFill>
            </a:endParaRPr>
          </a:p>
          <a:p>
            <a:pPr marL="0" indent="0" algn="ctr">
              <a:buNone/>
            </a:pPr>
            <a:r>
              <a:rPr lang="es-ES" sz="2400" b="1" dirty="0">
                <a:solidFill>
                  <a:schemeClr val="accent1">
                    <a:lumMod val="75000"/>
                  </a:schemeClr>
                </a:solidFill>
              </a:rPr>
              <a:t>Envíe fotos de sus modelos al facilitador de su sala de reuniones (la dirección de correo electrónico se proporcionará en el chat)</a:t>
            </a:r>
          </a:p>
          <a:p>
            <a:pPr marL="0" indent="0">
              <a:buNone/>
            </a:pPr>
            <a:endParaRPr lang="es-ES" sz="2400" dirty="0">
              <a:solidFill>
                <a:schemeClr val="accent1">
                  <a:lumMod val="75000"/>
                </a:schemeClr>
              </a:solidFill>
            </a:endParaRPr>
          </a:p>
          <a:p>
            <a:pPr marL="0" indent="0">
              <a:buNone/>
            </a:pPr>
            <a:endParaRPr lang="es-ES" sz="2000" dirty="0">
              <a:solidFill>
                <a:schemeClr val="accent1">
                  <a:lumMod val="75000"/>
                </a:schemeClr>
              </a:solidFill>
            </a:endParaRPr>
          </a:p>
        </p:txBody>
      </p:sp>
      <p:sp>
        <p:nvSpPr>
          <p:cNvPr id="5" name="Title 1">
            <a:extLst>
              <a:ext uri="{FF2B5EF4-FFF2-40B4-BE49-F238E27FC236}">
                <a16:creationId xmlns:a16="http://schemas.microsoft.com/office/drawing/2014/main" id="{096E605B-22EB-4796-8424-2155BABFE678}"/>
              </a:ext>
            </a:extLst>
          </p:cNvPr>
          <p:cNvSpPr>
            <a:spLocks noGrp="1"/>
          </p:cNvSpPr>
          <p:nvPr>
            <p:ph type="title"/>
          </p:nvPr>
        </p:nvSpPr>
        <p:spPr>
          <a:xfrm>
            <a:off x="6351516" y="1403797"/>
            <a:ext cx="5652753" cy="843566"/>
          </a:xfrm>
        </p:spPr>
        <p:txBody>
          <a:bodyPr>
            <a:noAutofit/>
          </a:bodyPr>
          <a:lstStyle/>
          <a:p>
            <a:r>
              <a:rPr lang="en-US" sz="2400" dirty="0"/>
              <a:t>TWO ACTIVITIES/ </a:t>
            </a:r>
            <a:r>
              <a:rPr lang="en-US" sz="2400" dirty="0">
                <a:solidFill>
                  <a:schemeClr val="accent1">
                    <a:lumMod val="50000"/>
                  </a:schemeClr>
                </a:solidFill>
              </a:rPr>
              <a:t>D</a:t>
            </a:r>
            <a:r>
              <a:rPr lang="es-ES" sz="2400" dirty="0">
                <a:solidFill>
                  <a:schemeClr val="accent1">
                    <a:lumMod val="50000"/>
                  </a:schemeClr>
                </a:solidFill>
              </a:rPr>
              <a:t>OS ACTIVIDADES</a:t>
            </a:r>
            <a:r>
              <a:rPr lang="es-ES" sz="2400" b="1" dirty="0">
                <a:solidFill>
                  <a:schemeClr val="accent1">
                    <a:lumMod val="50000"/>
                  </a:schemeClr>
                </a:solidFill>
              </a:rPr>
              <a:t/>
            </a:r>
            <a:br>
              <a:rPr lang="es-ES" sz="2400" b="1" dirty="0">
                <a:solidFill>
                  <a:schemeClr val="accent1">
                    <a:lumMod val="50000"/>
                  </a:schemeClr>
                </a:solidFill>
              </a:rPr>
            </a:br>
            <a:endParaRPr lang="en-US" sz="2400" b="1" dirty="0">
              <a:solidFill>
                <a:schemeClr val="accent1">
                  <a:lumMod val="50000"/>
                </a:schemeClr>
              </a:solidFill>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1768" y="1403797"/>
            <a:ext cx="6149748" cy="4612311"/>
          </a:xfrm>
          <a:prstGeom prst="rect">
            <a:avLst/>
          </a:prstGeom>
        </p:spPr>
      </p:pic>
    </p:spTree>
    <p:extLst>
      <p:ext uri="{BB962C8B-B14F-4D97-AF65-F5344CB8AC3E}">
        <p14:creationId xmlns:p14="http://schemas.microsoft.com/office/powerpoint/2010/main" val="451405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761" t="3186" r="-40" b="1"/>
          <a:stretch/>
        </p:blipFill>
        <p:spPr>
          <a:xfrm>
            <a:off x="6092847" y="4225278"/>
            <a:ext cx="3170894" cy="2632722"/>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10028" y="4549327"/>
            <a:ext cx="3078231" cy="2308673"/>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19" y="4389816"/>
            <a:ext cx="3303816" cy="2468183"/>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02003" y="4471603"/>
            <a:ext cx="3181864" cy="238639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fontScale="90000"/>
          </a:bodyPr>
          <a:lstStyle/>
          <a:p>
            <a:r>
              <a:rPr lang="en-US" dirty="0">
                <a:solidFill>
                  <a:schemeClr val="bg1"/>
                </a:solidFill>
              </a:rPr>
              <a:t>Comments and Questions</a:t>
            </a:r>
            <a:br>
              <a:rPr lang="en-US" dirty="0">
                <a:solidFill>
                  <a:schemeClr val="bg1"/>
                </a:solidFill>
              </a:rPr>
            </a:br>
            <a:r>
              <a:rPr lang="es-ES" dirty="0">
                <a:solidFill>
                  <a:schemeClr val="accent1">
                    <a:lumMod val="50000"/>
                  </a:schemeClr>
                </a:solidFill>
              </a:rPr>
              <a:t>Preguntas y Comentarios </a:t>
            </a:r>
            <a:endParaRPr lang="en-US" dirty="0">
              <a:solidFill>
                <a:schemeClr val="accent1">
                  <a:lumMod val="50000"/>
                </a:schemeClr>
              </a:solidFill>
            </a:endParaRPr>
          </a:p>
        </p:txBody>
      </p:sp>
    </p:spTree>
    <p:extLst>
      <p:ext uri="{BB962C8B-B14F-4D97-AF65-F5344CB8AC3E}">
        <p14:creationId xmlns:p14="http://schemas.microsoft.com/office/powerpoint/2010/main" val="33739265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377" y="2858810"/>
            <a:ext cx="5201920" cy="3901440"/>
          </a:xfrm>
          <a:prstGeom prst="rect">
            <a:avLst/>
          </a:prstGeom>
        </p:spPr>
      </p:pic>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36072" y="4521128"/>
            <a:ext cx="2985497" cy="2239122"/>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16005"/>
          <a:stretch/>
        </p:blipFill>
        <p:spPr>
          <a:xfrm>
            <a:off x="6457319" y="4279096"/>
            <a:ext cx="2778754" cy="2481154"/>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4355320"/>
            <a:ext cx="3608806" cy="2404930"/>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fontScale="90000"/>
          </a:bodyPr>
          <a:lstStyle/>
          <a:p>
            <a:r>
              <a:rPr lang="en-US" dirty="0">
                <a:solidFill>
                  <a:schemeClr val="bg1"/>
                </a:solidFill>
              </a:rPr>
              <a:t>Next Steps</a:t>
            </a:r>
            <a:br>
              <a:rPr lang="en-US" dirty="0">
                <a:solidFill>
                  <a:schemeClr val="bg1"/>
                </a:solidFill>
              </a:rPr>
            </a:br>
            <a:r>
              <a:rPr lang="es-ES" dirty="0">
                <a:solidFill>
                  <a:schemeClr val="accent1">
                    <a:lumMod val="50000"/>
                  </a:schemeClr>
                </a:solidFill>
              </a:rPr>
              <a:t>Próximos Pasos </a:t>
            </a:r>
            <a:endParaRPr lang="en-US" dirty="0">
              <a:solidFill>
                <a:schemeClr val="accent1">
                  <a:lumMod val="50000"/>
                </a:schemeClr>
              </a:solidFill>
            </a:endParaRPr>
          </a:p>
        </p:txBody>
      </p:sp>
    </p:spTree>
    <p:extLst>
      <p:ext uri="{BB962C8B-B14F-4D97-AF65-F5344CB8AC3E}">
        <p14:creationId xmlns:p14="http://schemas.microsoft.com/office/powerpoint/2010/main" val="42364504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605B-22EB-4796-8424-2155BABFE678}"/>
              </a:ext>
            </a:extLst>
          </p:cNvPr>
          <p:cNvSpPr>
            <a:spLocks noGrp="1"/>
          </p:cNvSpPr>
          <p:nvPr>
            <p:ph type="title"/>
          </p:nvPr>
        </p:nvSpPr>
        <p:spPr/>
        <p:txBody>
          <a:bodyPr>
            <a:normAutofit fontScale="90000"/>
          </a:bodyPr>
          <a:lstStyle/>
          <a:p>
            <a:r>
              <a:rPr lang="en-US" dirty="0"/>
              <a:t>Next Steps</a:t>
            </a:r>
            <a:br>
              <a:rPr lang="en-US" dirty="0"/>
            </a:br>
            <a:r>
              <a:rPr lang="es-ES" dirty="0">
                <a:solidFill>
                  <a:schemeClr val="accent1">
                    <a:lumMod val="50000"/>
                  </a:schemeClr>
                </a:solidFill>
              </a:rPr>
              <a:t>Próximos Pasos</a:t>
            </a:r>
            <a:endParaRPr lang="en-US" dirty="0"/>
          </a:p>
        </p:txBody>
      </p:sp>
      <p:sp>
        <p:nvSpPr>
          <p:cNvPr id="3" name="Content Placeholder 2">
            <a:extLst>
              <a:ext uri="{FF2B5EF4-FFF2-40B4-BE49-F238E27FC236}">
                <a16:creationId xmlns:a16="http://schemas.microsoft.com/office/drawing/2014/main" id="{74683B6A-B102-4F8F-82A4-7A66F4A4BF0E}"/>
              </a:ext>
            </a:extLst>
          </p:cNvPr>
          <p:cNvSpPr>
            <a:spLocks noGrp="1"/>
          </p:cNvSpPr>
          <p:nvPr>
            <p:ph idx="1"/>
          </p:nvPr>
        </p:nvSpPr>
        <p:spPr/>
        <p:txBody>
          <a:bodyPr/>
          <a:lstStyle/>
          <a:p>
            <a:r>
              <a:rPr lang="en-US" dirty="0"/>
              <a:t>Existing Conditions Analysis now through May / </a:t>
            </a:r>
            <a:r>
              <a:rPr lang="es-ES" dirty="0">
                <a:solidFill>
                  <a:srgbClr val="1D345D"/>
                </a:solidFill>
              </a:rPr>
              <a:t>Análisis de las condiciones existentes desde ahora hasta </a:t>
            </a:r>
            <a:r>
              <a:rPr lang="es-ES" dirty="0" smtClean="0">
                <a:solidFill>
                  <a:srgbClr val="1D345D"/>
                </a:solidFill>
              </a:rPr>
              <a:t>Mayo</a:t>
            </a:r>
            <a:endParaRPr lang="en-US" dirty="0">
              <a:solidFill>
                <a:srgbClr val="1D345D"/>
              </a:solidFill>
            </a:endParaRPr>
          </a:p>
          <a:p>
            <a:pPr marL="0" indent="0">
              <a:buNone/>
            </a:pPr>
            <a:endParaRPr lang="en-US" dirty="0"/>
          </a:p>
          <a:p>
            <a:r>
              <a:rPr lang="en-US" dirty="0"/>
              <a:t>Community Workshop #2 to be scheduled for June / </a:t>
            </a:r>
            <a:r>
              <a:rPr lang="en-US" dirty="0">
                <a:solidFill>
                  <a:srgbClr val="1D345D"/>
                </a:solidFill>
              </a:rPr>
              <a:t>Taller </a:t>
            </a:r>
            <a:r>
              <a:rPr lang="en-US" dirty="0" err="1">
                <a:solidFill>
                  <a:srgbClr val="1D345D"/>
                </a:solidFill>
              </a:rPr>
              <a:t>comunitario</a:t>
            </a:r>
            <a:r>
              <a:rPr lang="en-US" dirty="0">
                <a:solidFill>
                  <a:srgbClr val="1D345D"/>
                </a:solidFill>
              </a:rPr>
              <a:t> </a:t>
            </a:r>
            <a:r>
              <a:rPr lang="en-US" dirty="0" err="1" smtClean="0">
                <a:solidFill>
                  <a:srgbClr val="1D345D"/>
                </a:solidFill>
              </a:rPr>
              <a:t>numero</a:t>
            </a:r>
            <a:r>
              <a:rPr lang="en-US" dirty="0" smtClean="0">
                <a:solidFill>
                  <a:srgbClr val="1D345D"/>
                </a:solidFill>
              </a:rPr>
              <a:t> 2 </a:t>
            </a:r>
            <a:r>
              <a:rPr lang="en-US" dirty="0" err="1">
                <a:solidFill>
                  <a:srgbClr val="1D345D"/>
                </a:solidFill>
              </a:rPr>
              <a:t>programado</a:t>
            </a:r>
            <a:r>
              <a:rPr lang="en-US" dirty="0">
                <a:solidFill>
                  <a:srgbClr val="1D345D"/>
                </a:solidFill>
              </a:rPr>
              <a:t> para </a:t>
            </a:r>
            <a:r>
              <a:rPr lang="en-US" dirty="0" err="1">
                <a:solidFill>
                  <a:srgbClr val="1D345D"/>
                </a:solidFill>
              </a:rPr>
              <a:t>J</a:t>
            </a:r>
            <a:r>
              <a:rPr lang="en-US" dirty="0" err="1" smtClean="0">
                <a:solidFill>
                  <a:srgbClr val="1D345D"/>
                </a:solidFill>
              </a:rPr>
              <a:t>unio</a:t>
            </a:r>
            <a:endParaRPr lang="en-US" dirty="0">
              <a:solidFill>
                <a:srgbClr val="1D345D"/>
              </a:solidFill>
            </a:endParaRPr>
          </a:p>
          <a:p>
            <a:pPr marL="0" indent="0">
              <a:buNone/>
            </a:pPr>
            <a:endParaRPr lang="en-US" dirty="0"/>
          </a:p>
          <a:p>
            <a:r>
              <a:rPr lang="en-US" dirty="0"/>
              <a:t>Visit the General Plan Webpage / </a:t>
            </a:r>
            <a:r>
              <a:rPr lang="es-ES" dirty="0">
                <a:solidFill>
                  <a:srgbClr val="1D345D"/>
                </a:solidFill>
              </a:rPr>
              <a:t>Visite la página web del Plan General</a:t>
            </a:r>
            <a:endParaRPr lang="en-US" dirty="0">
              <a:solidFill>
                <a:srgbClr val="1D345D"/>
              </a:solidFill>
            </a:endParaRPr>
          </a:p>
          <a:p>
            <a:pPr lvl="1"/>
            <a:r>
              <a:rPr lang="en-US" dirty="0"/>
              <a:t>https://www.irwindaleca.gov/570/Housing-Element-General-Plan-Update</a:t>
            </a:r>
          </a:p>
          <a:p>
            <a:pPr marL="0" indent="0">
              <a:buNone/>
            </a:pPr>
            <a:endParaRPr lang="en-US" dirty="0"/>
          </a:p>
        </p:txBody>
      </p:sp>
    </p:spTree>
    <p:extLst>
      <p:ext uri="{BB962C8B-B14F-4D97-AF65-F5344CB8AC3E}">
        <p14:creationId xmlns:p14="http://schemas.microsoft.com/office/powerpoint/2010/main" val="4284098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0E72-72E7-465A-9475-4DC1E08DEC3C}"/>
              </a:ext>
            </a:extLst>
          </p:cNvPr>
          <p:cNvSpPr>
            <a:spLocks noGrp="1"/>
          </p:cNvSpPr>
          <p:nvPr>
            <p:ph type="title"/>
          </p:nvPr>
        </p:nvSpPr>
        <p:spPr>
          <a:xfrm>
            <a:off x="512064" y="1004446"/>
            <a:ext cx="11183112" cy="997913"/>
          </a:xfrm>
        </p:spPr>
        <p:txBody>
          <a:bodyPr>
            <a:normAutofit fontScale="90000"/>
          </a:bodyPr>
          <a:lstStyle/>
          <a:p>
            <a:r>
              <a:rPr lang="en-US" dirty="0"/>
              <a:t>How to Use Zoom Video Conferencing</a:t>
            </a:r>
            <a:br>
              <a:rPr lang="en-US" dirty="0"/>
            </a:br>
            <a:r>
              <a:rPr lang="en-US" dirty="0" err="1">
                <a:solidFill>
                  <a:schemeClr val="accent1">
                    <a:lumMod val="75000"/>
                  </a:schemeClr>
                </a:solidFill>
              </a:rPr>
              <a:t>Cómo</a:t>
            </a:r>
            <a:r>
              <a:rPr lang="en-US" dirty="0">
                <a:solidFill>
                  <a:schemeClr val="accent1">
                    <a:lumMod val="75000"/>
                  </a:schemeClr>
                </a:solidFill>
              </a:rPr>
              <a:t> </a:t>
            </a:r>
            <a:r>
              <a:rPr lang="en-US" dirty="0" err="1">
                <a:solidFill>
                  <a:schemeClr val="accent1">
                    <a:lumMod val="75000"/>
                  </a:schemeClr>
                </a:solidFill>
              </a:rPr>
              <a:t>usar</a:t>
            </a:r>
            <a:r>
              <a:rPr lang="en-US" dirty="0">
                <a:solidFill>
                  <a:schemeClr val="accent1">
                    <a:lumMod val="75000"/>
                  </a:schemeClr>
                </a:solidFill>
              </a:rPr>
              <a:t> </a:t>
            </a:r>
            <a:r>
              <a:rPr lang="en-US" dirty="0" err="1">
                <a:solidFill>
                  <a:schemeClr val="accent1">
                    <a:lumMod val="75000"/>
                  </a:schemeClr>
                </a:solidFill>
              </a:rPr>
              <a:t>Videoconferencia</a:t>
            </a:r>
            <a:r>
              <a:rPr lang="en-US" dirty="0">
                <a:solidFill>
                  <a:schemeClr val="accent1">
                    <a:lumMod val="75000"/>
                  </a:schemeClr>
                </a:solidFill>
              </a:rPr>
              <a:t> de Zoom</a:t>
            </a:r>
            <a:r>
              <a:rPr lang="en-US" dirty="0"/>
              <a:t> </a:t>
            </a:r>
          </a:p>
        </p:txBody>
      </p:sp>
      <p:sp>
        <p:nvSpPr>
          <p:cNvPr id="3" name="Content Placeholder 2">
            <a:extLst>
              <a:ext uri="{FF2B5EF4-FFF2-40B4-BE49-F238E27FC236}">
                <a16:creationId xmlns:a16="http://schemas.microsoft.com/office/drawing/2014/main" id="{DA7737AF-2903-4ED4-92DE-4311EAC5BD5A}"/>
              </a:ext>
            </a:extLst>
          </p:cNvPr>
          <p:cNvSpPr>
            <a:spLocks noGrp="1"/>
          </p:cNvSpPr>
          <p:nvPr>
            <p:ph idx="1"/>
          </p:nvPr>
        </p:nvSpPr>
        <p:spPr>
          <a:xfrm>
            <a:off x="512064" y="2343015"/>
            <a:ext cx="11183112" cy="2919865"/>
          </a:xfrm>
        </p:spPr>
        <p:txBody>
          <a:bodyPr>
            <a:normAutofit fontScale="77500" lnSpcReduction="20000"/>
          </a:bodyPr>
          <a:lstStyle/>
          <a:p>
            <a:r>
              <a:rPr lang="en-US" dirty="0"/>
              <a:t>Mute/Unmute &amp; Start/Stop Video / </a:t>
            </a:r>
            <a:r>
              <a:rPr lang="en-US" dirty="0" err="1">
                <a:solidFill>
                  <a:srgbClr val="1D345D"/>
                </a:solidFill>
              </a:rPr>
              <a:t>Silenciar</a:t>
            </a:r>
            <a:r>
              <a:rPr lang="en-US" dirty="0">
                <a:solidFill>
                  <a:srgbClr val="1D345D"/>
                </a:solidFill>
              </a:rPr>
              <a:t>/</a:t>
            </a:r>
            <a:r>
              <a:rPr lang="en-US" dirty="0" err="1">
                <a:solidFill>
                  <a:srgbClr val="1D345D"/>
                </a:solidFill>
              </a:rPr>
              <a:t>Activar</a:t>
            </a:r>
            <a:r>
              <a:rPr lang="en-US" dirty="0">
                <a:solidFill>
                  <a:srgbClr val="1D345D"/>
                </a:solidFill>
              </a:rPr>
              <a:t> e </a:t>
            </a:r>
            <a:r>
              <a:rPr lang="en-US" dirty="0" err="1">
                <a:solidFill>
                  <a:srgbClr val="1D345D"/>
                </a:solidFill>
              </a:rPr>
              <a:t>iniciar</a:t>
            </a:r>
            <a:r>
              <a:rPr lang="en-US" dirty="0">
                <a:solidFill>
                  <a:srgbClr val="1D345D"/>
                </a:solidFill>
              </a:rPr>
              <a:t>/</a:t>
            </a:r>
            <a:r>
              <a:rPr lang="en-US" dirty="0" err="1">
                <a:solidFill>
                  <a:srgbClr val="1D345D"/>
                </a:solidFill>
              </a:rPr>
              <a:t>detener</a:t>
            </a:r>
            <a:r>
              <a:rPr lang="en-US" dirty="0">
                <a:solidFill>
                  <a:srgbClr val="1D345D"/>
                </a:solidFill>
              </a:rPr>
              <a:t> video</a:t>
            </a:r>
          </a:p>
          <a:p>
            <a:endParaRPr lang="en-US" dirty="0"/>
          </a:p>
          <a:p>
            <a:endParaRPr lang="en-US" dirty="0"/>
          </a:p>
          <a:p>
            <a:r>
              <a:rPr lang="en-US" dirty="0"/>
              <a:t>Chat – select the chat button to type in questions or comments / </a:t>
            </a:r>
            <a:r>
              <a:rPr lang="en-US" dirty="0">
                <a:solidFill>
                  <a:srgbClr val="1D345D"/>
                </a:solidFill>
              </a:rPr>
              <a:t>Chat: s</a:t>
            </a:r>
            <a:r>
              <a:rPr lang="es-ES" dirty="0" err="1">
                <a:solidFill>
                  <a:srgbClr val="1D345D"/>
                </a:solidFill>
              </a:rPr>
              <a:t>eleccione</a:t>
            </a:r>
            <a:r>
              <a:rPr lang="es-ES" dirty="0">
                <a:solidFill>
                  <a:srgbClr val="1D345D"/>
                </a:solidFill>
              </a:rPr>
              <a:t> el botón de chat para escribir preguntas o comentarios</a:t>
            </a:r>
            <a:endParaRPr lang="en-US" dirty="0">
              <a:solidFill>
                <a:srgbClr val="1D345D"/>
              </a:solidFill>
            </a:endParaRPr>
          </a:p>
          <a:p>
            <a:endParaRPr lang="en-US" dirty="0"/>
          </a:p>
          <a:p>
            <a:endParaRPr lang="en-US" dirty="0"/>
          </a:p>
          <a:p>
            <a:r>
              <a:rPr lang="en-US" dirty="0"/>
              <a:t>Reactions – show a nonverbal expression with an emoji or raise your hand to show you have a question/comment / </a:t>
            </a:r>
            <a:r>
              <a:rPr lang="es-ES" dirty="0">
                <a:solidFill>
                  <a:srgbClr val="1D345D"/>
                </a:solidFill>
              </a:rPr>
              <a:t>Reacciones: muestre una expresión no verbal con un </a:t>
            </a:r>
            <a:r>
              <a:rPr lang="es-ES" dirty="0" err="1">
                <a:solidFill>
                  <a:srgbClr val="1D345D"/>
                </a:solidFill>
              </a:rPr>
              <a:t>emoji</a:t>
            </a:r>
            <a:r>
              <a:rPr lang="es-ES" dirty="0">
                <a:solidFill>
                  <a:srgbClr val="1D345D"/>
                </a:solidFill>
              </a:rPr>
              <a:t> o levante la mano para mostrar que tiene una pregunta/comentario</a:t>
            </a:r>
            <a:endParaRPr lang="en-US" dirty="0">
              <a:solidFill>
                <a:srgbClr val="1D345D"/>
              </a:solidFill>
            </a:endParaRPr>
          </a:p>
          <a:p>
            <a:pPr lvl="1"/>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260" t="-71" r="28173" b="-2886"/>
          <a:stretch/>
        </p:blipFill>
        <p:spPr>
          <a:xfrm>
            <a:off x="1260630" y="3902221"/>
            <a:ext cx="4305670" cy="47939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87350" b="2811"/>
          <a:stretch/>
        </p:blipFill>
        <p:spPr>
          <a:xfrm>
            <a:off x="1260630" y="2768374"/>
            <a:ext cx="1449901" cy="45253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024" r="20195" b="-902"/>
          <a:stretch/>
        </p:blipFill>
        <p:spPr>
          <a:xfrm>
            <a:off x="1260630" y="5284814"/>
            <a:ext cx="4092606" cy="1210314"/>
          </a:xfrm>
          <a:prstGeom prst="rect">
            <a:avLst/>
          </a:prstGeom>
        </p:spPr>
      </p:pic>
      <p:sp>
        <p:nvSpPr>
          <p:cNvPr id="9" name="Rectangle 8"/>
          <p:cNvSpPr/>
          <p:nvPr/>
        </p:nvSpPr>
        <p:spPr>
          <a:xfrm>
            <a:off x="1260630" y="2768374"/>
            <a:ext cx="1449901" cy="4525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19417" y="3902221"/>
            <a:ext cx="639194" cy="4525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55759" y="5284814"/>
            <a:ext cx="1997477" cy="12103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1554" t="56721" r="76917" b="5639"/>
          <a:stretch/>
        </p:blipFill>
        <p:spPr>
          <a:xfrm>
            <a:off x="1866790" y="3958590"/>
            <a:ext cx="158761" cy="158761"/>
          </a:xfrm>
          <a:prstGeom prst="rect">
            <a:avLst/>
          </a:prstGeom>
        </p:spPr>
      </p:pic>
    </p:spTree>
    <p:extLst>
      <p:ext uri="{BB962C8B-B14F-4D97-AF65-F5344CB8AC3E}">
        <p14:creationId xmlns:p14="http://schemas.microsoft.com/office/powerpoint/2010/main" val="3945639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5227-6F36-4D60-9EC2-19FD0FB0AA60}"/>
              </a:ext>
            </a:extLst>
          </p:cNvPr>
          <p:cNvSpPr>
            <a:spLocks noGrp="1"/>
          </p:cNvSpPr>
          <p:nvPr>
            <p:ph type="title"/>
          </p:nvPr>
        </p:nvSpPr>
        <p:spPr/>
        <p:txBody>
          <a:bodyPr>
            <a:normAutofit fontScale="90000"/>
          </a:bodyPr>
          <a:lstStyle/>
          <a:p>
            <a:r>
              <a:rPr lang="en-US" dirty="0"/>
              <a:t>Take the Community Survey!</a:t>
            </a:r>
            <a:br>
              <a:rPr lang="en-US" dirty="0"/>
            </a:br>
            <a:r>
              <a:rPr lang="es-ES" dirty="0"/>
              <a:t/>
            </a:r>
            <a:br>
              <a:rPr lang="es-ES" dirty="0"/>
            </a:br>
            <a:r>
              <a:rPr lang="es-ES" dirty="0">
                <a:solidFill>
                  <a:schemeClr val="accent1">
                    <a:lumMod val="50000"/>
                  </a:schemeClr>
                </a:solidFill>
              </a:rPr>
              <a:t>¡Haz la Encuesta de la Comunidad!</a:t>
            </a:r>
            <a:endParaRPr lang="en-US" dirty="0">
              <a:solidFill>
                <a:schemeClr val="accent1">
                  <a:lumMod val="50000"/>
                </a:schemeClr>
              </a:solidFill>
            </a:endParaRPr>
          </a:p>
        </p:txBody>
      </p:sp>
      <p:sp>
        <p:nvSpPr>
          <p:cNvPr id="3" name="Content Placeholder 2">
            <a:extLst>
              <a:ext uri="{FF2B5EF4-FFF2-40B4-BE49-F238E27FC236}">
                <a16:creationId xmlns:a16="http://schemas.microsoft.com/office/drawing/2014/main" id="{CC290BE7-661A-4F12-93B3-2DC70F5FF531}"/>
              </a:ext>
            </a:extLst>
          </p:cNvPr>
          <p:cNvSpPr>
            <a:spLocks noGrp="1"/>
          </p:cNvSpPr>
          <p:nvPr>
            <p:ph idx="1"/>
          </p:nvPr>
        </p:nvSpPr>
        <p:spPr>
          <a:xfrm>
            <a:off x="512064" y="2839370"/>
            <a:ext cx="11183112" cy="4196162"/>
          </a:xfrm>
        </p:spPr>
        <p:txBody>
          <a:bodyPr/>
          <a:lstStyle/>
          <a:p>
            <a:r>
              <a:rPr lang="en-US" dirty="0"/>
              <a:t>English: </a:t>
            </a:r>
            <a:r>
              <a:rPr lang="en-US" u="sng" dirty="0">
                <a:hlinkClick r:id="rId3"/>
              </a:rPr>
              <a:t>https://bit.ly/IrwindaleResidentSurvey</a:t>
            </a:r>
            <a:endParaRPr lang="en-US" u="sng" dirty="0"/>
          </a:p>
          <a:p>
            <a:pPr marL="0" indent="0">
              <a:buNone/>
            </a:pPr>
            <a:endParaRPr lang="en-US" dirty="0"/>
          </a:p>
          <a:p>
            <a:r>
              <a:rPr lang="en-US" dirty="0" err="1"/>
              <a:t>Español</a:t>
            </a:r>
            <a:r>
              <a:rPr lang="en-US" dirty="0" smtClean="0"/>
              <a:t>: </a:t>
            </a:r>
            <a:r>
              <a:rPr lang="en-US" u="sng" dirty="0">
                <a:hlinkClick r:id="rId4"/>
              </a:rPr>
              <a:t>https://bit.ly/IrwindaleResidentSurveySpanish</a:t>
            </a:r>
            <a:endParaRPr lang="en-US" dirty="0"/>
          </a:p>
          <a:p>
            <a:pPr marL="0" indent="0">
              <a:buNone/>
            </a:pPr>
            <a:endParaRPr lang="en-US" dirty="0"/>
          </a:p>
        </p:txBody>
      </p:sp>
    </p:spTree>
    <p:extLst>
      <p:ext uri="{BB962C8B-B14F-4D97-AF65-F5344CB8AC3E}">
        <p14:creationId xmlns:p14="http://schemas.microsoft.com/office/powerpoint/2010/main" val="26769679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07973" y="4080595"/>
            <a:ext cx="4067038" cy="2710300"/>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rotWithShape="1">
          <a:blip r:embed="rId4">
            <a:extLst>
              <a:ext uri="{28A0092B-C50C-407E-A947-70E740481C1C}">
                <a14:useLocalDpi xmlns:a14="http://schemas.microsoft.com/office/drawing/2010/main" val="0"/>
              </a:ext>
            </a:extLst>
          </a:blip>
          <a:srcRect l="6604" r="11006"/>
          <a:stretch/>
        </p:blipFill>
        <p:spPr>
          <a:xfrm>
            <a:off x="6207618" y="4611031"/>
            <a:ext cx="3094616" cy="2186625"/>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83743"/>
            <a:ext cx="3278752" cy="2194866"/>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a:extLst>
              <a:ext uri="{28A0092B-C50C-407E-A947-70E740481C1C}">
                <a14:useLocalDpi xmlns:a14="http://schemas.microsoft.com/office/drawing/2010/main" val="0"/>
              </a:ext>
            </a:extLst>
          </a:blip>
          <a:srcRect l="7908"/>
          <a:stretch/>
        </p:blipFill>
        <p:spPr>
          <a:xfrm>
            <a:off x="9156971" y="4583743"/>
            <a:ext cx="3041830" cy="2194866"/>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fontScale="90000"/>
          </a:bodyPr>
          <a:lstStyle/>
          <a:p>
            <a:r>
              <a:rPr lang="en-US" dirty="0">
                <a:solidFill>
                  <a:schemeClr val="bg1"/>
                </a:solidFill>
              </a:rPr>
              <a:t>Thank You</a:t>
            </a:r>
            <a:br>
              <a:rPr lang="en-US" dirty="0">
                <a:solidFill>
                  <a:schemeClr val="bg1"/>
                </a:solidFill>
              </a:rPr>
            </a:br>
            <a:r>
              <a:rPr lang="en-US" dirty="0">
                <a:solidFill>
                  <a:schemeClr val="accent1">
                    <a:lumMod val="50000"/>
                  </a:schemeClr>
                </a:solidFill>
              </a:rPr>
              <a:t>¡Gracias </a:t>
            </a:r>
            <a:r>
              <a:rPr lang="en-US" dirty="0" err="1">
                <a:solidFill>
                  <a:schemeClr val="accent1">
                    <a:lumMod val="50000"/>
                  </a:schemeClr>
                </a:solidFill>
              </a:rPr>
              <a:t>por</a:t>
            </a:r>
            <a:r>
              <a:rPr lang="en-US" dirty="0">
                <a:solidFill>
                  <a:schemeClr val="accent1">
                    <a:lumMod val="50000"/>
                  </a:schemeClr>
                </a:solidFill>
              </a:rPr>
              <a:t> </a:t>
            </a:r>
            <a:r>
              <a:rPr lang="en-US" dirty="0" err="1">
                <a:solidFill>
                  <a:schemeClr val="accent1">
                    <a:lumMod val="50000"/>
                  </a:schemeClr>
                </a:solidFill>
              </a:rPr>
              <a:t>su</a:t>
            </a:r>
            <a:r>
              <a:rPr lang="en-US" dirty="0">
                <a:solidFill>
                  <a:schemeClr val="accent1">
                    <a:lumMod val="50000"/>
                  </a:schemeClr>
                </a:solidFill>
              </a:rPr>
              <a:t> </a:t>
            </a:r>
            <a:r>
              <a:rPr lang="en-US" dirty="0" err="1">
                <a:solidFill>
                  <a:schemeClr val="accent1">
                    <a:lumMod val="50000"/>
                  </a:schemeClr>
                </a:solidFill>
              </a:rPr>
              <a:t>Participaci</a:t>
            </a:r>
            <a:r>
              <a:rPr lang="es-ES" dirty="0" err="1">
                <a:solidFill>
                  <a:schemeClr val="accent1">
                    <a:lumMod val="50000"/>
                  </a:schemeClr>
                </a:solidFill>
              </a:rPr>
              <a:t>ó</a:t>
            </a:r>
            <a:r>
              <a:rPr lang="en-US" dirty="0">
                <a:solidFill>
                  <a:schemeClr val="accent1">
                    <a:lumMod val="50000"/>
                  </a:schemeClr>
                </a:solidFill>
              </a:rPr>
              <a:t>n</a:t>
            </a:r>
            <a:r>
              <a:rPr lang="es-ES" dirty="0">
                <a:solidFill>
                  <a:schemeClr val="accent1">
                    <a:lumMod val="50000"/>
                  </a:schemeClr>
                </a:solidFill>
              </a:rPr>
              <a:t>!</a:t>
            </a:r>
            <a:endParaRPr lang="en-US" dirty="0">
              <a:solidFill>
                <a:schemeClr val="accent1">
                  <a:lumMod val="50000"/>
                </a:schemeClr>
              </a:solidFill>
            </a:endParaRPr>
          </a:p>
        </p:txBody>
      </p:sp>
    </p:spTree>
    <p:extLst>
      <p:ext uri="{BB962C8B-B14F-4D97-AF65-F5344CB8AC3E}">
        <p14:creationId xmlns:p14="http://schemas.microsoft.com/office/powerpoint/2010/main" val="3130745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A273-D49D-4690-B775-F2428E3E3CD6}"/>
              </a:ext>
            </a:extLst>
          </p:cNvPr>
          <p:cNvSpPr>
            <a:spLocks noGrp="1"/>
          </p:cNvSpPr>
          <p:nvPr>
            <p:ph type="title"/>
          </p:nvPr>
        </p:nvSpPr>
        <p:spPr/>
        <p:txBody>
          <a:bodyPr>
            <a:normAutofit fontScale="90000"/>
          </a:bodyPr>
          <a:lstStyle/>
          <a:p>
            <a:r>
              <a:rPr lang="en-US" dirty="0"/>
              <a:t>Meeting Guidelines</a:t>
            </a:r>
            <a:br>
              <a:rPr lang="en-US" dirty="0"/>
            </a:br>
            <a:r>
              <a:rPr lang="en-US" dirty="0" err="1">
                <a:solidFill>
                  <a:schemeClr val="accent1">
                    <a:lumMod val="75000"/>
                  </a:schemeClr>
                </a:solidFill>
              </a:rPr>
              <a:t>Reglas</a:t>
            </a:r>
            <a:r>
              <a:rPr lang="en-US" dirty="0">
                <a:solidFill>
                  <a:schemeClr val="accent1">
                    <a:lumMod val="75000"/>
                  </a:schemeClr>
                </a:solidFill>
              </a:rPr>
              <a:t> de la </a:t>
            </a:r>
            <a:r>
              <a:rPr lang="en-US" dirty="0" err="1">
                <a:solidFill>
                  <a:schemeClr val="accent1">
                    <a:lumMod val="75000"/>
                  </a:schemeClr>
                </a:solidFill>
              </a:rPr>
              <a:t>Reunión</a:t>
            </a:r>
            <a:r>
              <a:rPr lang="en-US" dirty="0">
                <a:solidFill>
                  <a:schemeClr val="accent1">
                    <a:lumMod val="75000"/>
                  </a:schemeClr>
                </a:solidFill>
              </a:rPr>
              <a:t> </a:t>
            </a:r>
            <a:r>
              <a:rPr lang="en-US" dirty="0"/>
              <a:t/>
            </a:r>
            <a:br>
              <a:rPr lang="en-US" dirty="0"/>
            </a:br>
            <a:r>
              <a:rPr lang="en-US" dirty="0"/>
              <a:t> </a:t>
            </a:r>
          </a:p>
        </p:txBody>
      </p:sp>
      <p:sp>
        <p:nvSpPr>
          <p:cNvPr id="3" name="Content Placeholder 2">
            <a:extLst>
              <a:ext uri="{FF2B5EF4-FFF2-40B4-BE49-F238E27FC236}">
                <a16:creationId xmlns:a16="http://schemas.microsoft.com/office/drawing/2014/main" id="{A113EF7B-B4D3-4F3C-B01A-44373FC9548C}"/>
              </a:ext>
            </a:extLst>
          </p:cNvPr>
          <p:cNvSpPr>
            <a:spLocks noGrp="1"/>
          </p:cNvSpPr>
          <p:nvPr>
            <p:ph idx="1"/>
          </p:nvPr>
        </p:nvSpPr>
        <p:spPr>
          <a:xfrm>
            <a:off x="512064" y="2267712"/>
            <a:ext cx="11183112" cy="4196162"/>
          </a:xfrm>
        </p:spPr>
        <p:txBody>
          <a:bodyPr>
            <a:normAutofit fontScale="85000" lnSpcReduction="20000"/>
          </a:bodyPr>
          <a:lstStyle/>
          <a:p>
            <a:r>
              <a:rPr lang="en-US" dirty="0"/>
              <a:t>Please mute yourself when you’re not speaking / </a:t>
            </a:r>
            <a:r>
              <a:rPr lang="en-US" sz="2100" dirty="0" err="1">
                <a:solidFill>
                  <a:schemeClr val="accent1">
                    <a:lumMod val="75000"/>
                  </a:schemeClr>
                </a:solidFill>
              </a:rPr>
              <a:t>Por</a:t>
            </a:r>
            <a:r>
              <a:rPr lang="en-US" sz="2100" dirty="0">
                <a:solidFill>
                  <a:schemeClr val="accent1">
                    <a:lumMod val="75000"/>
                  </a:schemeClr>
                </a:solidFill>
              </a:rPr>
              <a:t> favor, </a:t>
            </a:r>
            <a:r>
              <a:rPr lang="en-US" sz="2100" dirty="0" err="1">
                <a:solidFill>
                  <a:schemeClr val="accent1">
                    <a:lumMod val="75000"/>
                  </a:schemeClr>
                </a:solidFill>
              </a:rPr>
              <a:t>silencia</a:t>
            </a:r>
            <a:r>
              <a:rPr lang="en-US" sz="2100" dirty="0">
                <a:solidFill>
                  <a:schemeClr val="accent1">
                    <a:lumMod val="75000"/>
                  </a:schemeClr>
                </a:solidFill>
              </a:rPr>
              <a:t> </a:t>
            </a:r>
            <a:r>
              <a:rPr lang="en-US" sz="2100" dirty="0" err="1">
                <a:solidFill>
                  <a:schemeClr val="accent1">
                    <a:lumMod val="75000"/>
                  </a:schemeClr>
                </a:solidFill>
              </a:rPr>
              <a:t>tu</a:t>
            </a:r>
            <a:r>
              <a:rPr lang="en-US" sz="2100" dirty="0">
                <a:solidFill>
                  <a:schemeClr val="accent1">
                    <a:lumMod val="75000"/>
                  </a:schemeClr>
                </a:solidFill>
              </a:rPr>
              <a:t> </a:t>
            </a:r>
            <a:r>
              <a:rPr lang="en-US" sz="2100" dirty="0" err="1">
                <a:solidFill>
                  <a:schemeClr val="accent1">
                    <a:lumMod val="75000"/>
                  </a:schemeClr>
                </a:solidFill>
              </a:rPr>
              <a:t>micrófono</a:t>
            </a:r>
            <a:endParaRPr lang="en-US" dirty="0">
              <a:solidFill>
                <a:schemeClr val="accent1">
                  <a:lumMod val="75000"/>
                </a:schemeClr>
              </a:solidFill>
            </a:endParaRPr>
          </a:p>
          <a:p>
            <a:r>
              <a:rPr lang="en-US" dirty="0"/>
              <a:t>Please share video so we can stay visually connected  / </a:t>
            </a:r>
            <a:r>
              <a:rPr lang="en-US" sz="2100" dirty="0" err="1">
                <a:solidFill>
                  <a:schemeClr val="accent1">
                    <a:lumMod val="75000"/>
                  </a:schemeClr>
                </a:solidFill>
              </a:rPr>
              <a:t>Por</a:t>
            </a:r>
            <a:r>
              <a:rPr lang="en-US" sz="2100" dirty="0">
                <a:solidFill>
                  <a:schemeClr val="accent1">
                    <a:lumMod val="75000"/>
                  </a:schemeClr>
                </a:solidFill>
              </a:rPr>
              <a:t> favor </a:t>
            </a:r>
            <a:r>
              <a:rPr lang="en-US" sz="2100" dirty="0" err="1">
                <a:solidFill>
                  <a:schemeClr val="accent1">
                    <a:lumMod val="75000"/>
                  </a:schemeClr>
                </a:solidFill>
              </a:rPr>
              <a:t>comparte</a:t>
            </a:r>
            <a:r>
              <a:rPr lang="en-US" sz="2100" dirty="0">
                <a:solidFill>
                  <a:schemeClr val="accent1">
                    <a:lumMod val="75000"/>
                  </a:schemeClr>
                </a:solidFill>
              </a:rPr>
              <a:t> video</a:t>
            </a:r>
          </a:p>
          <a:p>
            <a:r>
              <a:rPr lang="en-US" dirty="0"/>
              <a:t>Please use raise hand function or </a:t>
            </a:r>
            <a:r>
              <a:rPr lang="en-US" dirty="0" err="1"/>
              <a:t>chatbox</a:t>
            </a:r>
            <a:r>
              <a:rPr lang="en-US" dirty="0"/>
              <a:t> to ask questions / </a:t>
            </a:r>
            <a:r>
              <a:rPr lang="es-ES" sz="2100" dirty="0">
                <a:solidFill>
                  <a:schemeClr val="accent1">
                    <a:lumMod val="75000"/>
                  </a:schemeClr>
                </a:solidFill>
              </a:rPr>
              <a:t>Utilice la función de levantar la mano o el </a:t>
            </a:r>
            <a:r>
              <a:rPr lang="es-ES" sz="2100" dirty="0" err="1">
                <a:solidFill>
                  <a:schemeClr val="accent1">
                    <a:lumMod val="75000"/>
                  </a:schemeClr>
                </a:solidFill>
              </a:rPr>
              <a:t>chatbox</a:t>
            </a:r>
            <a:r>
              <a:rPr lang="es-ES" sz="2100" dirty="0">
                <a:solidFill>
                  <a:schemeClr val="accent1">
                    <a:lumMod val="75000"/>
                  </a:schemeClr>
                </a:solidFill>
              </a:rPr>
              <a:t> para hacer preguntas</a:t>
            </a:r>
            <a:endParaRPr lang="en-US" sz="2100" dirty="0">
              <a:solidFill>
                <a:schemeClr val="accent1">
                  <a:lumMod val="75000"/>
                </a:schemeClr>
              </a:solidFill>
            </a:endParaRPr>
          </a:p>
          <a:p>
            <a:r>
              <a:rPr lang="en-US" dirty="0"/>
              <a:t>Please be flexible and patient (technology issues happen) / </a:t>
            </a:r>
            <a:r>
              <a:rPr lang="es-ES" sz="2100" dirty="0">
                <a:solidFill>
                  <a:schemeClr val="accent1">
                    <a:lumMod val="75000"/>
                  </a:schemeClr>
                </a:solidFill>
              </a:rPr>
              <a:t>Sea flexible y paciente (suceden problemas tecnológicos)</a:t>
            </a:r>
            <a:endParaRPr lang="en-US" sz="2100" dirty="0">
              <a:solidFill>
                <a:schemeClr val="accent1">
                  <a:lumMod val="75000"/>
                </a:schemeClr>
              </a:solidFill>
            </a:endParaRPr>
          </a:p>
          <a:p>
            <a:r>
              <a:rPr lang="en-US" dirty="0"/>
              <a:t>Respect each others’ opinions / </a:t>
            </a:r>
            <a:r>
              <a:rPr lang="en-US" sz="2100" dirty="0" err="1">
                <a:solidFill>
                  <a:schemeClr val="accent1">
                    <a:lumMod val="75000"/>
                  </a:schemeClr>
                </a:solidFill>
              </a:rPr>
              <a:t>Respete</a:t>
            </a:r>
            <a:r>
              <a:rPr lang="en-US" sz="2100" dirty="0">
                <a:solidFill>
                  <a:schemeClr val="accent1">
                    <a:lumMod val="75000"/>
                  </a:schemeClr>
                </a:solidFill>
              </a:rPr>
              <a:t> las </a:t>
            </a:r>
            <a:r>
              <a:rPr lang="en-US" sz="2100" dirty="0" err="1">
                <a:solidFill>
                  <a:schemeClr val="accent1">
                    <a:lumMod val="75000"/>
                  </a:schemeClr>
                </a:solidFill>
              </a:rPr>
              <a:t>opiniones</a:t>
            </a:r>
            <a:r>
              <a:rPr lang="en-US" sz="2100" dirty="0">
                <a:solidFill>
                  <a:schemeClr val="accent1">
                    <a:lumMod val="75000"/>
                  </a:schemeClr>
                </a:solidFill>
              </a:rPr>
              <a:t> de </a:t>
            </a:r>
            <a:r>
              <a:rPr lang="en-US" sz="2100" dirty="0" err="1">
                <a:solidFill>
                  <a:schemeClr val="accent1">
                    <a:lumMod val="75000"/>
                  </a:schemeClr>
                </a:solidFill>
              </a:rPr>
              <a:t>los</a:t>
            </a:r>
            <a:r>
              <a:rPr lang="en-US" sz="2100" dirty="0">
                <a:solidFill>
                  <a:schemeClr val="accent1">
                    <a:lumMod val="75000"/>
                  </a:schemeClr>
                </a:solidFill>
              </a:rPr>
              <a:t> </a:t>
            </a:r>
            <a:r>
              <a:rPr lang="en-US" sz="2100" dirty="0" err="1">
                <a:solidFill>
                  <a:schemeClr val="accent1">
                    <a:lumMod val="75000"/>
                  </a:schemeClr>
                </a:solidFill>
              </a:rPr>
              <a:t>demás</a:t>
            </a:r>
            <a:endParaRPr lang="en-US" sz="2100" dirty="0">
              <a:solidFill>
                <a:schemeClr val="accent1">
                  <a:lumMod val="75000"/>
                </a:schemeClr>
              </a:solidFill>
            </a:endParaRPr>
          </a:p>
          <a:p>
            <a:r>
              <a:rPr lang="en-US" dirty="0"/>
              <a:t>Remember: This is just one meeting in a longer process and we will have two other community workshop events/ </a:t>
            </a:r>
            <a:r>
              <a:rPr lang="es-ES" sz="2100" dirty="0">
                <a:solidFill>
                  <a:schemeClr val="accent1">
                    <a:lumMod val="75000"/>
                  </a:schemeClr>
                </a:solidFill>
              </a:rPr>
              <a:t>Recuerde: Esta reunión es solo una en un proceso más largo y tendremos dos talleres comunitarios mas.</a:t>
            </a:r>
            <a:endParaRPr lang="en-US" sz="2100" dirty="0">
              <a:solidFill>
                <a:schemeClr val="accent1">
                  <a:lumMod val="75000"/>
                </a:schemeClr>
              </a:solidFill>
            </a:endParaRPr>
          </a:p>
          <a:p>
            <a:pPr marL="0" indent="0">
              <a:buNone/>
            </a:pPr>
            <a:r>
              <a:rPr lang="en-US" dirty="0"/>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763220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4140" y="4503066"/>
            <a:ext cx="3533779" cy="2354932"/>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568" t="593" r="11949" b="1071"/>
          <a:stretch/>
        </p:blipFill>
        <p:spPr>
          <a:xfrm>
            <a:off x="3122070" y="4225276"/>
            <a:ext cx="3178838" cy="2632722"/>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10848"/>
            <a:ext cx="3129537" cy="2347152"/>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fontScale="90000"/>
          </a:bodyPr>
          <a:lstStyle/>
          <a:p>
            <a:r>
              <a:rPr lang="en-US" dirty="0">
                <a:solidFill>
                  <a:schemeClr val="bg1"/>
                </a:solidFill>
              </a:rPr>
              <a:t>Welcome &amp; Introductions</a:t>
            </a:r>
            <a:br>
              <a:rPr lang="en-US" dirty="0">
                <a:solidFill>
                  <a:schemeClr val="bg1"/>
                </a:solidFill>
              </a:rPr>
            </a:br>
            <a:r>
              <a:rPr lang="en-US" dirty="0" err="1">
                <a:solidFill>
                  <a:schemeClr val="accent1">
                    <a:lumMod val="50000"/>
                  </a:schemeClr>
                </a:solidFill>
              </a:rPr>
              <a:t>Introducción</a:t>
            </a:r>
            <a:r>
              <a:rPr lang="en-US" dirty="0">
                <a:solidFill>
                  <a:schemeClr val="accent1">
                    <a:lumMod val="50000"/>
                  </a:schemeClr>
                </a:solidFill>
              </a:rPr>
              <a:t> y </a:t>
            </a:r>
            <a:r>
              <a:rPr lang="en-US" dirty="0" err="1">
                <a:solidFill>
                  <a:schemeClr val="accent1">
                    <a:lumMod val="50000"/>
                  </a:schemeClr>
                </a:solidFill>
              </a:rPr>
              <a:t>Bienvenida</a:t>
            </a:r>
            <a:endParaRPr lang="en-US" dirty="0">
              <a:solidFill>
                <a:schemeClr val="accent1">
                  <a:lumMod val="50000"/>
                </a:schemeClr>
              </a:solidFill>
            </a:endParaRPr>
          </a:p>
        </p:txBody>
      </p:sp>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86041" y="4603530"/>
            <a:ext cx="3005960" cy="2254470"/>
          </a:xfrm>
          <a:prstGeom prst="rect">
            <a:avLst/>
          </a:prstGeom>
        </p:spPr>
      </p:pic>
    </p:spTree>
    <p:extLst>
      <p:ext uri="{BB962C8B-B14F-4D97-AF65-F5344CB8AC3E}">
        <p14:creationId xmlns:p14="http://schemas.microsoft.com/office/powerpoint/2010/main" val="2157972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078A-49D3-480D-99AB-76CAE9C10F54}"/>
              </a:ext>
            </a:extLst>
          </p:cNvPr>
          <p:cNvSpPr>
            <a:spLocks noGrp="1"/>
          </p:cNvSpPr>
          <p:nvPr>
            <p:ph type="title"/>
          </p:nvPr>
        </p:nvSpPr>
        <p:spPr>
          <a:xfrm>
            <a:off x="512063" y="1086919"/>
            <a:ext cx="11183112" cy="997913"/>
          </a:xfrm>
        </p:spPr>
        <p:txBody>
          <a:bodyPr/>
          <a:lstStyle/>
          <a:p>
            <a:pPr algn="ctr"/>
            <a:r>
              <a:rPr lang="en-US" dirty="0"/>
              <a:t>Thank You for Joining Us!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70236" y="1967447"/>
            <a:ext cx="4466765" cy="3336988"/>
          </a:xfrm>
        </p:spPr>
      </p:pic>
      <p:sp>
        <p:nvSpPr>
          <p:cNvPr id="5" name="Title 1">
            <a:extLst>
              <a:ext uri="{FF2B5EF4-FFF2-40B4-BE49-F238E27FC236}">
                <a16:creationId xmlns:a16="http://schemas.microsoft.com/office/drawing/2014/main" id="{99BF078A-49D3-480D-99AB-76CAE9C10F54}"/>
              </a:ext>
            </a:extLst>
          </p:cNvPr>
          <p:cNvSpPr txBox="1">
            <a:spLocks/>
          </p:cNvSpPr>
          <p:nvPr/>
        </p:nvSpPr>
        <p:spPr>
          <a:xfrm>
            <a:off x="512063" y="5304435"/>
            <a:ext cx="11183112"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kern="1200">
                <a:solidFill>
                  <a:schemeClr val="tx1"/>
                </a:solidFill>
                <a:latin typeface="Arial" panose="020B0604020202020204" pitchFamily="34" charset="0"/>
                <a:ea typeface="+mj-ea"/>
                <a:cs typeface="Arial" panose="020B0604020202020204" pitchFamily="34" charset="0"/>
              </a:defRPr>
            </a:lvl1pPr>
          </a:lstStyle>
          <a:p>
            <a:pPr algn="ctr"/>
            <a:r>
              <a:rPr lang="en-US" dirty="0">
                <a:solidFill>
                  <a:schemeClr val="accent1">
                    <a:lumMod val="75000"/>
                  </a:schemeClr>
                </a:solidFill>
              </a:rPr>
              <a:t>¡Gracias </a:t>
            </a:r>
            <a:r>
              <a:rPr lang="en-US" dirty="0" err="1">
                <a:solidFill>
                  <a:schemeClr val="accent1">
                    <a:lumMod val="75000"/>
                  </a:schemeClr>
                </a:solidFill>
              </a:rPr>
              <a:t>por</a:t>
            </a:r>
            <a:r>
              <a:rPr lang="en-US" dirty="0">
                <a:solidFill>
                  <a:schemeClr val="accent1">
                    <a:lumMod val="75000"/>
                  </a:schemeClr>
                </a:solidFill>
              </a:rPr>
              <a:t> </a:t>
            </a:r>
            <a:r>
              <a:rPr lang="en-US" dirty="0" err="1">
                <a:solidFill>
                  <a:schemeClr val="accent1">
                    <a:lumMod val="75000"/>
                  </a:schemeClr>
                </a:solidFill>
              </a:rPr>
              <a:t>Estar</a:t>
            </a:r>
            <a:r>
              <a:rPr lang="en-US" dirty="0">
                <a:solidFill>
                  <a:schemeClr val="accent1">
                    <a:lumMod val="75000"/>
                  </a:schemeClr>
                </a:solidFill>
              </a:rPr>
              <a:t> </a:t>
            </a:r>
            <a:r>
              <a:rPr lang="en-US" dirty="0" err="1">
                <a:solidFill>
                  <a:schemeClr val="accent1">
                    <a:lumMod val="75000"/>
                  </a:schemeClr>
                </a:solidFill>
              </a:rPr>
              <a:t>Aquí</a:t>
            </a:r>
            <a:r>
              <a:rPr lang="en-US" dirty="0">
                <a:solidFill>
                  <a:schemeClr val="accent1">
                    <a:lumMod val="75000"/>
                  </a:schemeClr>
                </a:solidFill>
              </a:rPr>
              <a:t>!</a:t>
            </a:r>
          </a:p>
        </p:txBody>
      </p:sp>
    </p:spTree>
    <p:extLst>
      <p:ext uri="{BB962C8B-B14F-4D97-AF65-F5344CB8AC3E}">
        <p14:creationId xmlns:p14="http://schemas.microsoft.com/office/powerpoint/2010/main" val="2966317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761" t="3186" r="-40" b="1"/>
          <a:stretch/>
        </p:blipFill>
        <p:spPr>
          <a:xfrm>
            <a:off x="6092847" y="4225278"/>
            <a:ext cx="3170894" cy="2632722"/>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10028" y="4549327"/>
            <a:ext cx="3078231" cy="2308673"/>
          </a:xfrm>
          <a:prstGeom prst="rect">
            <a:avLst/>
          </a:prstGeom>
        </p:spPr>
      </p:pic>
      <p:pic>
        <p:nvPicPr>
          <p:cNvPr id="14" name="Picture 13" descr="A picture containing outdoor, tree, plant, walkway&#10;&#10;Description automatically generated">
            <a:extLst>
              <a:ext uri="{FF2B5EF4-FFF2-40B4-BE49-F238E27FC236}">
                <a16:creationId xmlns:a16="http://schemas.microsoft.com/office/drawing/2014/main" id="{84948207-112A-4EA7-8156-731BBC885AD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1718" b="16011"/>
          <a:stretch/>
        </p:blipFill>
        <p:spPr>
          <a:xfrm>
            <a:off x="15519" y="4259617"/>
            <a:ext cx="3129537" cy="2598383"/>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02003" y="4471603"/>
            <a:ext cx="3181864" cy="238639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fontScale="90000"/>
          </a:bodyPr>
          <a:lstStyle/>
          <a:p>
            <a:r>
              <a:rPr lang="en-US" dirty="0">
                <a:solidFill>
                  <a:schemeClr val="bg1"/>
                </a:solidFill>
              </a:rPr>
              <a:t>Overview of General Plan Update</a:t>
            </a:r>
            <a:br>
              <a:rPr lang="en-US" dirty="0">
                <a:solidFill>
                  <a:schemeClr val="bg1"/>
                </a:solidFill>
              </a:rPr>
            </a:br>
            <a:r>
              <a:rPr lang="en-US" dirty="0" err="1">
                <a:solidFill>
                  <a:schemeClr val="accent1">
                    <a:lumMod val="50000"/>
                  </a:schemeClr>
                </a:solidFill>
              </a:rPr>
              <a:t>Descripción</a:t>
            </a:r>
            <a:r>
              <a:rPr lang="en-US" dirty="0">
                <a:solidFill>
                  <a:schemeClr val="accent1">
                    <a:lumMod val="50000"/>
                  </a:schemeClr>
                </a:solidFill>
              </a:rPr>
              <a:t> del Plan General </a:t>
            </a:r>
          </a:p>
        </p:txBody>
      </p:sp>
    </p:spTree>
    <p:extLst>
      <p:ext uri="{BB962C8B-B14F-4D97-AF65-F5344CB8AC3E}">
        <p14:creationId xmlns:p14="http://schemas.microsoft.com/office/powerpoint/2010/main" val="3766622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078A-49D3-480D-99AB-76CAE9C10F54}"/>
              </a:ext>
            </a:extLst>
          </p:cNvPr>
          <p:cNvSpPr>
            <a:spLocks noGrp="1"/>
          </p:cNvSpPr>
          <p:nvPr>
            <p:ph type="title"/>
          </p:nvPr>
        </p:nvSpPr>
        <p:spPr/>
        <p:txBody>
          <a:bodyPr>
            <a:normAutofit fontScale="90000"/>
          </a:bodyPr>
          <a:lstStyle/>
          <a:p>
            <a:r>
              <a:rPr lang="en-US" dirty="0"/>
              <a:t>A General Plan…</a:t>
            </a:r>
            <a:br>
              <a:rPr lang="en-US" dirty="0"/>
            </a:br>
            <a:r>
              <a:rPr lang="en-US" sz="3200" dirty="0">
                <a:solidFill>
                  <a:schemeClr val="accent1">
                    <a:lumMod val="75000"/>
                  </a:schemeClr>
                </a:solidFill>
              </a:rPr>
              <a:t>Un Plan General … </a:t>
            </a:r>
          </a:p>
        </p:txBody>
      </p:sp>
      <p:sp>
        <p:nvSpPr>
          <p:cNvPr id="3" name="Content Placeholder 2">
            <a:extLst>
              <a:ext uri="{FF2B5EF4-FFF2-40B4-BE49-F238E27FC236}">
                <a16:creationId xmlns:a16="http://schemas.microsoft.com/office/drawing/2014/main" id="{9ABA4E84-D416-4087-9229-5F1643A37038}"/>
              </a:ext>
            </a:extLst>
          </p:cNvPr>
          <p:cNvSpPr>
            <a:spLocks noGrp="1"/>
          </p:cNvSpPr>
          <p:nvPr>
            <p:ph idx="1"/>
          </p:nvPr>
        </p:nvSpPr>
        <p:spPr/>
        <p:txBody>
          <a:bodyPr/>
          <a:lstStyle/>
          <a:p>
            <a:r>
              <a:rPr lang="en-US" dirty="0"/>
              <a:t>Is required by State law / </a:t>
            </a:r>
            <a:r>
              <a:rPr lang="es-ES" sz="2400" dirty="0">
                <a:solidFill>
                  <a:schemeClr val="accent1">
                    <a:lumMod val="75000"/>
                  </a:schemeClr>
                </a:solidFill>
              </a:rPr>
              <a:t>Es requerido por la ley estatal</a:t>
            </a:r>
            <a:endParaRPr lang="en-US" sz="2400" dirty="0">
              <a:solidFill>
                <a:schemeClr val="accent1">
                  <a:lumMod val="75000"/>
                </a:schemeClr>
              </a:solidFill>
            </a:endParaRPr>
          </a:p>
          <a:p>
            <a:r>
              <a:rPr lang="en-US" dirty="0"/>
              <a:t>Is comprised of required chapters or “elements” / </a:t>
            </a:r>
            <a:r>
              <a:rPr lang="en-US" sz="2400" dirty="0">
                <a:solidFill>
                  <a:schemeClr val="accent1">
                    <a:lumMod val="75000"/>
                  </a:schemeClr>
                </a:solidFill>
              </a:rPr>
              <a:t>Se </a:t>
            </a:r>
            <a:r>
              <a:rPr lang="en-US" sz="2400" dirty="0" err="1">
                <a:solidFill>
                  <a:schemeClr val="accent1">
                    <a:lumMod val="75000"/>
                  </a:schemeClr>
                </a:solidFill>
              </a:rPr>
              <a:t>compone</a:t>
            </a:r>
            <a:r>
              <a:rPr lang="en-US" sz="2400" dirty="0">
                <a:solidFill>
                  <a:schemeClr val="accent1">
                    <a:lumMod val="75000"/>
                  </a:schemeClr>
                </a:solidFill>
              </a:rPr>
              <a:t> de </a:t>
            </a:r>
            <a:r>
              <a:rPr lang="en-US" sz="2400" dirty="0" err="1">
                <a:solidFill>
                  <a:schemeClr val="accent1">
                    <a:lumMod val="75000"/>
                  </a:schemeClr>
                </a:solidFill>
              </a:rPr>
              <a:t>capítulos</a:t>
            </a:r>
            <a:r>
              <a:rPr lang="en-US" sz="2400" dirty="0">
                <a:solidFill>
                  <a:schemeClr val="accent1">
                    <a:lumMod val="75000"/>
                  </a:schemeClr>
                </a:solidFill>
              </a:rPr>
              <a:t> </a:t>
            </a:r>
            <a:r>
              <a:rPr lang="en-US" sz="2400" dirty="0" err="1">
                <a:solidFill>
                  <a:schemeClr val="accent1">
                    <a:lumMod val="75000"/>
                  </a:schemeClr>
                </a:solidFill>
              </a:rPr>
              <a:t>obligatorios</a:t>
            </a:r>
            <a:r>
              <a:rPr lang="en-US" sz="2400" dirty="0">
                <a:solidFill>
                  <a:schemeClr val="accent1">
                    <a:lumMod val="75000"/>
                  </a:schemeClr>
                </a:solidFill>
              </a:rPr>
              <a:t> o "</a:t>
            </a:r>
            <a:r>
              <a:rPr lang="en-US" sz="2400" dirty="0" err="1">
                <a:solidFill>
                  <a:schemeClr val="accent1">
                    <a:lumMod val="75000"/>
                  </a:schemeClr>
                </a:solidFill>
              </a:rPr>
              <a:t>elementos</a:t>
            </a:r>
            <a:r>
              <a:rPr lang="en-US" sz="2400" dirty="0">
                <a:solidFill>
                  <a:schemeClr val="accent1">
                    <a:lumMod val="75000"/>
                  </a:schemeClr>
                </a:solidFill>
              </a:rPr>
              <a:t>"</a:t>
            </a:r>
            <a:endParaRPr lang="en-US" dirty="0"/>
          </a:p>
          <a:p>
            <a:r>
              <a:rPr lang="en-US" dirty="0"/>
              <a:t>Guides long term decisions/ </a:t>
            </a:r>
            <a:r>
              <a:rPr lang="es-ES" sz="2400" dirty="0">
                <a:solidFill>
                  <a:schemeClr val="accent1">
                    <a:lumMod val="75000"/>
                  </a:schemeClr>
                </a:solidFill>
              </a:rPr>
              <a:t>Guía decisiones a largo plazo</a:t>
            </a:r>
          </a:p>
          <a:p>
            <a:r>
              <a:rPr lang="en-US" dirty="0"/>
              <a:t>Reflects local vision and values / </a:t>
            </a:r>
            <a:r>
              <a:rPr lang="es-ES" sz="2400" dirty="0">
                <a:solidFill>
                  <a:schemeClr val="accent1">
                    <a:lumMod val="75000"/>
                  </a:schemeClr>
                </a:solidFill>
              </a:rPr>
              <a:t>Refleja la visión y los valores locales</a:t>
            </a:r>
          </a:p>
          <a:p>
            <a:r>
              <a:rPr lang="en-US" dirty="0"/>
              <a:t>Is a “living” document that can be adjusted over time / </a:t>
            </a:r>
            <a:r>
              <a:rPr lang="es-ES" sz="2400" dirty="0">
                <a:solidFill>
                  <a:schemeClr val="accent1">
                    <a:lumMod val="75000"/>
                  </a:schemeClr>
                </a:solidFill>
              </a:rPr>
              <a:t>Es un documento "vivo" que se puede ajustar con el tiempo</a:t>
            </a:r>
            <a:endParaRPr lang="en-US" sz="2400" dirty="0">
              <a:solidFill>
                <a:schemeClr val="accent1">
                  <a:lumMod val="75000"/>
                </a:schemeClr>
              </a:solidFill>
            </a:endParaRPr>
          </a:p>
        </p:txBody>
      </p:sp>
    </p:spTree>
    <p:extLst>
      <p:ext uri="{BB962C8B-B14F-4D97-AF65-F5344CB8AC3E}">
        <p14:creationId xmlns:p14="http://schemas.microsoft.com/office/powerpoint/2010/main" val="760928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1184</TotalTime>
  <Words>3161</Words>
  <Application>Microsoft Office PowerPoint</Application>
  <PresentationFormat>Widescreen</PresentationFormat>
  <Paragraphs>385</Paragraphs>
  <Slides>41</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PowerPoint Presentation</vt:lpstr>
      <vt:lpstr>Welcome Bienvenidos </vt:lpstr>
      <vt:lpstr>Agenda</vt:lpstr>
      <vt:lpstr>How to Use Zoom Video Conferencing Cómo usar Videoconferencia de Zoom </vt:lpstr>
      <vt:lpstr>Meeting Guidelines Reglas de la Reunión   </vt:lpstr>
      <vt:lpstr>Welcome &amp; Introductions Introducción y Bienvenida</vt:lpstr>
      <vt:lpstr>Thank You for Joining Us!</vt:lpstr>
      <vt:lpstr>Overview of General Plan Update Descripción del Plan General </vt:lpstr>
      <vt:lpstr>A General Plan… Un Plan General … </vt:lpstr>
      <vt:lpstr>Irwindale General Plan Update Includes:  La actualización del plan general de Irwindale incluye:</vt:lpstr>
      <vt:lpstr>General Plan Process  Proceso del Plan General</vt:lpstr>
      <vt:lpstr>What is a Housing Element? ¿Qué es un elemento de vivienda?</vt:lpstr>
      <vt:lpstr>What is the Housing Element? ¿Qué es un elemento de vivienda?</vt:lpstr>
      <vt:lpstr>What is the Regional Housing Needs Allocation (RHNA)? ¿Qué es la Asignación Regional de Necesidades de Vivienda?</vt:lpstr>
      <vt:lpstr>PowerPoint Presentation</vt:lpstr>
      <vt:lpstr>Key Housing Element Objectives Objetivos clave del elemento de vivienda</vt:lpstr>
      <vt:lpstr>What is a Safety Element? ¿Qué es un elemento de seguridad?</vt:lpstr>
      <vt:lpstr>Safety Element Update Actualización del elemento de seguridad</vt:lpstr>
      <vt:lpstr>What is an EJ Element? ¿Qué es un elemento de Justicia Ambiental?</vt:lpstr>
      <vt:lpstr>Environmental Justice (EJ) Overview Descripción General de la Justicia Ambiental</vt:lpstr>
      <vt:lpstr>What is Required in the EJ Element?</vt:lpstr>
      <vt:lpstr>What is Required in the EJ Element?</vt:lpstr>
      <vt:lpstr>Visioning Exercise Ejercicio de Visión Comunitaria </vt:lpstr>
      <vt:lpstr>PowerPoint Presentation</vt:lpstr>
      <vt:lpstr>PowerPoint Presentation</vt:lpstr>
      <vt:lpstr>TWO ACTIVITIES/ DOS ACTIVIDADES </vt:lpstr>
      <vt:lpstr>TWO ACTIVITIES/ DOS ACTIVIDADES </vt:lpstr>
      <vt:lpstr>TWO ACTIVITIES/ DOS ACTIVIDADES </vt:lpstr>
      <vt:lpstr>TWO ACTIVITIES/ DOS ACTIVIDADES </vt:lpstr>
      <vt:lpstr>PowerPoint Presentation</vt:lpstr>
      <vt:lpstr>PowerPoint Presentation</vt:lpstr>
      <vt:lpstr>PowerPoint Presentation</vt:lpstr>
      <vt:lpstr>PowerPoint Presentation</vt:lpstr>
      <vt:lpstr>TWO ACTIVITIES/ DOS ACTIVIDADES </vt:lpstr>
      <vt:lpstr>TWO ACTIVITIES/ DOS ACTIVIDADES </vt:lpstr>
      <vt:lpstr>TWO ACTIVITIES/ DOS ACTIVIDADES </vt:lpstr>
      <vt:lpstr>Comments and Questions Preguntas y Comentarios </vt:lpstr>
      <vt:lpstr>Next Steps Próximos Pasos </vt:lpstr>
      <vt:lpstr>Next Steps Próximos Pasos</vt:lpstr>
      <vt:lpstr>Take the Community Survey!  ¡Haz la Encuesta de la Comunidad!</vt:lpstr>
      <vt:lpstr>Thank You ¡Gracias por su Participación!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Songco</dc:creator>
  <cp:lastModifiedBy>Marilyn Simpson</cp:lastModifiedBy>
  <cp:revision>207</cp:revision>
  <dcterms:modified xsi:type="dcterms:W3CDTF">2022-04-15T01:37:24Z</dcterms:modified>
</cp:coreProperties>
</file>