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41D_FBF8D0DD.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54" r:id="rId2"/>
    <p:sldId id="1103" r:id="rId3"/>
    <p:sldId id="265" r:id="rId4"/>
    <p:sldId id="1102" r:id="rId5"/>
    <p:sldId id="260" r:id="rId6"/>
    <p:sldId id="310" r:id="rId7"/>
    <p:sldId id="1104" r:id="rId8"/>
    <p:sldId id="1105" r:id="rId9"/>
    <p:sldId id="1144" r:id="rId10"/>
    <p:sldId id="1145" r:id="rId11"/>
    <p:sldId id="1078" r:id="rId12"/>
    <p:sldId id="304" r:id="rId13"/>
    <p:sldId id="307" r:id="rId14"/>
    <p:sldId id="1106" r:id="rId15"/>
    <p:sldId id="1047" r:id="rId16"/>
    <p:sldId id="1107" r:id="rId17"/>
    <p:sldId id="1108" r:id="rId18"/>
    <p:sldId id="1110" r:id="rId19"/>
    <p:sldId id="1112" r:id="rId20"/>
    <p:sldId id="1113" r:id="rId21"/>
    <p:sldId id="1114" r:id="rId22"/>
    <p:sldId id="1115" r:id="rId23"/>
    <p:sldId id="1048" r:id="rId24"/>
    <p:sldId id="1132" r:id="rId25"/>
    <p:sldId id="1053" r:id="rId26"/>
    <p:sldId id="1141" r:id="rId27"/>
    <p:sldId id="1138" r:id="rId28"/>
    <p:sldId id="1139" r:id="rId29"/>
    <p:sldId id="1140" r:id="rId30"/>
    <p:sldId id="1135" r:id="rId31"/>
    <p:sldId id="1136" r:id="rId32"/>
    <p:sldId id="1137" r:id="rId33"/>
    <p:sldId id="1134" r:id="rId34"/>
    <p:sldId id="1050" r:id="rId35"/>
    <p:sldId id="1149" r:id="rId36"/>
    <p:sldId id="1131" r:id="rId37"/>
    <p:sldId id="1127" r:id="rId38"/>
    <p:sldId id="1129" r:id="rId39"/>
    <p:sldId id="308" r:id="rId40"/>
    <p:sldId id="1119" r:id="rId41"/>
    <p:sldId id="1126" r:id="rId42"/>
    <p:sldId id="1059" r:id="rId43"/>
    <p:sldId id="273" r:id="rId44"/>
    <p:sldId id="512" r:id="rId45"/>
    <p:sldId id="1128" r:id="rId46"/>
    <p:sldId id="1124" r:id="rId47"/>
    <p:sldId id="1125" r:id="rId48"/>
    <p:sldId id="511" r:id="rId49"/>
    <p:sldId id="1123" r:id="rId50"/>
    <p:sldId id="510" r:id="rId51"/>
    <p:sldId id="1143" r:id="rId52"/>
    <p:sldId id="1122" r:id="rId53"/>
    <p:sldId id="531" r:id="rId54"/>
    <p:sldId id="1121" r:id="rId55"/>
    <p:sldId id="1120" r:id="rId56"/>
    <p:sldId id="1116" r:id="rId57"/>
    <p:sldId id="336" r:id="rId58"/>
    <p:sldId id="339" r:id="rId59"/>
    <p:sldId id="1147" r:id="rId60"/>
    <p:sldId id="1146" r:id="rId61"/>
    <p:sldId id="1148" r:id="rId62"/>
    <p:sldId id="33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DCB2BD-10BB-AA1C-FC0D-985E56A64029}" name="Justin Klaparda" initials="JK" userId="S::JKlaparda@esassoc.com::28d58856-5181-4887-bd9d-59aa88852ae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ylvia Palomera" initials="SP" lastIdx="5" clrIdx="0">
    <p:extLst>
      <p:ext uri="{19B8F6BF-5375-455C-9EA6-DF929625EA0E}">
        <p15:presenceInfo xmlns:p15="http://schemas.microsoft.com/office/powerpoint/2012/main" userId="S-1-5-21-2243798287-2584534642-3064315988-8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1B04"/>
    <a:srgbClr val="1D345D"/>
    <a:srgbClr val="D4D6D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9676" autoAdjust="0"/>
  </p:normalViewPr>
  <p:slideViewPr>
    <p:cSldViewPr snapToGrid="0" showGuides="1">
      <p:cViewPr varScale="1">
        <p:scale>
          <a:sx n="114" d="100"/>
          <a:sy n="114" d="100"/>
        </p:scale>
        <p:origin x="354" y="108"/>
      </p:cViewPr>
      <p:guideLst>
        <p:guide orient="horz" pos="2160"/>
        <p:guide pos="3816"/>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modernComment_41D_FBF8D0DD.xml><?xml version="1.0" encoding="utf-8"?>
<p188:cmLst xmlns:a="http://schemas.openxmlformats.org/drawingml/2006/main" xmlns:r="http://schemas.openxmlformats.org/officeDocument/2006/relationships" xmlns:p188="http://schemas.microsoft.com/office/powerpoint/2018/8/main">
  <p188:cm id="{8987DD4D-07F4-4DAC-A7D2-6E9091ECE788}" authorId="{A7DCB2BD-10BB-AA1C-FC0D-985E56A64029}" created="2022-07-29T21:12:36.769">
    <pc:sldMkLst xmlns:pc="http://schemas.microsoft.com/office/powerpoint/2013/main/command">
      <pc:docMk/>
      <pc:sldMk cId="3158303456" sldId="536"/>
    </pc:sldMkLst>
    <p188:txBody>
      <a:bodyPr/>
      <a:lstStyle/>
      <a:p>
        <a:r>
          <a:rPr lang="en-US"/>
          <a:t>Sylvia</a:t>
        </a:r>
      </a:p>
    </p188:txBody>
  </p188:cm>
</p188:cmLst>
</file>

<file path=ppt/diagrams/_rels/data1.xml.rels><?xml version="1.0" encoding="UTF-8" standalone="yes"?>
<Relationships xmlns="http://schemas.openxmlformats.org/package/2006/relationships"><Relationship Id="rId3" Type="http://schemas.openxmlformats.org/officeDocument/2006/relationships/hyperlink" Target="https://railuk.com/rail-news/bart-fleet-of-the-future-carriages-enter-service/" TargetMode="External"/><Relationship Id="rId2" Type="http://schemas.openxmlformats.org/officeDocument/2006/relationships/image" Target="../media/image81.jpeg"/><Relationship Id="rId1" Type="http://schemas.openxmlformats.org/officeDocument/2006/relationships/image" Target="../media/image80.jpeg"/><Relationship Id="rId5" Type="http://schemas.openxmlformats.org/officeDocument/2006/relationships/image" Target="../media/image83.jpeg"/><Relationship Id="rId4" Type="http://schemas.openxmlformats.org/officeDocument/2006/relationships/image" Target="../media/image82.jpeg"/></Relationships>
</file>

<file path=ppt/diagrams/_rels/data2.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7.jpg"/><Relationship Id="rId2" Type="http://schemas.openxmlformats.org/officeDocument/2006/relationships/hyperlink" Target="https://www.flickr.com/photos/i5design/5393934753" TargetMode="External"/><Relationship Id="rId1" Type="http://schemas.openxmlformats.org/officeDocument/2006/relationships/image" Target="../media/image84.jpg"/><Relationship Id="rId6" Type="http://schemas.openxmlformats.org/officeDocument/2006/relationships/hyperlink" Target="http://www.flickr.com/photos/usdagov/6282543671/" TargetMode="External"/><Relationship Id="rId5" Type="http://schemas.openxmlformats.org/officeDocument/2006/relationships/image" Target="../media/image86.jpg"/><Relationship Id="rId4" Type="http://schemas.openxmlformats.org/officeDocument/2006/relationships/hyperlink" Target="https://www.flickr.com/photos/trishhhh/2739403177"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image" Target="../media/image88.jpg"/><Relationship Id="rId4" Type="http://schemas.openxmlformats.org/officeDocument/2006/relationships/image" Target="../media/image88.svg"/></Relationships>
</file>

<file path=ppt/diagrams/_rels/data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image" Target="../media/image88.jpg"/><Relationship Id="rId4" Type="http://schemas.openxmlformats.org/officeDocument/2006/relationships/image" Target="../media/image88.svg"/></Relationships>
</file>

<file path=ppt/diagrams/_rels/data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s://humannhealth.com/5-medication-free-strategies-to-help-prevent-heart-disease/567/" TargetMode="External"/><Relationship Id="rId1" Type="http://schemas.openxmlformats.org/officeDocument/2006/relationships/image" Target="../media/image91.jpg"/><Relationship Id="rId4" Type="http://schemas.openxmlformats.org/officeDocument/2006/relationships/hyperlink" Target="https://www.calhealthreport.org/2018/06/05/bills-seek-bolster-childrens-mental-health/"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railuk.com/rail-news/bart-fleet-of-the-future-carriages-enter-service/" TargetMode="External"/><Relationship Id="rId2" Type="http://schemas.openxmlformats.org/officeDocument/2006/relationships/image" Target="../media/image81.jpeg"/><Relationship Id="rId1" Type="http://schemas.openxmlformats.org/officeDocument/2006/relationships/image" Target="../media/image80.jpeg"/><Relationship Id="rId5" Type="http://schemas.openxmlformats.org/officeDocument/2006/relationships/image" Target="../media/image83.jpeg"/><Relationship Id="rId4" Type="http://schemas.openxmlformats.org/officeDocument/2006/relationships/image" Target="../media/image8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7.jpg"/><Relationship Id="rId2" Type="http://schemas.openxmlformats.org/officeDocument/2006/relationships/hyperlink" Target="https://www.flickr.com/photos/i5design/5393934753" TargetMode="External"/><Relationship Id="rId1" Type="http://schemas.openxmlformats.org/officeDocument/2006/relationships/image" Target="../media/image84.jpg"/><Relationship Id="rId6" Type="http://schemas.openxmlformats.org/officeDocument/2006/relationships/hyperlink" Target="http://www.flickr.com/photos/usdagov/6282543671/" TargetMode="External"/><Relationship Id="rId5" Type="http://schemas.openxmlformats.org/officeDocument/2006/relationships/image" Target="../media/image86.jpg"/><Relationship Id="rId4" Type="http://schemas.openxmlformats.org/officeDocument/2006/relationships/hyperlink" Target="https://www.flickr.com/photos/trishhhh/2739403177"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image" Target="../media/image88.jpg"/><Relationship Id="rId4" Type="http://schemas.openxmlformats.org/officeDocument/2006/relationships/image" Target="../media/image8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image" Target="../media/image88.jpg"/><Relationship Id="rId4" Type="http://schemas.openxmlformats.org/officeDocument/2006/relationships/image" Target="../media/image8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s://humannhealth.com/5-medication-free-strategies-to-help-prevent-heart-disease/567/" TargetMode="External"/><Relationship Id="rId1" Type="http://schemas.openxmlformats.org/officeDocument/2006/relationships/image" Target="../media/image91.jpg"/><Relationship Id="rId4" Type="http://schemas.openxmlformats.org/officeDocument/2006/relationships/hyperlink" Target="https://www.calhealthreport.org/2018/06/05/bills-seek-bolster-childrens-mental-health/" TargetMode="Externa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08D815-47A2-4974-9FD6-96094D6BA572}" type="doc">
      <dgm:prSet loTypeId="urn:microsoft.com/office/officeart/2011/layout/RadialPictureList" loCatId="picture" qsTypeId="urn:microsoft.com/office/officeart/2005/8/quickstyle/simple1" qsCatId="simple" csTypeId="urn:microsoft.com/office/officeart/2005/8/colors/accent1_4" csCatId="accent1" phldr="1"/>
      <dgm:spPr/>
      <dgm:t>
        <a:bodyPr/>
        <a:lstStyle/>
        <a:p>
          <a:endParaRPr lang="en-US"/>
        </a:p>
      </dgm:t>
    </dgm:pt>
    <dgm:pt modelId="{990938B1-B069-41DE-88AA-A6555E4EB6C1}">
      <dgm:prSet phldrT="[Text]" custT="1"/>
      <dgm:spPr/>
      <dgm:t>
        <a:bodyPr/>
        <a:lstStyle/>
        <a:p>
          <a:r>
            <a:rPr lang="en-US" sz="2000" dirty="0">
              <a:latin typeface="Arial" panose="020B0604020202020204" pitchFamily="34" charset="0"/>
              <a:cs typeface="Arial" panose="020B0604020202020204" pitchFamily="34" charset="0"/>
            </a:rPr>
            <a:t>Key Issue Areas</a:t>
          </a:r>
        </a:p>
        <a:p>
          <a:r>
            <a:rPr lang="en-US" sz="2000" b="0" i="1" dirty="0">
              <a:latin typeface="Arial" panose="020B0604020202020204" pitchFamily="34" charset="0"/>
              <a:cs typeface="Arial" panose="020B0604020202020204" pitchFamily="34" charset="0"/>
            </a:rPr>
            <a:t>Areas Clave </a:t>
          </a:r>
          <a:endParaRPr lang="en-US" sz="2000" dirty="0">
            <a:latin typeface="Arial" panose="020B0604020202020204" pitchFamily="34" charset="0"/>
            <a:cs typeface="Arial" panose="020B0604020202020204" pitchFamily="34" charset="0"/>
          </a:endParaRPr>
        </a:p>
      </dgm:t>
    </dgm:pt>
    <dgm:pt modelId="{1415D039-7F5D-465D-A3D4-0CBEF0B1A6F7}" type="parTrans" cxnId="{DF7E3796-320A-445E-A30E-783A573E05F8}">
      <dgm:prSet/>
      <dgm:spPr/>
      <dgm:t>
        <a:bodyPr/>
        <a:lstStyle/>
        <a:p>
          <a:endParaRPr lang="en-US"/>
        </a:p>
      </dgm:t>
    </dgm:pt>
    <dgm:pt modelId="{8EC85B6D-A9A2-49E2-A7E5-9E8C965AB477}" type="sibTrans" cxnId="{DF7E3796-320A-445E-A30E-783A573E05F8}">
      <dgm:prSet/>
      <dgm:spPr/>
      <dgm:t>
        <a:bodyPr/>
        <a:lstStyle/>
        <a:p>
          <a:endParaRPr lang="en-US"/>
        </a:p>
      </dgm:t>
    </dgm:pt>
    <dgm:pt modelId="{C46BF6DA-1924-4D16-9E2B-1F1323DF4723}">
      <dgm:prSet phldrT="[Text]" custT="1"/>
      <dgm:spPr/>
      <dgm:t>
        <a:bodyPr/>
        <a:lstStyle/>
        <a:p>
          <a:r>
            <a:rPr lang="en-US" sz="1500" dirty="0">
              <a:latin typeface="Arial" panose="020B0604020202020204" pitchFamily="34" charset="0"/>
              <a:cs typeface="Arial" panose="020B0604020202020204" pitchFamily="34" charset="0"/>
            </a:rPr>
            <a:t>Park Access</a:t>
          </a:r>
        </a:p>
        <a:p>
          <a:r>
            <a:rPr lang="en-US" sz="1500" i="1" dirty="0">
              <a:solidFill>
                <a:srgbClr val="8A1B04"/>
              </a:solidFill>
              <a:latin typeface="Arial" panose="020B0604020202020204" pitchFamily="34" charset="0"/>
              <a:cs typeface="Arial" panose="020B0604020202020204" pitchFamily="34" charset="0"/>
            </a:rPr>
            <a:t>Accesso a </a:t>
          </a:r>
          <a:r>
            <a:rPr lang="en-US" sz="1500" i="1" dirty="0" err="1">
              <a:solidFill>
                <a:srgbClr val="8A1B04"/>
              </a:solidFill>
              <a:latin typeface="Arial" panose="020B0604020202020204" pitchFamily="34" charset="0"/>
              <a:cs typeface="Arial" panose="020B0604020202020204" pitchFamily="34" charset="0"/>
            </a:rPr>
            <a:t>los</a:t>
          </a:r>
          <a:r>
            <a:rPr lang="en-US" sz="1500" i="1" dirty="0">
              <a:solidFill>
                <a:srgbClr val="8A1B04"/>
              </a:solidFill>
              <a:latin typeface="Arial" panose="020B0604020202020204" pitchFamily="34" charset="0"/>
              <a:cs typeface="Arial" panose="020B0604020202020204" pitchFamily="34" charset="0"/>
            </a:rPr>
            <a:t> </a:t>
          </a:r>
          <a:r>
            <a:rPr lang="en-US" sz="1500" i="1" dirty="0" err="1">
              <a:solidFill>
                <a:srgbClr val="8A1B04"/>
              </a:solidFill>
              <a:latin typeface="Arial" panose="020B0604020202020204" pitchFamily="34" charset="0"/>
              <a:cs typeface="Arial" panose="020B0604020202020204" pitchFamily="34" charset="0"/>
            </a:rPr>
            <a:t>parques</a:t>
          </a:r>
          <a:endParaRPr lang="en-US" sz="1500" i="1" dirty="0">
            <a:solidFill>
              <a:srgbClr val="8A1B04"/>
            </a:solidFill>
            <a:latin typeface="Arial" panose="020B0604020202020204" pitchFamily="34" charset="0"/>
            <a:cs typeface="Arial" panose="020B0604020202020204" pitchFamily="34" charset="0"/>
          </a:endParaRPr>
        </a:p>
      </dgm:t>
    </dgm:pt>
    <dgm:pt modelId="{05C70735-F7D1-4F96-837F-D622ADB9892D}" type="parTrans" cxnId="{C514E32A-F4E7-4D03-9AEB-0084BD8EA876}">
      <dgm:prSet/>
      <dgm:spPr/>
      <dgm:t>
        <a:bodyPr/>
        <a:lstStyle/>
        <a:p>
          <a:endParaRPr lang="en-US"/>
        </a:p>
      </dgm:t>
    </dgm:pt>
    <dgm:pt modelId="{AA2FD43F-01F1-495F-8C5C-963C2C3825BC}" type="sibTrans" cxnId="{C514E32A-F4E7-4D03-9AEB-0084BD8EA876}">
      <dgm:prSet/>
      <dgm:spPr/>
      <dgm:t>
        <a:bodyPr/>
        <a:lstStyle/>
        <a:p>
          <a:endParaRPr lang="en-US"/>
        </a:p>
      </dgm:t>
    </dgm:pt>
    <dgm:pt modelId="{9210F6F6-F6DE-4DE0-A510-5CE3270274FA}">
      <dgm:prSet phldrT="[Text]" custT="1"/>
      <dgm:spPr/>
      <dgm:t>
        <a:bodyPr/>
        <a:lstStyle/>
        <a:p>
          <a:r>
            <a:rPr lang="en-US" sz="1500" dirty="0">
              <a:latin typeface="Arial" panose="020B0604020202020204" pitchFamily="34" charset="0"/>
              <a:cs typeface="Arial" panose="020B0604020202020204" pitchFamily="34" charset="0"/>
            </a:rPr>
            <a:t>Public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Transportation Access</a:t>
          </a:r>
        </a:p>
        <a:p>
          <a:r>
            <a:rPr lang="en-US" sz="1500" i="1" dirty="0" err="1">
              <a:solidFill>
                <a:srgbClr val="8A1B04"/>
              </a:solidFill>
              <a:latin typeface="Arial" panose="020B0604020202020204" pitchFamily="34" charset="0"/>
              <a:cs typeface="Arial" panose="020B0604020202020204" pitchFamily="34" charset="0"/>
            </a:rPr>
            <a:t>Acceso</a:t>
          </a:r>
          <a:r>
            <a:rPr lang="en-US" sz="1500" i="1" dirty="0">
              <a:solidFill>
                <a:srgbClr val="8A1B04"/>
              </a:solidFill>
              <a:latin typeface="Arial" panose="020B0604020202020204" pitchFamily="34" charset="0"/>
              <a:cs typeface="Arial" panose="020B0604020202020204" pitchFamily="34" charset="0"/>
            </a:rPr>
            <a:t> al </a:t>
          </a:r>
          <a:r>
            <a:rPr lang="en-US" sz="1500" i="1" dirty="0" err="1">
              <a:solidFill>
                <a:srgbClr val="8A1B04"/>
              </a:solidFill>
              <a:latin typeface="Arial" panose="020B0604020202020204" pitchFamily="34" charset="0"/>
              <a:cs typeface="Arial" panose="020B0604020202020204" pitchFamily="34" charset="0"/>
            </a:rPr>
            <a:t>transporte</a:t>
          </a:r>
          <a:r>
            <a:rPr lang="en-US" sz="1500" i="1" dirty="0">
              <a:solidFill>
                <a:srgbClr val="8A1B04"/>
              </a:solidFill>
              <a:latin typeface="Arial" panose="020B0604020202020204" pitchFamily="34" charset="0"/>
              <a:cs typeface="Arial" panose="020B0604020202020204" pitchFamily="34" charset="0"/>
            </a:rPr>
            <a:t> p</a:t>
          </a:r>
          <a:r>
            <a:rPr lang="es-ES" sz="1500" dirty="0">
              <a:solidFill>
                <a:srgbClr val="8A1B04"/>
              </a:solidFill>
              <a:latin typeface="Arial" panose="020B0604020202020204" pitchFamily="34" charset="0"/>
              <a:cs typeface="Arial" panose="020B0604020202020204" pitchFamily="34" charset="0"/>
            </a:rPr>
            <a:t>ú</a:t>
          </a:r>
          <a:r>
            <a:rPr lang="en-US" sz="1500" i="1" dirty="0" err="1">
              <a:solidFill>
                <a:srgbClr val="8A1B04"/>
              </a:solidFill>
              <a:latin typeface="Arial" panose="020B0604020202020204" pitchFamily="34" charset="0"/>
              <a:cs typeface="Arial" panose="020B0604020202020204" pitchFamily="34" charset="0"/>
            </a:rPr>
            <a:t>blico</a:t>
          </a:r>
          <a:endParaRPr lang="en-US" sz="1500" i="1" dirty="0">
            <a:solidFill>
              <a:srgbClr val="8A1B04"/>
            </a:solidFill>
            <a:latin typeface="Arial" panose="020B0604020202020204" pitchFamily="34" charset="0"/>
            <a:cs typeface="Arial" panose="020B0604020202020204" pitchFamily="34" charset="0"/>
          </a:endParaRPr>
        </a:p>
      </dgm:t>
    </dgm:pt>
    <dgm:pt modelId="{7C50CB84-9288-4152-ADDE-B3C2404C2B54}" type="parTrans" cxnId="{FB168791-47D1-4EF1-AF18-D7FD740FB2B9}">
      <dgm:prSet/>
      <dgm:spPr/>
      <dgm:t>
        <a:bodyPr/>
        <a:lstStyle/>
        <a:p>
          <a:endParaRPr lang="en-US"/>
        </a:p>
      </dgm:t>
    </dgm:pt>
    <dgm:pt modelId="{835D93C6-7FF7-4F7F-92AE-FDF45EFF2827}" type="sibTrans" cxnId="{FB168791-47D1-4EF1-AF18-D7FD740FB2B9}">
      <dgm:prSet/>
      <dgm:spPr/>
      <dgm:t>
        <a:bodyPr/>
        <a:lstStyle/>
        <a:p>
          <a:endParaRPr lang="en-US"/>
        </a:p>
      </dgm:t>
    </dgm:pt>
    <dgm:pt modelId="{5AF1A1AE-8749-4D20-94C0-A100625D2007}">
      <dgm:prSet phldrT="[Text]" custT="1"/>
      <dgm:spPr/>
      <dgm:t>
        <a:bodyPr/>
        <a:lstStyle/>
        <a:p>
          <a:r>
            <a:rPr lang="en-US" sz="1500" dirty="0">
              <a:latin typeface="Arial" panose="020B0604020202020204" pitchFamily="34" charset="0"/>
              <a:cs typeface="Arial" panose="020B0604020202020204" pitchFamily="34" charset="0"/>
            </a:rPr>
            <a:t>School Access</a:t>
          </a:r>
        </a:p>
        <a:p>
          <a:r>
            <a:rPr lang="es-ES" sz="1500" i="1" dirty="0">
              <a:solidFill>
                <a:srgbClr val="8A1B04"/>
              </a:solidFill>
              <a:latin typeface="Arial" panose="020B0604020202020204" pitchFamily="34" charset="0"/>
              <a:cs typeface="Arial" panose="020B0604020202020204" pitchFamily="34" charset="0"/>
            </a:rPr>
            <a:t>Acceso a las escuelas</a:t>
          </a:r>
          <a:endParaRPr lang="en-US" sz="1500" i="1" dirty="0">
            <a:solidFill>
              <a:srgbClr val="8A1B04"/>
            </a:solidFill>
            <a:latin typeface="Arial" panose="020B0604020202020204" pitchFamily="34" charset="0"/>
            <a:cs typeface="Arial" panose="020B0604020202020204" pitchFamily="34" charset="0"/>
          </a:endParaRPr>
        </a:p>
      </dgm:t>
    </dgm:pt>
    <dgm:pt modelId="{7EDE5CA2-A64E-42D1-849A-8786BC0C9404}" type="parTrans" cxnId="{3452248F-8574-4301-B60F-4BF4E435C883}">
      <dgm:prSet/>
      <dgm:spPr/>
      <dgm:t>
        <a:bodyPr/>
        <a:lstStyle/>
        <a:p>
          <a:endParaRPr lang="en-US"/>
        </a:p>
      </dgm:t>
    </dgm:pt>
    <dgm:pt modelId="{13B064E9-F9F1-4A0A-AB05-500ACAC28910}" type="sibTrans" cxnId="{3452248F-8574-4301-B60F-4BF4E435C883}">
      <dgm:prSet/>
      <dgm:spPr/>
      <dgm:t>
        <a:bodyPr/>
        <a:lstStyle/>
        <a:p>
          <a:endParaRPr lang="en-US"/>
        </a:p>
      </dgm:t>
    </dgm:pt>
    <dgm:pt modelId="{878A6BDA-1E0D-4E49-BB2B-2E7A9C1BA725}">
      <dgm:prSet phldrT="[Text]" custT="1"/>
      <dgm:spPr/>
      <dgm:t>
        <a:bodyPr/>
        <a:lstStyle/>
        <a:p>
          <a:r>
            <a:rPr lang="en-US" sz="1500" dirty="0">
              <a:latin typeface="Arial" panose="020B0604020202020204" pitchFamily="34" charset="0"/>
              <a:cs typeface="Arial" panose="020B0604020202020204" pitchFamily="34" charset="0"/>
            </a:rPr>
            <a:t>Healthcare</a:t>
          </a:r>
        </a:p>
        <a:p>
          <a:r>
            <a:rPr lang="es-ES" sz="1500" i="1" dirty="0">
              <a:solidFill>
                <a:srgbClr val="8A1B04"/>
              </a:solidFill>
              <a:latin typeface="Arial" panose="020B0604020202020204" pitchFamily="34" charset="0"/>
              <a:cs typeface="Arial" panose="020B0604020202020204" pitchFamily="34" charset="0"/>
            </a:rPr>
            <a:t>Cuidado de la salud</a:t>
          </a:r>
          <a:endParaRPr lang="en-US" sz="1500" i="1" dirty="0">
            <a:solidFill>
              <a:srgbClr val="8A1B04"/>
            </a:solidFill>
            <a:latin typeface="Arial" panose="020B0604020202020204" pitchFamily="34" charset="0"/>
            <a:cs typeface="Arial" panose="020B0604020202020204" pitchFamily="34" charset="0"/>
          </a:endParaRPr>
        </a:p>
      </dgm:t>
    </dgm:pt>
    <dgm:pt modelId="{22547D8D-EAAD-44C8-A643-DEAEF564A340}" type="parTrans" cxnId="{F5676C62-5E67-411E-AD3F-2D2C2E6346CF}">
      <dgm:prSet/>
      <dgm:spPr/>
      <dgm:t>
        <a:bodyPr/>
        <a:lstStyle/>
        <a:p>
          <a:endParaRPr lang="en-US"/>
        </a:p>
      </dgm:t>
    </dgm:pt>
    <dgm:pt modelId="{DCC1AB0B-EBD8-4590-B329-CC6C2E2986A9}" type="sibTrans" cxnId="{F5676C62-5E67-411E-AD3F-2D2C2E6346CF}">
      <dgm:prSet/>
      <dgm:spPr/>
      <dgm:t>
        <a:bodyPr/>
        <a:lstStyle/>
        <a:p>
          <a:endParaRPr lang="en-US"/>
        </a:p>
      </dgm:t>
    </dgm:pt>
    <dgm:pt modelId="{1975DF82-73A1-4B70-8696-BFF0773F0245}" type="pres">
      <dgm:prSet presAssocID="{8908D815-47A2-4974-9FD6-96094D6BA572}" presName="Name0" presStyleCnt="0">
        <dgm:presLayoutVars>
          <dgm:chMax val="1"/>
          <dgm:chPref val="1"/>
          <dgm:dir/>
          <dgm:resizeHandles/>
        </dgm:presLayoutVars>
      </dgm:prSet>
      <dgm:spPr/>
      <dgm:t>
        <a:bodyPr/>
        <a:lstStyle/>
        <a:p>
          <a:endParaRPr lang="en-US"/>
        </a:p>
      </dgm:t>
    </dgm:pt>
    <dgm:pt modelId="{09A89BF4-230E-4DA2-84B0-471A2262A81A}" type="pres">
      <dgm:prSet presAssocID="{990938B1-B069-41DE-88AA-A6555E4EB6C1}" presName="Parent" presStyleLbl="node1" presStyleIdx="0" presStyleCnt="2" custScaleX="108529" custScaleY="108539" custLinFactNeighborX="3464">
        <dgm:presLayoutVars>
          <dgm:chMax val="4"/>
          <dgm:chPref val="3"/>
        </dgm:presLayoutVars>
      </dgm:prSet>
      <dgm:spPr/>
      <dgm:t>
        <a:bodyPr/>
        <a:lstStyle/>
        <a:p>
          <a:endParaRPr lang="en-US"/>
        </a:p>
      </dgm:t>
    </dgm:pt>
    <dgm:pt modelId="{1BA4280C-80AC-452E-A36B-A7B7EDF5E450}" type="pres">
      <dgm:prSet presAssocID="{C46BF6DA-1924-4D16-9E2B-1F1323DF4723}" presName="Accent" presStyleLbl="node1" presStyleIdx="1" presStyleCnt="2"/>
      <dgm:spPr/>
    </dgm:pt>
    <dgm:pt modelId="{A034E418-FA25-4719-B3CF-230AAF285C96}" type="pres">
      <dgm:prSet presAssocID="{C46BF6DA-1924-4D16-9E2B-1F1323DF4723}" presName="Image1" presStyleLbl="fgImgPlace1" presStyleIdx="0" presStyleCnt="4" custAng="5400000"/>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17000" r="-17000"/>
          </a:stretch>
        </a:blipFill>
      </dgm:spPr>
    </dgm:pt>
    <dgm:pt modelId="{D509BDAA-500D-4F2F-8637-7ED4AC221DA0}" type="pres">
      <dgm:prSet presAssocID="{C46BF6DA-1924-4D16-9E2B-1F1323DF4723}" presName="Child1" presStyleLbl="revTx" presStyleIdx="0" presStyleCnt="4" custScaleX="152635" custLinFactNeighborX="27804" custLinFactNeighborY="-9454">
        <dgm:presLayoutVars>
          <dgm:chMax val="0"/>
          <dgm:chPref val="0"/>
          <dgm:bulletEnabled val="1"/>
        </dgm:presLayoutVars>
      </dgm:prSet>
      <dgm:spPr/>
      <dgm:t>
        <a:bodyPr/>
        <a:lstStyle/>
        <a:p>
          <a:endParaRPr lang="en-US"/>
        </a:p>
      </dgm:t>
    </dgm:pt>
    <dgm:pt modelId="{57045EE3-AF78-49D4-9667-C837C92C2DE8}" type="pres">
      <dgm:prSet presAssocID="{9210F6F6-F6DE-4DE0-A510-5CE3270274FA}" presName="Image2" presStyleCnt="0"/>
      <dgm:spPr/>
    </dgm:pt>
    <dgm:pt modelId="{46F1DB75-ACA8-4C95-A937-EEBD8B4B2A48}" type="pres">
      <dgm:prSet presAssocID="{9210F6F6-F6DE-4DE0-A510-5CE3270274FA}" presName="Image" presStyleLbl="fgImgPlace1" presStyleIdx="1" presStyleCnt="4"/>
      <dgm:spPr>
        <a:blipFill>
          <a:blip xmlns:r="http://schemas.openxmlformats.org/officeDocument/2006/relationships" r:embed="rId2">
            <a:extLst>
              <a:ext uri="{837473B0-CC2E-450A-ABE3-18F120FF3D39}">
                <a1611:picAttrSrcUrl xmlns:a1611="http://schemas.microsoft.com/office/drawing/2016/11/main" xmlns="" r:id="rId3"/>
              </a:ext>
            </a:extLst>
          </a:blip>
          <a:srcRect/>
          <a:stretch>
            <a:fillRect l="-26000" r="-26000"/>
          </a:stretch>
        </a:blipFill>
      </dgm:spPr>
    </dgm:pt>
    <dgm:pt modelId="{732DD610-A07C-4641-AAFC-4FE6ABC5923B}" type="pres">
      <dgm:prSet presAssocID="{9210F6F6-F6DE-4DE0-A510-5CE3270274FA}" presName="Child2" presStyleLbl="revTx" presStyleIdx="1" presStyleCnt="4" custScaleX="128847" custScaleY="129109" custLinFactNeighborX="15293" custLinFactNeighborY="8899">
        <dgm:presLayoutVars>
          <dgm:chMax val="0"/>
          <dgm:chPref val="0"/>
          <dgm:bulletEnabled val="1"/>
        </dgm:presLayoutVars>
      </dgm:prSet>
      <dgm:spPr/>
      <dgm:t>
        <a:bodyPr/>
        <a:lstStyle/>
        <a:p>
          <a:endParaRPr lang="en-US"/>
        </a:p>
      </dgm:t>
    </dgm:pt>
    <dgm:pt modelId="{AB25D200-F4E8-4442-8F75-6A6D9F3D163F}" type="pres">
      <dgm:prSet presAssocID="{5AF1A1AE-8749-4D20-94C0-A100625D2007}" presName="Image3" presStyleCnt="0"/>
      <dgm:spPr/>
    </dgm:pt>
    <dgm:pt modelId="{6A7B63C4-F6ED-4668-89BE-CCB5DE3A5CC7}" type="pres">
      <dgm:prSet presAssocID="{5AF1A1AE-8749-4D20-94C0-A100625D2007}" presName="Image" presStyleLbl="fgImgPlace1" presStyleIdx="2" presStyleCnt="4" custAng="5400000"/>
      <dgm:spPr>
        <a:blipFill>
          <a:blip xmlns:r="http://schemas.openxmlformats.org/officeDocument/2006/relationships" r:embed="rId4"/>
          <a:srcRect/>
          <a:stretch>
            <a:fillRect l="-17000" r="-17000"/>
          </a:stretch>
        </a:blipFill>
      </dgm:spPr>
    </dgm:pt>
    <dgm:pt modelId="{5E44805F-3C12-42C1-918E-B030297A7388}" type="pres">
      <dgm:prSet presAssocID="{5AF1A1AE-8749-4D20-94C0-A100625D2007}" presName="Child3" presStyleLbl="revTx" presStyleIdx="2" presStyleCnt="4" custScaleX="135456" custLinFactNeighborX="16888">
        <dgm:presLayoutVars>
          <dgm:chMax val="0"/>
          <dgm:chPref val="0"/>
          <dgm:bulletEnabled val="1"/>
        </dgm:presLayoutVars>
      </dgm:prSet>
      <dgm:spPr/>
      <dgm:t>
        <a:bodyPr/>
        <a:lstStyle/>
        <a:p>
          <a:endParaRPr lang="en-US"/>
        </a:p>
      </dgm:t>
    </dgm:pt>
    <dgm:pt modelId="{A3AD3B6F-3FEE-47A8-97CC-187597148B2B}" type="pres">
      <dgm:prSet presAssocID="{878A6BDA-1E0D-4E49-BB2B-2E7A9C1BA725}" presName="Image4" presStyleCnt="0"/>
      <dgm:spPr/>
    </dgm:pt>
    <dgm:pt modelId="{98578B39-6BDD-4B44-9326-C5F6C6B0BEB2}" type="pres">
      <dgm:prSet presAssocID="{878A6BDA-1E0D-4E49-BB2B-2E7A9C1BA725}" presName="Image" presStyleLbl="fgImgPlace1" presStyleIdx="3" presStyleCnt="4" custAng="10800000"/>
      <dgm:spPr>
        <a:blipFill>
          <a:blip xmlns:r="http://schemas.openxmlformats.org/officeDocument/2006/relationships" r:embed="rId5" cstate="hqprint">
            <a:extLst>
              <a:ext uri="{28A0092B-C50C-407E-A947-70E740481C1C}">
                <a14:useLocalDpi xmlns:a14="http://schemas.microsoft.com/office/drawing/2010/main" val="0"/>
              </a:ext>
            </a:extLst>
          </a:blip>
          <a:srcRect/>
          <a:stretch>
            <a:fillRect l="-17000" r="-17000"/>
          </a:stretch>
        </a:blipFill>
      </dgm:spPr>
    </dgm:pt>
    <dgm:pt modelId="{85440912-2C66-4861-9985-514919E6CBDB}" type="pres">
      <dgm:prSet presAssocID="{878A6BDA-1E0D-4E49-BB2B-2E7A9C1BA725}" presName="Child4" presStyleLbl="revTx" presStyleIdx="3" presStyleCnt="4">
        <dgm:presLayoutVars>
          <dgm:chMax val="0"/>
          <dgm:chPref val="0"/>
          <dgm:bulletEnabled val="1"/>
        </dgm:presLayoutVars>
      </dgm:prSet>
      <dgm:spPr/>
      <dgm:t>
        <a:bodyPr/>
        <a:lstStyle/>
        <a:p>
          <a:endParaRPr lang="en-US"/>
        </a:p>
      </dgm:t>
    </dgm:pt>
  </dgm:ptLst>
  <dgm:cxnLst>
    <dgm:cxn modelId="{BA7EE61E-2A18-44E6-B67E-B8CBBF2DCD9C}" type="presOf" srcId="{9210F6F6-F6DE-4DE0-A510-5CE3270274FA}" destId="{732DD610-A07C-4641-AAFC-4FE6ABC5923B}" srcOrd="0" destOrd="0" presId="urn:microsoft.com/office/officeart/2011/layout/RadialPictureList"/>
    <dgm:cxn modelId="{DF7E3796-320A-445E-A30E-783A573E05F8}" srcId="{8908D815-47A2-4974-9FD6-96094D6BA572}" destId="{990938B1-B069-41DE-88AA-A6555E4EB6C1}" srcOrd="0" destOrd="0" parTransId="{1415D039-7F5D-465D-A3D4-0CBEF0B1A6F7}" sibTransId="{8EC85B6D-A9A2-49E2-A7E5-9E8C965AB477}"/>
    <dgm:cxn modelId="{A611F074-EB56-4A5E-BEC7-78C96A1AB645}" type="presOf" srcId="{990938B1-B069-41DE-88AA-A6555E4EB6C1}" destId="{09A89BF4-230E-4DA2-84B0-471A2262A81A}" srcOrd="0" destOrd="0" presId="urn:microsoft.com/office/officeart/2011/layout/RadialPictureList"/>
    <dgm:cxn modelId="{F5676C62-5E67-411E-AD3F-2D2C2E6346CF}" srcId="{990938B1-B069-41DE-88AA-A6555E4EB6C1}" destId="{878A6BDA-1E0D-4E49-BB2B-2E7A9C1BA725}" srcOrd="3" destOrd="0" parTransId="{22547D8D-EAAD-44C8-A643-DEAEF564A340}" sibTransId="{DCC1AB0B-EBD8-4590-B329-CC6C2E2986A9}"/>
    <dgm:cxn modelId="{3901B5BA-1224-4D2D-AD3B-0981168AA699}" type="presOf" srcId="{878A6BDA-1E0D-4E49-BB2B-2E7A9C1BA725}" destId="{85440912-2C66-4861-9985-514919E6CBDB}" srcOrd="0" destOrd="0" presId="urn:microsoft.com/office/officeart/2011/layout/RadialPictureList"/>
    <dgm:cxn modelId="{FB168791-47D1-4EF1-AF18-D7FD740FB2B9}" srcId="{990938B1-B069-41DE-88AA-A6555E4EB6C1}" destId="{9210F6F6-F6DE-4DE0-A510-5CE3270274FA}" srcOrd="1" destOrd="0" parTransId="{7C50CB84-9288-4152-ADDE-B3C2404C2B54}" sibTransId="{835D93C6-7FF7-4F7F-92AE-FDF45EFF2827}"/>
    <dgm:cxn modelId="{9E79FA34-FBD2-476B-949D-A3099580E7C2}" type="presOf" srcId="{C46BF6DA-1924-4D16-9E2B-1F1323DF4723}" destId="{D509BDAA-500D-4F2F-8637-7ED4AC221DA0}" srcOrd="0" destOrd="0" presId="urn:microsoft.com/office/officeart/2011/layout/RadialPictureList"/>
    <dgm:cxn modelId="{AB917F1F-018F-46DE-8B73-1A9B689D6026}" type="presOf" srcId="{5AF1A1AE-8749-4D20-94C0-A100625D2007}" destId="{5E44805F-3C12-42C1-918E-B030297A7388}" srcOrd="0" destOrd="0" presId="urn:microsoft.com/office/officeart/2011/layout/RadialPictureList"/>
    <dgm:cxn modelId="{C63260B5-C910-4F0A-B202-696FA582FFBF}" type="presOf" srcId="{8908D815-47A2-4974-9FD6-96094D6BA572}" destId="{1975DF82-73A1-4B70-8696-BFF0773F0245}" srcOrd="0" destOrd="0" presId="urn:microsoft.com/office/officeart/2011/layout/RadialPictureList"/>
    <dgm:cxn modelId="{3452248F-8574-4301-B60F-4BF4E435C883}" srcId="{990938B1-B069-41DE-88AA-A6555E4EB6C1}" destId="{5AF1A1AE-8749-4D20-94C0-A100625D2007}" srcOrd="2" destOrd="0" parTransId="{7EDE5CA2-A64E-42D1-849A-8786BC0C9404}" sibTransId="{13B064E9-F9F1-4A0A-AB05-500ACAC28910}"/>
    <dgm:cxn modelId="{C514E32A-F4E7-4D03-9AEB-0084BD8EA876}" srcId="{990938B1-B069-41DE-88AA-A6555E4EB6C1}" destId="{C46BF6DA-1924-4D16-9E2B-1F1323DF4723}" srcOrd="0" destOrd="0" parTransId="{05C70735-F7D1-4F96-837F-D622ADB9892D}" sibTransId="{AA2FD43F-01F1-495F-8C5C-963C2C3825BC}"/>
    <dgm:cxn modelId="{DB19F89F-1DFD-4376-B41B-D2A6A4D702A9}" type="presParOf" srcId="{1975DF82-73A1-4B70-8696-BFF0773F0245}" destId="{09A89BF4-230E-4DA2-84B0-471A2262A81A}" srcOrd="0" destOrd="0" presId="urn:microsoft.com/office/officeart/2011/layout/RadialPictureList"/>
    <dgm:cxn modelId="{E13B944D-D8B0-485E-994D-4283BBC62216}" type="presParOf" srcId="{1975DF82-73A1-4B70-8696-BFF0773F0245}" destId="{1BA4280C-80AC-452E-A36B-A7B7EDF5E450}" srcOrd="1" destOrd="0" presId="urn:microsoft.com/office/officeart/2011/layout/RadialPictureList"/>
    <dgm:cxn modelId="{38DABC61-EAED-485E-8AAE-F4D3DACABF6A}" type="presParOf" srcId="{1975DF82-73A1-4B70-8696-BFF0773F0245}" destId="{A034E418-FA25-4719-B3CF-230AAF285C96}" srcOrd="2" destOrd="0" presId="urn:microsoft.com/office/officeart/2011/layout/RadialPictureList"/>
    <dgm:cxn modelId="{7A9D0C9E-FF72-4FA2-B900-E7402EA56801}" type="presParOf" srcId="{1975DF82-73A1-4B70-8696-BFF0773F0245}" destId="{D509BDAA-500D-4F2F-8637-7ED4AC221DA0}" srcOrd="3" destOrd="0" presId="urn:microsoft.com/office/officeart/2011/layout/RadialPictureList"/>
    <dgm:cxn modelId="{C2893A2D-45EF-456C-A7AC-3AAD9D6ED9EF}" type="presParOf" srcId="{1975DF82-73A1-4B70-8696-BFF0773F0245}" destId="{57045EE3-AF78-49D4-9667-C837C92C2DE8}" srcOrd="4" destOrd="0" presId="urn:microsoft.com/office/officeart/2011/layout/RadialPictureList"/>
    <dgm:cxn modelId="{C64A2977-B69F-4455-B521-0149580935F4}" type="presParOf" srcId="{57045EE3-AF78-49D4-9667-C837C92C2DE8}" destId="{46F1DB75-ACA8-4C95-A937-EEBD8B4B2A48}" srcOrd="0" destOrd="0" presId="urn:microsoft.com/office/officeart/2011/layout/RadialPictureList"/>
    <dgm:cxn modelId="{35B438AD-D9E8-46F0-871A-271D19B9CDE2}" type="presParOf" srcId="{1975DF82-73A1-4B70-8696-BFF0773F0245}" destId="{732DD610-A07C-4641-AAFC-4FE6ABC5923B}" srcOrd="5" destOrd="0" presId="urn:microsoft.com/office/officeart/2011/layout/RadialPictureList"/>
    <dgm:cxn modelId="{AA0F687F-A662-40A8-B3B9-545882B9654D}" type="presParOf" srcId="{1975DF82-73A1-4B70-8696-BFF0773F0245}" destId="{AB25D200-F4E8-4442-8F75-6A6D9F3D163F}" srcOrd="6" destOrd="0" presId="urn:microsoft.com/office/officeart/2011/layout/RadialPictureList"/>
    <dgm:cxn modelId="{2BF72AC6-DBAE-4D41-89B6-519B19E9504B}" type="presParOf" srcId="{AB25D200-F4E8-4442-8F75-6A6D9F3D163F}" destId="{6A7B63C4-F6ED-4668-89BE-CCB5DE3A5CC7}" srcOrd="0" destOrd="0" presId="urn:microsoft.com/office/officeart/2011/layout/RadialPictureList"/>
    <dgm:cxn modelId="{7BA4D7E0-B346-4A04-8841-36654E29EA29}" type="presParOf" srcId="{1975DF82-73A1-4B70-8696-BFF0773F0245}" destId="{5E44805F-3C12-42C1-918E-B030297A7388}" srcOrd="7" destOrd="0" presId="urn:microsoft.com/office/officeart/2011/layout/RadialPictureList"/>
    <dgm:cxn modelId="{6AFF88C7-8EE9-4D21-B982-280E28D7D72E}" type="presParOf" srcId="{1975DF82-73A1-4B70-8696-BFF0773F0245}" destId="{A3AD3B6F-3FEE-47A8-97CC-187597148B2B}" srcOrd="8" destOrd="0" presId="urn:microsoft.com/office/officeart/2011/layout/RadialPictureList"/>
    <dgm:cxn modelId="{D0C8410E-1ED9-4B0C-A8B0-D34AD9C52073}" type="presParOf" srcId="{A3AD3B6F-3FEE-47A8-97CC-187597148B2B}" destId="{98578B39-6BDD-4B44-9326-C5F6C6B0BEB2}" srcOrd="0" destOrd="0" presId="urn:microsoft.com/office/officeart/2011/layout/RadialPictureList"/>
    <dgm:cxn modelId="{F8AE256B-463C-4E76-BBD2-B1A317DDF7D3}" type="presParOf" srcId="{1975DF82-73A1-4B70-8696-BFF0773F0245}" destId="{85440912-2C66-4861-9985-514919E6CBDB}"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08D815-47A2-4974-9FD6-96094D6BA572}" type="doc">
      <dgm:prSet loTypeId="urn:microsoft.com/office/officeart/2011/layout/RadialPictureList" loCatId="picture" qsTypeId="urn:microsoft.com/office/officeart/2005/8/quickstyle/simple1" qsCatId="simple" csTypeId="urn:microsoft.com/office/officeart/2005/8/colors/accent1_4" csCatId="accent1" phldr="1"/>
      <dgm:spPr/>
      <dgm:t>
        <a:bodyPr/>
        <a:lstStyle/>
        <a:p>
          <a:endParaRPr lang="en-US"/>
        </a:p>
      </dgm:t>
    </dgm:pt>
    <dgm:pt modelId="{990938B1-B069-41DE-88AA-A6555E4EB6C1}">
      <dgm:prSet phldrT="[Text]"/>
      <dgm:spPr/>
      <dgm:t>
        <a:bodyPr/>
        <a:lstStyle/>
        <a:p>
          <a:r>
            <a:rPr lang="en-US" b="1" dirty="0">
              <a:latin typeface="Arial" panose="020B0604020202020204" pitchFamily="34" charset="0"/>
              <a:cs typeface="Arial" panose="020B0604020202020204" pitchFamily="34" charset="0"/>
            </a:rPr>
            <a:t>Access to Healthy Foods</a:t>
          </a:r>
        </a:p>
        <a:p>
          <a:r>
            <a:rPr lang="en-US" b="0" i="1" dirty="0" err="1">
              <a:effectLst/>
              <a:latin typeface="Arial" panose="020B0604020202020204" pitchFamily="34" charset="0"/>
              <a:ea typeface="+mn-ea"/>
              <a:cs typeface="Arial" panose="020B0604020202020204" pitchFamily="34" charset="0"/>
            </a:rPr>
            <a:t>Acceso</a:t>
          </a:r>
          <a:r>
            <a:rPr lang="en-US" b="0" i="1" dirty="0">
              <a:effectLst/>
              <a:latin typeface="Arial" panose="020B0604020202020204" pitchFamily="34" charset="0"/>
              <a:ea typeface="+mn-ea"/>
              <a:cs typeface="Arial" panose="020B0604020202020204" pitchFamily="34" charset="0"/>
            </a:rPr>
            <a:t> a Alimentos </a:t>
          </a:r>
          <a:r>
            <a:rPr lang="en-US" b="0" i="1" dirty="0" err="1">
              <a:effectLst/>
              <a:latin typeface="Arial" panose="020B0604020202020204" pitchFamily="34" charset="0"/>
              <a:ea typeface="+mn-ea"/>
              <a:cs typeface="Arial" panose="020B0604020202020204" pitchFamily="34" charset="0"/>
            </a:rPr>
            <a:t>saludables</a:t>
          </a:r>
          <a:endParaRPr lang="en-US" b="0" i="1" dirty="0">
            <a:latin typeface="Arial" panose="020B0604020202020204" pitchFamily="34" charset="0"/>
            <a:cs typeface="Arial" panose="020B0604020202020204" pitchFamily="34" charset="0"/>
          </a:endParaRPr>
        </a:p>
      </dgm:t>
    </dgm:pt>
    <dgm:pt modelId="{1415D039-7F5D-465D-A3D4-0CBEF0B1A6F7}" type="parTrans" cxnId="{DF7E3796-320A-445E-A30E-783A573E05F8}">
      <dgm:prSet/>
      <dgm:spPr/>
      <dgm:t>
        <a:bodyPr/>
        <a:lstStyle/>
        <a:p>
          <a:endParaRPr lang="en-US"/>
        </a:p>
      </dgm:t>
    </dgm:pt>
    <dgm:pt modelId="{8EC85B6D-A9A2-49E2-A7E5-9E8C965AB477}" type="sibTrans" cxnId="{DF7E3796-320A-445E-A30E-783A573E05F8}">
      <dgm:prSet/>
      <dgm:spPr/>
      <dgm:t>
        <a:bodyPr/>
        <a:lstStyle/>
        <a:p>
          <a:endParaRPr lang="en-US"/>
        </a:p>
      </dgm:t>
    </dgm:pt>
    <dgm:pt modelId="{C46BF6DA-1924-4D16-9E2B-1F1323DF4723}">
      <dgm:prSet phldrT="[Text]"/>
      <dgm:spPr/>
      <dgm:t>
        <a:bodyPr/>
        <a:lstStyle/>
        <a:p>
          <a:r>
            <a:rPr lang="en-US" dirty="0">
              <a:solidFill>
                <a:srgbClr val="1D345D"/>
              </a:solidFill>
              <a:latin typeface="Arial" panose="020B0604020202020204" pitchFamily="34" charset="0"/>
              <a:cs typeface="Arial" panose="020B0604020202020204" pitchFamily="34" charset="0"/>
            </a:rPr>
            <a:t>Grocery Stores</a:t>
          </a:r>
        </a:p>
        <a:p>
          <a:r>
            <a:rPr lang="en-US" i="1" dirty="0" err="1">
              <a:solidFill>
                <a:srgbClr val="8A1B04"/>
              </a:solidFill>
              <a:latin typeface="Arial" panose="020B0604020202020204" pitchFamily="34" charset="0"/>
              <a:cs typeface="Arial" panose="020B0604020202020204" pitchFamily="34" charset="0"/>
            </a:rPr>
            <a:t>Supermercado</a:t>
          </a:r>
          <a:endParaRPr lang="en-US" i="1" dirty="0">
            <a:solidFill>
              <a:srgbClr val="8A1B04"/>
            </a:solidFill>
            <a:latin typeface="Arial" panose="020B0604020202020204" pitchFamily="34" charset="0"/>
            <a:cs typeface="Arial" panose="020B0604020202020204" pitchFamily="34" charset="0"/>
          </a:endParaRPr>
        </a:p>
      </dgm:t>
    </dgm:pt>
    <dgm:pt modelId="{05C70735-F7D1-4F96-837F-D622ADB9892D}" type="parTrans" cxnId="{C514E32A-F4E7-4D03-9AEB-0084BD8EA876}">
      <dgm:prSet/>
      <dgm:spPr/>
      <dgm:t>
        <a:bodyPr/>
        <a:lstStyle/>
        <a:p>
          <a:endParaRPr lang="en-US"/>
        </a:p>
      </dgm:t>
    </dgm:pt>
    <dgm:pt modelId="{AA2FD43F-01F1-495F-8C5C-963C2C3825BC}" type="sibTrans" cxnId="{C514E32A-F4E7-4D03-9AEB-0084BD8EA876}">
      <dgm:prSet/>
      <dgm:spPr/>
      <dgm:t>
        <a:bodyPr/>
        <a:lstStyle/>
        <a:p>
          <a:endParaRPr lang="en-US"/>
        </a:p>
      </dgm:t>
    </dgm:pt>
    <dgm:pt modelId="{9210F6F6-F6DE-4DE0-A510-5CE3270274FA}">
      <dgm:prSet phldrT="[Text]"/>
      <dgm:spPr/>
      <dgm:t>
        <a:bodyPr/>
        <a:lstStyle/>
        <a:p>
          <a:r>
            <a:rPr lang="en-US" dirty="0">
              <a:solidFill>
                <a:srgbClr val="1D345D"/>
              </a:solidFill>
              <a:latin typeface="Arial" panose="020B0604020202020204" pitchFamily="34" charset="0"/>
              <a:cs typeface="Arial" panose="020B0604020202020204" pitchFamily="34" charset="0"/>
            </a:rPr>
            <a:t>Farmers Markets</a:t>
          </a:r>
        </a:p>
        <a:p>
          <a:r>
            <a:rPr lang="es-ES" i="1" dirty="0">
              <a:solidFill>
                <a:srgbClr val="8A1B04"/>
              </a:solidFill>
              <a:latin typeface="Arial" panose="020B0604020202020204" pitchFamily="34" charset="0"/>
              <a:cs typeface="Arial" panose="020B0604020202020204" pitchFamily="34" charset="0"/>
            </a:rPr>
            <a:t>Mercados de agricultores</a:t>
          </a:r>
          <a:endParaRPr lang="en-US" i="1" dirty="0">
            <a:solidFill>
              <a:srgbClr val="8A1B04"/>
            </a:solidFill>
            <a:latin typeface="Arial" panose="020B0604020202020204" pitchFamily="34" charset="0"/>
            <a:cs typeface="Arial" panose="020B0604020202020204" pitchFamily="34" charset="0"/>
          </a:endParaRPr>
        </a:p>
      </dgm:t>
    </dgm:pt>
    <dgm:pt modelId="{7C50CB84-9288-4152-ADDE-B3C2404C2B54}" type="parTrans" cxnId="{FB168791-47D1-4EF1-AF18-D7FD740FB2B9}">
      <dgm:prSet/>
      <dgm:spPr/>
      <dgm:t>
        <a:bodyPr/>
        <a:lstStyle/>
        <a:p>
          <a:endParaRPr lang="en-US"/>
        </a:p>
      </dgm:t>
    </dgm:pt>
    <dgm:pt modelId="{835D93C6-7FF7-4F7F-92AE-FDF45EFF2827}" type="sibTrans" cxnId="{FB168791-47D1-4EF1-AF18-D7FD740FB2B9}">
      <dgm:prSet/>
      <dgm:spPr/>
      <dgm:t>
        <a:bodyPr/>
        <a:lstStyle/>
        <a:p>
          <a:endParaRPr lang="en-US"/>
        </a:p>
      </dgm:t>
    </dgm:pt>
    <dgm:pt modelId="{76B5268D-3879-4E42-9227-18A5A53B52D4}">
      <dgm:prSet phldrT="[Text]"/>
      <dgm:spPr/>
      <dgm:t>
        <a:bodyPr/>
        <a:lstStyle/>
        <a:p>
          <a:r>
            <a:rPr lang="en-US" dirty="0">
              <a:solidFill>
                <a:srgbClr val="1D345D"/>
              </a:solidFill>
              <a:latin typeface="Arial" panose="020B0604020202020204" pitchFamily="34" charset="0"/>
              <a:cs typeface="Arial" panose="020B0604020202020204" pitchFamily="34" charset="0"/>
            </a:rPr>
            <a:t>Food Aid</a:t>
          </a:r>
        </a:p>
        <a:p>
          <a:r>
            <a:rPr lang="es-ES" i="1" dirty="0">
              <a:solidFill>
                <a:srgbClr val="8A1B04"/>
              </a:solidFill>
              <a:latin typeface="Arial" panose="020B0604020202020204" pitchFamily="34" charset="0"/>
              <a:cs typeface="Arial" panose="020B0604020202020204" pitchFamily="34" charset="0"/>
            </a:rPr>
            <a:t>Ayuda alimentaria</a:t>
          </a:r>
          <a:endParaRPr lang="en-US" i="1" dirty="0">
            <a:solidFill>
              <a:srgbClr val="8A1B04"/>
            </a:solidFill>
            <a:latin typeface="Arial" panose="020B0604020202020204" pitchFamily="34" charset="0"/>
            <a:cs typeface="Arial" panose="020B0604020202020204" pitchFamily="34" charset="0"/>
          </a:endParaRPr>
        </a:p>
      </dgm:t>
    </dgm:pt>
    <dgm:pt modelId="{7C522D2D-8F0A-4CD9-8411-0AEB62EB4DAB}" type="parTrans" cxnId="{9597759C-9C74-4C1A-B938-7A26FA410816}">
      <dgm:prSet/>
      <dgm:spPr/>
      <dgm:t>
        <a:bodyPr/>
        <a:lstStyle/>
        <a:p>
          <a:endParaRPr lang="en-US"/>
        </a:p>
      </dgm:t>
    </dgm:pt>
    <dgm:pt modelId="{9C440845-4930-4FED-A206-0634B226E074}" type="sibTrans" cxnId="{9597759C-9C74-4C1A-B938-7A26FA410816}">
      <dgm:prSet/>
      <dgm:spPr/>
      <dgm:t>
        <a:bodyPr/>
        <a:lstStyle/>
        <a:p>
          <a:endParaRPr lang="en-US"/>
        </a:p>
      </dgm:t>
    </dgm:pt>
    <dgm:pt modelId="{1D574B2C-A893-4A18-9CF5-62275B258C9B}">
      <dgm:prSet phldrT="[Text]"/>
      <dgm:spPr/>
      <dgm:t>
        <a:bodyPr/>
        <a:lstStyle/>
        <a:p>
          <a:endParaRPr lang="en-US" dirty="0"/>
        </a:p>
      </dgm:t>
    </dgm:pt>
    <dgm:pt modelId="{3BD9926A-B2F1-49F2-810B-18123571D3E9}" type="parTrans" cxnId="{F43097C6-919C-4B6B-9A32-497811B1FC72}">
      <dgm:prSet/>
      <dgm:spPr/>
      <dgm:t>
        <a:bodyPr/>
        <a:lstStyle/>
        <a:p>
          <a:endParaRPr lang="en-US"/>
        </a:p>
      </dgm:t>
    </dgm:pt>
    <dgm:pt modelId="{AE49312A-0D73-4534-A5B7-DC1E3C588410}" type="sibTrans" cxnId="{F43097C6-919C-4B6B-9A32-497811B1FC72}">
      <dgm:prSet/>
      <dgm:spPr/>
      <dgm:t>
        <a:bodyPr/>
        <a:lstStyle/>
        <a:p>
          <a:endParaRPr lang="en-US"/>
        </a:p>
      </dgm:t>
    </dgm:pt>
    <dgm:pt modelId="{96CC90FB-3A39-4798-B8F3-0E6698E27471}">
      <dgm:prSet phldrT="[Text]"/>
      <dgm:spPr/>
      <dgm:t>
        <a:bodyPr/>
        <a:lstStyle/>
        <a:p>
          <a:r>
            <a:rPr lang="en-US" dirty="0">
              <a:solidFill>
                <a:srgbClr val="1D345D"/>
              </a:solidFill>
              <a:latin typeface="Arial" panose="020B0604020202020204" pitchFamily="34" charset="0"/>
              <a:cs typeface="Arial" panose="020B0604020202020204" pitchFamily="34" charset="0"/>
            </a:rPr>
            <a:t>Nutrition Services</a:t>
          </a:r>
        </a:p>
        <a:p>
          <a:r>
            <a:rPr lang="es-ES" i="1" dirty="0">
              <a:solidFill>
                <a:srgbClr val="8A1B04"/>
              </a:solidFill>
              <a:latin typeface="Arial" panose="020B0604020202020204" pitchFamily="34" charset="0"/>
              <a:cs typeface="Arial" panose="020B0604020202020204" pitchFamily="34" charset="0"/>
            </a:rPr>
            <a:t>Servicios de </a:t>
          </a:r>
          <a:r>
            <a:rPr lang="es-ES" i="1" dirty="0">
              <a:solidFill>
                <a:srgbClr val="8A1B04"/>
              </a:solidFill>
            </a:rPr>
            <a:t>nutrición</a:t>
          </a:r>
          <a:endParaRPr lang="en-US" i="1" dirty="0">
            <a:solidFill>
              <a:srgbClr val="8A1B04"/>
            </a:solidFill>
          </a:endParaRPr>
        </a:p>
      </dgm:t>
    </dgm:pt>
    <dgm:pt modelId="{1A62B498-B313-4B0B-AC5E-50E4AB3BE263}" type="parTrans" cxnId="{4AEFBE9D-1376-4EC8-AEF9-73718A05072A}">
      <dgm:prSet/>
      <dgm:spPr/>
      <dgm:t>
        <a:bodyPr/>
        <a:lstStyle/>
        <a:p>
          <a:endParaRPr lang="en-US"/>
        </a:p>
      </dgm:t>
    </dgm:pt>
    <dgm:pt modelId="{C93F9BB2-B998-454F-9373-DF3B6018D5FD}" type="sibTrans" cxnId="{4AEFBE9D-1376-4EC8-AEF9-73718A05072A}">
      <dgm:prSet/>
      <dgm:spPr/>
      <dgm:t>
        <a:bodyPr/>
        <a:lstStyle/>
        <a:p>
          <a:endParaRPr lang="en-US"/>
        </a:p>
      </dgm:t>
    </dgm:pt>
    <dgm:pt modelId="{1975DF82-73A1-4B70-8696-BFF0773F0245}" type="pres">
      <dgm:prSet presAssocID="{8908D815-47A2-4974-9FD6-96094D6BA572}" presName="Name0" presStyleCnt="0">
        <dgm:presLayoutVars>
          <dgm:chMax val="1"/>
          <dgm:chPref val="1"/>
          <dgm:dir/>
          <dgm:resizeHandles/>
        </dgm:presLayoutVars>
      </dgm:prSet>
      <dgm:spPr/>
      <dgm:t>
        <a:bodyPr/>
        <a:lstStyle/>
        <a:p>
          <a:endParaRPr lang="en-US"/>
        </a:p>
      </dgm:t>
    </dgm:pt>
    <dgm:pt modelId="{09A89BF4-230E-4DA2-84B0-471A2262A81A}" type="pres">
      <dgm:prSet presAssocID="{990938B1-B069-41DE-88AA-A6555E4EB6C1}" presName="Parent" presStyleLbl="node1" presStyleIdx="0" presStyleCnt="2" custScaleX="108529" custScaleY="108539">
        <dgm:presLayoutVars>
          <dgm:chMax val="4"/>
          <dgm:chPref val="3"/>
        </dgm:presLayoutVars>
      </dgm:prSet>
      <dgm:spPr/>
      <dgm:t>
        <a:bodyPr/>
        <a:lstStyle/>
        <a:p>
          <a:endParaRPr lang="en-US"/>
        </a:p>
      </dgm:t>
    </dgm:pt>
    <dgm:pt modelId="{1BA4280C-80AC-452E-A36B-A7B7EDF5E450}" type="pres">
      <dgm:prSet presAssocID="{C46BF6DA-1924-4D16-9E2B-1F1323DF4723}" presName="Accent" presStyleLbl="node1" presStyleIdx="1" presStyleCnt="2"/>
      <dgm:spPr/>
    </dgm:pt>
    <dgm:pt modelId="{A034E418-FA25-4719-B3CF-230AAF285C96}" type="pres">
      <dgm:prSet presAssocID="{C46BF6DA-1924-4D16-9E2B-1F1323DF4723}" presName="Image1" presStyleLbl="fgImgPlace1" presStyleIdx="0" presStyleCnt="4"/>
      <dgm:spPr>
        <a:blipFill>
          <a:blip xmlns:r="http://schemas.openxmlformats.org/officeDocument/2006/relationships" r:embed="rId1">
            <a:extLst>
              <a:ext uri="{837473B0-CC2E-450A-ABE3-18F120FF3D39}">
                <a1611:picAttrSrcUrl xmlns:a1611="http://schemas.microsoft.com/office/drawing/2016/11/main" xmlns="" r:id="rId2"/>
              </a:ext>
            </a:extLst>
          </a:blip>
          <a:srcRect/>
          <a:stretch>
            <a:fillRect l="-25000" r="-25000"/>
          </a:stretch>
        </a:blipFill>
      </dgm:spPr>
    </dgm:pt>
    <dgm:pt modelId="{D509BDAA-500D-4F2F-8637-7ED4AC221DA0}" type="pres">
      <dgm:prSet presAssocID="{C46BF6DA-1924-4D16-9E2B-1F1323DF4723}" presName="Child1" presStyleLbl="revTx" presStyleIdx="0" presStyleCnt="4">
        <dgm:presLayoutVars>
          <dgm:chMax val="0"/>
          <dgm:chPref val="0"/>
          <dgm:bulletEnabled val="1"/>
        </dgm:presLayoutVars>
      </dgm:prSet>
      <dgm:spPr/>
      <dgm:t>
        <a:bodyPr/>
        <a:lstStyle/>
        <a:p>
          <a:endParaRPr lang="en-US"/>
        </a:p>
      </dgm:t>
    </dgm:pt>
    <dgm:pt modelId="{57045EE3-AF78-49D4-9667-C837C92C2DE8}" type="pres">
      <dgm:prSet presAssocID="{9210F6F6-F6DE-4DE0-A510-5CE3270274FA}" presName="Image2" presStyleCnt="0"/>
      <dgm:spPr/>
    </dgm:pt>
    <dgm:pt modelId="{46F1DB75-ACA8-4C95-A937-EEBD8B4B2A48}" type="pres">
      <dgm:prSet presAssocID="{9210F6F6-F6DE-4DE0-A510-5CE3270274FA}" presName="Image" presStyleLbl="fgImgPlace1" presStyleIdx="1" presStyleCnt="4"/>
      <dgm:spPr>
        <a:blipFill>
          <a:blip xmlns:r="http://schemas.openxmlformats.org/officeDocument/2006/relationships" r:embed="rId3">
            <a:extLst>
              <a:ext uri="{837473B0-CC2E-450A-ABE3-18F120FF3D39}">
                <a1611:picAttrSrcUrl xmlns:a1611="http://schemas.microsoft.com/office/drawing/2016/11/main" xmlns="" r:id="rId4"/>
              </a:ext>
            </a:extLst>
          </a:blip>
          <a:srcRect/>
          <a:stretch>
            <a:fillRect l="-25000" r="-25000"/>
          </a:stretch>
        </a:blipFill>
      </dgm:spPr>
    </dgm:pt>
    <dgm:pt modelId="{732DD610-A07C-4641-AAFC-4FE6ABC5923B}" type="pres">
      <dgm:prSet presAssocID="{9210F6F6-F6DE-4DE0-A510-5CE3270274FA}" presName="Child2" presStyleLbl="revTx" presStyleIdx="1" presStyleCnt="4">
        <dgm:presLayoutVars>
          <dgm:chMax val="0"/>
          <dgm:chPref val="0"/>
          <dgm:bulletEnabled val="1"/>
        </dgm:presLayoutVars>
      </dgm:prSet>
      <dgm:spPr/>
      <dgm:t>
        <a:bodyPr/>
        <a:lstStyle/>
        <a:p>
          <a:endParaRPr lang="en-US"/>
        </a:p>
      </dgm:t>
    </dgm:pt>
    <dgm:pt modelId="{27F906E2-E529-435A-AC1B-2AA7CA0F46AC}" type="pres">
      <dgm:prSet presAssocID="{76B5268D-3879-4E42-9227-18A5A53B52D4}" presName="Image3" presStyleCnt="0"/>
      <dgm:spPr/>
    </dgm:pt>
    <dgm:pt modelId="{939115EC-ED3B-4E81-B318-BECFEFC50BC4}" type="pres">
      <dgm:prSet presAssocID="{76B5268D-3879-4E42-9227-18A5A53B52D4}" presName="Image" presStyleLbl="fgImgPlace1" presStyleIdx="2" presStyleCnt="4"/>
      <dgm:spPr>
        <a:blipFill>
          <a:blip xmlns:r="http://schemas.openxmlformats.org/officeDocument/2006/relationships" r:embed="rId5">
            <a:extLst>
              <a:ext uri="{837473B0-CC2E-450A-ABE3-18F120FF3D39}">
                <a1611:picAttrSrcUrl xmlns:a1611="http://schemas.microsoft.com/office/drawing/2016/11/main" xmlns="" r:id="rId6"/>
              </a:ext>
            </a:extLst>
          </a:blip>
          <a:srcRect/>
          <a:stretch>
            <a:fillRect t="-20000" b="-20000"/>
          </a:stretch>
        </a:blipFill>
      </dgm:spPr>
    </dgm:pt>
    <dgm:pt modelId="{1E747D8C-E8C1-46FA-AF96-5E4D83A1A3EE}" type="pres">
      <dgm:prSet presAssocID="{76B5268D-3879-4E42-9227-18A5A53B52D4}" presName="Child3" presStyleLbl="revTx" presStyleIdx="2" presStyleCnt="4">
        <dgm:presLayoutVars>
          <dgm:chMax val="0"/>
          <dgm:chPref val="0"/>
          <dgm:bulletEnabled val="1"/>
        </dgm:presLayoutVars>
      </dgm:prSet>
      <dgm:spPr/>
      <dgm:t>
        <a:bodyPr/>
        <a:lstStyle/>
        <a:p>
          <a:endParaRPr lang="en-US"/>
        </a:p>
      </dgm:t>
    </dgm:pt>
    <dgm:pt modelId="{E88B1B71-7573-4A5F-9027-2B6226A2EB03}" type="pres">
      <dgm:prSet presAssocID="{96CC90FB-3A39-4798-B8F3-0E6698E27471}" presName="Image4" presStyleCnt="0"/>
      <dgm:spPr/>
    </dgm:pt>
    <dgm:pt modelId="{8783BB5E-D162-48D9-AD0E-082F75AF35A2}" type="pres">
      <dgm:prSet presAssocID="{96CC90FB-3A39-4798-B8F3-0E6698E27471}" presName="Image" presStyleLbl="fgImgPlace1" presStyleIdx="3" presStyleCnt="4"/>
      <dgm:spPr>
        <a:blipFill>
          <a:blip xmlns:r="http://schemas.openxmlformats.org/officeDocument/2006/relationships" r:embed="rId7"/>
          <a:srcRect/>
          <a:stretch>
            <a:fillRect/>
          </a:stretch>
        </a:blipFill>
      </dgm:spPr>
    </dgm:pt>
    <dgm:pt modelId="{EA141005-FFE6-4491-B7EB-E047FF03F9EE}" type="pres">
      <dgm:prSet presAssocID="{96CC90FB-3A39-4798-B8F3-0E6698E27471}" presName="Child4" presStyleLbl="revTx" presStyleIdx="3" presStyleCnt="4" custScaleX="157684" custScaleY="72363" custLinFactNeighborX="27312" custLinFactNeighborY="3935">
        <dgm:presLayoutVars>
          <dgm:chMax val="0"/>
          <dgm:chPref val="0"/>
          <dgm:bulletEnabled val="1"/>
        </dgm:presLayoutVars>
      </dgm:prSet>
      <dgm:spPr/>
      <dgm:t>
        <a:bodyPr/>
        <a:lstStyle/>
        <a:p>
          <a:endParaRPr lang="en-US"/>
        </a:p>
      </dgm:t>
    </dgm:pt>
  </dgm:ptLst>
  <dgm:cxnLst>
    <dgm:cxn modelId="{BA7EE61E-2A18-44E6-B67E-B8CBBF2DCD9C}" type="presOf" srcId="{9210F6F6-F6DE-4DE0-A510-5CE3270274FA}" destId="{732DD610-A07C-4641-AAFC-4FE6ABC5923B}" srcOrd="0" destOrd="0" presId="urn:microsoft.com/office/officeart/2011/layout/RadialPictureList"/>
    <dgm:cxn modelId="{DF7E3796-320A-445E-A30E-783A573E05F8}" srcId="{8908D815-47A2-4974-9FD6-96094D6BA572}" destId="{990938B1-B069-41DE-88AA-A6555E4EB6C1}" srcOrd="0" destOrd="0" parTransId="{1415D039-7F5D-465D-A3D4-0CBEF0B1A6F7}" sibTransId="{8EC85B6D-A9A2-49E2-A7E5-9E8C965AB477}"/>
    <dgm:cxn modelId="{A611F074-EB56-4A5E-BEC7-78C96A1AB645}" type="presOf" srcId="{990938B1-B069-41DE-88AA-A6555E4EB6C1}" destId="{09A89BF4-230E-4DA2-84B0-471A2262A81A}" srcOrd="0" destOrd="0" presId="urn:microsoft.com/office/officeart/2011/layout/RadialPictureList"/>
    <dgm:cxn modelId="{4AEFBE9D-1376-4EC8-AEF9-73718A05072A}" srcId="{990938B1-B069-41DE-88AA-A6555E4EB6C1}" destId="{96CC90FB-3A39-4798-B8F3-0E6698E27471}" srcOrd="3" destOrd="0" parTransId="{1A62B498-B313-4B0B-AC5E-50E4AB3BE263}" sibTransId="{C93F9BB2-B998-454F-9373-DF3B6018D5FD}"/>
    <dgm:cxn modelId="{B8FD1380-201D-4196-8A41-7749065C23CA}" type="presOf" srcId="{76B5268D-3879-4E42-9227-18A5A53B52D4}" destId="{1E747D8C-E8C1-46FA-AF96-5E4D83A1A3EE}" srcOrd="0" destOrd="0" presId="urn:microsoft.com/office/officeart/2011/layout/RadialPictureList"/>
    <dgm:cxn modelId="{9E79FA34-FBD2-476B-949D-A3099580E7C2}" type="presOf" srcId="{C46BF6DA-1924-4D16-9E2B-1F1323DF4723}" destId="{D509BDAA-500D-4F2F-8637-7ED4AC221DA0}" srcOrd="0" destOrd="0" presId="urn:microsoft.com/office/officeart/2011/layout/RadialPictureList"/>
    <dgm:cxn modelId="{FB168791-47D1-4EF1-AF18-D7FD740FB2B9}" srcId="{990938B1-B069-41DE-88AA-A6555E4EB6C1}" destId="{9210F6F6-F6DE-4DE0-A510-5CE3270274FA}" srcOrd="1" destOrd="0" parTransId="{7C50CB84-9288-4152-ADDE-B3C2404C2B54}" sibTransId="{835D93C6-7FF7-4F7F-92AE-FDF45EFF2827}"/>
    <dgm:cxn modelId="{9597759C-9C74-4C1A-B938-7A26FA410816}" srcId="{990938B1-B069-41DE-88AA-A6555E4EB6C1}" destId="{76B5268D-3879-4E42-9227-18A5A53B52D4}" srcOrd="2" destOrd="0" parTransId="{7C522D2D-8F0A-4CD9-8411-0AEB62EB4DAB}" sibTransId="{9C440845-4930-4FED-A206-0634B226E074}"/>
    <dgm:cxn modelId="{C63260B5-C910-4F0A-B202-696FA582FFBF}" type="presOf" srcId="{8908D815-47A2-4974-9FD6-96094D6BA572}" destId="{1975DF82-73A1-4B70-8696-BFF0773F0245}" srcOrd="0" destOrd="0" presId="urn:microsoft.com/office/officeart/2011/layout/RadialPictureList"/>
    <dgm:cxn modelId="{C514E32A-F4E7-4D03-9AEB-0084BD8EA876}" srcId="{990938B1-B069-41DE-88AA-A6555E4EB6C1}" destId="{C46BF6DA-1924-4D16-9E2B-1F1323DF4723}" srcOrd="0" destOrd="0" parTransId="{05C70735-F7D1-4F96-837F-D622ADB9892D}" sibTransId="{AA2FD43F-01F1-495F-8C5C-963C2C3825BC}"/>
    <dgm:cxn modelId="{F43097C6-919C-4B6B-9A32-497811B1FC72}" srcId="{990938B1-B069-41DE-88AA-A6555E4EB6C1}" destId="{1D574B2C-A893-4A18-9CF5-62275B258C9B}" srcOrd="4" destOrd="0" parTransId="{3BD9926A-B2F1-49F2-810B-18123571D3E9}" sibTransId="{AE49312A-0D73-4534-A5B7-DC1E3C588410}"/>
    <dgm:cxn modelId="{57EECE63-1BD7-4F42-AAEE-FE66257CD0E7}" type="presOf" srcId="{96CC90FB-3A39-4798-B8F3-0E6698E27471}" destId="{EA141005-FFE6-4491-B7EB-E047FF03F9EE}" srcOrd="0" destOrd="0" presId="urn:microsoft.com/office/officeart/2011/layout/RadialPictureList"/>
    <dgm:cxn modelId="{DB19F89F-1DFD-4376-B41B-D2A6A4D702A9}" type="presParOf" srcId="{1975DF82-73A1-4B70-8696-BFF0773F0245}" destId="{09A89BF4-230E-4DA2-84B0-471A2262A81A}" srcOrd="0" destOrd="0" presId="urn:microsoft.com/office/officeart/2011/layout/RadialPictureList"/>
    <dgm:cxn modelId="{E13B944D-D8B0-485E-994D-4283BBC62216}" type="presParOf" srcId="{1975DF82-73A1-4B70-8696-BFF0773F0245}" destId="{1BA4280C-80AC-452E-A36B-A7B7EDF5E450}" srcOrd="1" destOrd="0" presId="urn:microsoft.com/office/officeart/2011/layout/RadialPictureList"/>
    <dgm:cxn modelId="{38DABC61-EAED-485E-8AAE-F4D3DACABF6A}" type="presParOf" srcId="{1975DF82-73A1-4B70-8696-BFF0773F0245}" destId="{A034E418-FA25-4719-B3CF-230AAF285C96}" srcOrd="2" destOrd="0" presId="urn:microsoft.com/office/officeart/2011/layout/RadialPictureList"/>
    <dgm:cxn modelId="{7A9D0C9E-FF72-4FA2-B900-E7402EA56801}" type="presParOf" srcId="{1975DF82-73A1-4B70-8696-BFF0773F0245}" destId="{D509BDAA-500D-4F2F-8637-7ED4AC221DA0}" srcOrd="3" destOrd="0" presId="urn:microsoft.com/office/officeart/2011/layout/RadialPictureList"/>
    <dgm:cxn modelId="{C2893A2D-45EF-456C-A7AC-3AAD9D6ED9EF}" type="presParOf" srcId="{1975DF82-73A1-4B70-8696-BFF0773F0245}" destId="{57045EE3-AF78-49D4-9667-C837C92C2DE8}" srcOrd="4" destOrd="0" presId="urn:microsoft.com/office/officeart/2011/layout/RadialPictureList"/>
    <dgm:cxn modelId="{C64A2977-B69F-4455-B521-0149580935F4}" type="presParOf" srcId="{57045EE3-AF78-49D4-9667-C837C92C2DE8}" destId="{46F1DB75-ACA8-4C95-A937-EEBD8B4B2A48}" srcOrd="0" destOrd="0" presId="urn:microsoft.com/office/officeart/2011/layout/RadialPictureList"/>
    <dgm:cxn modelId="{35B438AD-D9E8-46F0-871A-271D19B9CDE2}" type="presParOf" srcId="{1975DF82-73A1-4B70-8696-BFF0773F0245}" destId="{732DD610-A07C-4641-AAFC-4FE6ABC5923B}" srcOrd="5" destOrd="0" presId="urn:microsoft.com/office/officeart/2011/layout/RadialPictureList"/>
    <dgm:cxn modelId="{E815BCCB-DD6F-44AA-AC60-65A430289CA9}" type="presParOf" srcId="{1975DF82-73A1-4B70-8696-BFF0773F0245}" destId="{27F906E2-E529-435A-AC1B-2AA7CA0F46AC}" srcOrd="6" destOrd="0" presId="urn:microsoft.com/office/officeart/2011/layout/RadialPictureList"/>
    <dgm:cxn modelId="{78C562D7-8133-4748-AEDE-29E350419A24}" type="presParOf" srcId="{27F906E2-E529-435A-AC1B-2AA7CA0F46AC}" destId="{939115EC-ED3B-4E81-B318-BECFEFC50BC4}" srcOrd="0" destOrd="0" presId="urn:microsoft.com/office/officeart/2011/layout/RadialPictureList"/>
    <dgm:cxn modelId="{FBC7638B-7D75-4EFA-B216-6777ECE2E82D}" type="presParOf" srcId="{1975DF82-73A1-4B70-8696-BFF0773F0245}" destId="{1E747D8C-E8C1-46FA-AF96-5E4D83A1A3EE}" srcOrd="7" destOrd="0" presId="urn:microsoft.com/office/officeart/2011/layout/RadialPictureList"/>
    <dgm:cxn modelId="{4900AD88-3593-418A-AB69-F1DF8BF622CE}" type="presParOf" srcId="{1975DF82-73A1-4B70-8696-BFF0773F0245}" destId="{E88B1B71-7573-4A5F-9027-2B6226A2EB03}" srcOrd="8" destOrd="0" presId="urn:microsoft.com/office/officeart/2011/layout/RadialPictureList"/>
    <dgm:cxn modelId="{F3C21DCE-4BC6-44BF-BA73-5B59649F9ED4}" type="presParOf" srcId="{E88B1B71-7573-4A5F-9027-2B6226A2EB03}" destId="{8783BB5E-D162-48D9-AD0E-082F75AF35A2}" srcOrd="0" destOrd="0" presId="urn:microsoft.com/office/officeart/2011/layout/RadialPictureList"/>
    <dgm:cxn modelId="{F342A7B6-0305-418B-9566-DD4CA2270334}" type="presParOf" srcId="{1975DF82-73A1-4B70-8696-BFF0773F0245}" destId="{EA141005-FFE6-4491-B7EB-E047FF03F9EE}"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08D815-47A2-4974-9FD6-96094D6BA572}" type="doc">
      <dgm:prSet loTypeId="urn:microsoft.com/office/officeart/2011/layout/RadialPictureList" loCatId="picture" qsTypeId="urn:microsoft.com/office/officeart/2005/8/quickstyle/simple1" qsCatId="simple" csTypeId="urn:microsoft.com/office/officeart/2005/8/colors/accent1_4" csCatId="accent1" phldr="1"/>
      <dgm:spPr/>
      <dgm:t>
        <a:bodyPr/>
        <a:lstStyle/>
        <a:p>
          <a:endParaRPr lang="en-US"/>
        </a:p>
      </dgm:t>
    </dgm:pt>
    <dgm:pt modelId="{990938B1-B069-41DE-88AA-A6555E4EB6C1}">
      <dgm:prSet phldrT="[Text]" custT="1"/>
      <dgm:spPr/>
      <dgm:t>
        <a:bodyPr/>
        <a:lstStyle/>
        <a:p>
          <a:r>
            <a:rPr lang="en-US" sz="2000" dirty="0">
              <a:latin typeface="Arial" panose="020B0604020202020204" pitchFamily="34" charset="0"/>
              <a:cs typeface="Arial" panose="020B0604020202020204" pitchFamily="34" charset="0"/>
            </a:rPr>
            <a:t>Key Issues</a:t>
          </a:r>
        </a:p>
        <a:p>
          <a:r>
            <a:rPr lang="en-US" sz="2000" b="0" i="1" dirty="0">
              <a:latin typeface="Arial" panose="020B0604020202020204" pitchFamily="34" charset="0"/>
              <a:cs typeface="Arial" panose="020B0604020202020204" pitchFamily="34" charset="0"/>
            </a:rPr>
            <a:t>Areas Clave </a:t>
          </a:r>
          <a:r>
            <a:rPr lang="en-US" sz="2000" dirty="0">
              <a:latin typeface="Arial" panose="020B0604020202020204" pitchFamily="34" charset="0"/>
              <a:cs typeface="Arial" panose="020B0604020202020204" pitchFamily="34" charset="0"/>
            </a:rPr>
            <a:t> </a:t>
          </a:r>
        </a:p>
      </dgm:t>
    </dgm:pt>
    <dgm:pt modelId="{1415D039-7F5D-465D-A3D4-0CBEF0B1A6F7}" type="parTrans" cxnId="{DF7E3796-320A-445E-A30E-783A573E05F8}">
      <dgm:prSet/>
      <dgm:spPr/>
      <dgm:t>
        <a:bodyPr/>
        <a:lstStyle/>
        <a:p>
          <a:endParaRPr lang="en-US"/>
        </a:p>
      </dgm:t>
    </dgm:pt>
    <dgm:pt modelId="{8EC85B6D-A9A2-49E2-A7E5-9E8C965AB477}" type="sibTrans" cxnId="{DF7E3796-320A-445E-A30E-783A573E05F8}">
      <dgm:prSet/>
      <dgm:spPr/>
      <dgm:t>
        <a:bodyPr/>
        <a:lstStyle/>
        <a:p>
          <a:endParaRPr lang="en-US"/>
        </a:p>
      </dgm:t>
    </dgm:pt>
    <dgm:pt modelId="{C46BF6DA-1924-4D16-9E2B-1F1323DF4723}">
      <dgm:prSet phldrT="[Text]"/>
      <dgm:spPr/>
      <dgm:t>
        <a:bodyPr/>
        <a:lstStyle/>
        <a:p>
          <a:r>
            <a:rPr lang="en-US" dirty="0">
              <a:solidFill>
                <a:srgbClr val="1D345D"/>
              </a:solidFill>
              <a:latin typeface="Arial" panose="020B0604020202020204" pitchFamily="34" charset="0"/>
              <a:cs typeface="Arial" panose="020B0604020202020204" pitchFamily="34" charset="0"/>
            </a:rPr>
            <a:t>Low Income/</a:t>
          </a:r>
        </a:p>
        <a:p>
          <a:r>
            <a:rPr lang="es-ES" i="0" dirty="0">
              <a:solidFill>
                <a:srgbClr val="8A1B04"/>
              </a:solidFill>
              <a:latin typeface="Arial" panose="020B0604020202020204" pitchFamily="34" charset="0"/>
              <a:cs typeface="Arial" panose="020B0604020202020204" pitchFamily="34" charset="0"/>
            </a:rPr>
            <a:t>Bajos ingresos</a:t>
          </a:r>
          <a:endParaRPr lang="en-US" i="0" dirty="0">
            <a:solidFill>
              <a:srgbClr val="8A1B04"/>
            </a:solidFill>
            <a:latin typeface="Arial" panose="020B0604020202020204" pitchFamily="34" charset="0"/>
            <a:cs typeface="Arial" panose="020B0604020202020204" pitchFamily="34" charset="0"/>
          </a:endParaRPr>
        </a:p>
      </dgm:t>
    </dgm:pt>
    <dgm:pt modelId="{05C70735-F7D1-4F96-837F-D622ADB9892D}" type="parTrans" cxnId="{C514E32A-F4E7-4D03-9AEB-0084BD8EA876}">
      <dgm:prSet/>
      <dgm:spPr/>
      <dgm:t>
        <a:bodyPr/>
        <a:lstStyle/>
        <a:p>
          <a:endParaRPr lang="en-US"/>
        </a:p>
      </dgm:t>
    </dgm:pt>
    <dgm:pt modelId="{AA2FD43F-01F1-495F-8C5C-963C2C3825BC}" type="sibTrans" cxnId="{C514E32A-F4E7-4D03-9AEB-0084BD8EA876}">
      <dgm:prSet/>
      <dgm:spPr/>
      <dgm:t>
        <a:bodyPr/>
        <a:lstStyle/>
        <a:p>
          <a:endParaRPr lang="en-US"/>
        </a:p>
      </dgm:t>
    </dgm:pt>
    <dgm:pt modelId="{9210F6F6-F6DE-4DE0-A510-5CE3270274FA}">
      <dgm:prSet phldrT="[Text]"/>
      <dgm:spPr/>
      <dgm:t>
        <a:bodyPr/>
        <a:lstStyle/>
        <a:p>
          <a:r>
            <a:rPr lang="en-US" dirty="0">
              <a:solidFill>
                <a:srgbClr val="1D345D"/>
              </a:solidFill>
              <a:latin typeface="Arial" panose="020B0604020202020204" pitchFamily="34" charset="0"/>
              <a:cs typeface="Arial" panose="020B0604020202020204" pitchFamily="34" charset="0"/>
            </a:rPr>
            <a:t>Housing Cost Burden/</a:t>
          </a:r>
        </a:p>
        <a:p>
          <a:r>
            <a:rPr lang="es-ES" i="0" dirty="0">
              <a:solidFill>
                <a:srgbClr val="8A1B04"/>
              </a:solidFill>
              <a:latin typeface="Arial" panose="020B0604020202020204" pitchFamily="34" charset="0"/>
              <a:cs typeface="Arial" panose="020B0604020202020204" pitchFamily="34" charset="0"/>
            </a:rPr>
            <a:t>Carga del costo de la vivienda</a:t>
          </a:r>
          <a:endParaRPr lang="en-US" i="0" dirty="0">
            <a:solidFill>
              <a:srgbClr val="8A1B04"/>
            </a:solidFill>
            <a:latin typeface="Arial" panose="020B0604020202020204" pitchFamily="34" charset="0"/>
            <a:cs typeface="Arial" panose="020B0604020202020204" pitchFamily="34" charset="0"/>
          </a:endParaRPr>
        </a:p>
      </dgm:t>
    </dgm:pt>
    <dgm:pt modelId="{7C50CB84-9288-4152-ADDE-B3C2404C2B54}" type="parTrans" cxnId="{FB168791-47D1-4EF1-AF18-D7FD740FB2B9}">
      <dgm:prSet/>
      <dgm:spPr/>
      <dgm:t>
        <a:bodyPr/>
        <a:lstStyle/>
        <a:p>
          <a:endParaRPr lang="en-US"/>
        </a:p>
      </dgm:t>
    </dgm:pt>
    <dgm:pt modelId="{835D93C6-7FF7-4F7F-92AE-FDF45EFF2827}" type="sibTrans" cxnId="{FB168791-47D1-4EF1-AF18-D7FD740FB2B9}">
      <dgm:prSet/>
      <dgm:spPr/>
      <dgm:t>
        <a:bodyPr/>
        <a:lstStyle/>
        <a:p>
          <a:endParaRPr lang="en-US"/>
        </a:p>
      </dgm:t>
    </dgm:pt>
    <dgm:pt modelId="{76B5268D-3879-4E42-9227-18A5A53B52D4}">
      <dgm:prSet phldrT="[Text]"/>
      <dgm:spPr/>
      <dgm:t>
        <a:bodyPr/>
        <a:lstStyle/>
        <a:p>
          <a:r>
            <a:rPr lang="en-US" dirty="0">
              <a:solidFill>
                <a:srgbClr val="1D345D"/>
              </a:solidFill>
              <a:latin typeface="Arial" panose="020B0604020202020204" pitchFamily="34" charset="0"/>
              <a:cs typeface="Arial" panose="020B0604020202020204" pitchFamily="34" charset="0"/>
            </a:rPr>
            <a:t>Lead Risks/</a:t>
          </a:r>
        </a:p>
        <a:p>
          <a:r>
            <a:rPr lang="es-ES" i="0" dirty="0">
              <a:solidFill>
                <a:srgbClr val="8A1B04"/>
              </a:solidFill>
              <a:latin typeface="Arial" panose="020B0604020202020204" pitchFamily="34" charset="0"/>
              <a:cs typeface="Arial" panose="020B0604020202020204" pitchFamily="34" charset="0"/>
            </a:rPr>
            <a:t>Riesgos de plomo</a:t>
          </a:r>
          <a:endParaRPr lang="en-US" i="0" dirty="0">
            <a:solidFill>
              <a:srgbClr val="8A1B04"/>
            </a:solidFill>
            <a:latin typeface="Arial" panose="020B0604020202020204" pitchFamily="34" charset="0"/>
            <a:cs typeface="Arial" panose="020B0604020202020204" pitchFamily="34" charset="0"/>
          </a:endParaRPr>
        </a:p>
      </dgm:t>
    </dgm:pt>
    <dgm:pt modelId="{7C522D2D-8F0A-4CD9-8411-0AEB62EB4DAB}" type="parTrans" cxnId="{9597759C-9C74-4C1A-B938-7A26FA410816}">
      <dgm:prSet/>
      <dgm:spPr/>
      <dgm:t>
        <a:bodyPr/>
        <a:lstStyle/>
        <a:p>
          <a:endParaRPr lang="en-US"/>
        </a:p>
      </dgm:t>
    </dgm:pt>
    <dgm:pt modelId="{9C440845-4930-4FED-A206-0634B226E074}" type="sibTrans" cxnId="{9597759C-9C74-4C1A-B938-7A26FA410816}">
      <dgm:prSet/>
      <dgm:spPr/>
      <dgm:t>
        <a:bodyPr/>
        <a:lstStyle/>
        <a:p>
          <a:endParaRPr lang="en-US"/>
        </a:p>
      </dgm:t>
    </dgm:pt>
    <dgm:pt modelId="{1975DF82-73A1-4B70-8696-BFF0773F0245}" type="pres">
      <dgm:prSet presAssocID="{8908D815-47A2-4974-9FD6-96094D6BA572}" presName="Name0" presStyleCnt="0">
        <dgm:presLayoutVars>
          <dgm:chMax val="1"/>
          <dgm:chPref val="1"/>
          <dgm:dir/>
          <dgm:resizeHandles/>
        </dgm:presLayoutVars>
      </dgm:prSet>
      <dgm:spPr/>
      <dgm:t>
        <a:bodyPr/>
        <a:lstStyle/>
        <a:p>
          <a:endParaRPr lang="en-US"/>
        </a:p>
      </dgm:t>
    </dgm:pt>
    <dgm:pt modelId="{09A89BF4-230E-4DA2-84B0-471A2262A81A}" type="pres">
      <dgm:prSet presAssocID="{990938B1-B069-41DE-88AA-A6555E4EB6C1}" presName="Parent" presStyleLbl="node1" presStyleIdx="0" presStyleCnt="2" custLinFactNeighborX="9155" custLinFactNeighborY="398">
        <dgm:presLayoutVars>
          <dgm:chMax val="4"/>
          <dgm:chPref val="3"/>
        </dgm:presLayoutVars>
      </dgm:prSet>
      <dgm:spPr/>
      <dgm:t>
        <a:bodyPr/>
        <a:lstStyle/>
        <a:p>
          <a:endParaRPr lang="en-US"/>
        </a:p>
      </dgm:t>
    </dgm:pt>
    <dgm:pt modelId="{1BA4280C-80AC-452E-A36B-A7B7EDF5E450}" type="pres">
      <dgm:prSet presAssocID="{C46BF6DA-1924-4D16-9E2B-1F1323DF4723}" presName="Accent" presStyleLbl="node1" presStyleIdx="1" presStyleCnt="2"/>
      <dgm:spPr/>
    </dgm:pt>
    <dgm:pt modelId="{A034E418-FA25-4719-B3CF-230AAF285C96}" type="pres">
      <dgm:prSet presAssocID="{C46BF6DA-1924-4D16-9E2B-1F1323DF4723}" presName="Image1" presStyleLbl="fgImgPlace1" presStyleIdx="0" presStyleCnt="3"/>
      <dgm:spPr>
        <a:blipFill>
          <a:blip xmlns:r="http://schemas.openxmlformats.org/officeDocument/2006/relationships" r:embed="rId1"/>
          <a:srcRect/>
          <a:stretch>
            <a:fillRect l="-39000" r="-39000"/>
          </a:stretch>
        </a:blipFill>
      </dgm:spPr>
      <dgm:extLst>
        <a:ext uri="{E40237B7-FDA0-4F09-8148-C483321AD2D9}">
          <dgm14:cNvPr xmlns:dgm14="http://schemas.microsoft.com/office/drawing/2010/diagram" id="0" name="" descr="Aerial view of residential houses and the green trees"/>
        </a:ext>
      </dgm:extLst>
    </dgm:pt>
    <dgm:pt modelId="{D509BDAA-500D-4F2F-8637-7ED4AC221DA0}" type="pres">
      <dgm:prSet presAssocID="{C46BF6DA-1924-4D16-9E2B-1F1323DF4723}" presName="Child1" presStyleLbl="revTx" presStyleIdx="0" presStyleCnt="3" custScaleX="128707" custLinFactNeighborX="13516" custLinFactNeighborY="-8008">
        <dgm:presLayoutVars>
          <dgm:chMax val="0"/>
          <dgm:chPref val="0"/>
          <dgm:bulletEnabled val="1"/>
        </dgm:presLayoutVars>
      </dgm:prSet>
      <dgm:spPr/>
      <dgm:t>
        <a:bodyPr/>
        <a:lstStyle/>
        <a:p>
          <a:endParaRPr lang="en-US"/>
        </a:p>
      </dgm:t>
    </dgm:pt>
    <dgm:pt modelId="{57045EE3-AF78-49D4-9667-C837C92C2DE8}" type="pres">
      <dgm:prSet presAssocID="{9210F6F6-F6DE-4DE0-A510-5CE3270274FA}" presName="Image2" presStyleCnt="0"/>
      <dgm:spPr/>
    </dgm:pt>
    <dgm:pt modelId="{46F1DB75-ACA8-4C95-A937-EEBD8B4B2A48}" type="pres">
      <dgm:prSet presAssocID="{9210F6F6-F6DE-4DE0-A510-5CE3270274FA}" presName="Image" presStyleLbl="fgImgPlace1" presStyleIdx="1" presStyleCnt="3"/>
      <dgm:spPr>
        <a:blipFill rotWithShape="1">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Closeup of a hand holding a key with a house dongle"/>
        </a:ext>
      </dgm:extLst>
    </dgm:pt>
    <dgm:pt modelId="{732DD610-A07C-4641-AAFC-4FE6ABC5923B}" type="pres">
      <dgm:prSet presAssocID="{9210F6F6-F6DE-4DE0-A510-5CE3270274FA}" presName="Child2" presStyleLbl="revTx" presStyleIdx="1" presStyleCnt="3">
        <dgm:presLayoutVars>
          <dgm:chMax val="0"/>
          <dgm:chPref val="0"/>
          <dgm:bulletEnabled val="1"/>
        </dgm:presLayoutVars>
      </dgm:prSet>
      <dgm:spPr/>
      <dgm:t>
        <a:bodyPr/>
        <a:lstStyle/>
        <a:p>
          <a:endParaRPr lang="en-US"/>
        </a:p>
      </dgm:t>
    </dgm:pt>
    <dgm:pt modelId="{27F906E2-E529-435A-AC1B-2AA7CA0F46AC}" type="pres">
      <dgm:prSet presAssocID="{76B5268D-3879-4E42-9227-18A5A53B52D4}" presName="Image3" presStyleCnt="0"/>
      <dgm:spPr/>
    </dgm:pt>
    <dgm:pt modelId="{939115EC-ED3B-4E81-B318-BECFEFC50BC4}" type="pres">
      <dgm:prSet presAssocID="{76B5268D-3879-4E42-9227-18A5A53B52D4}"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dgm:spPr>
      <dgm:t>
        <a:bodyPr/>
        <a:lstStyle/>
        <a:p>
          <a:endParaRPr lang="en-US"/>
        </a:p>
      </dgm:t>
      <dgm:extLst>
        <a:ext uri="{E40237B7-FDA0-4F09-8148-C483321AD2D9}">
          <dgm14:cNvPr xmlns:dgm14="http://schemas.microsoft.com/office/drawing/2010/diagram" id="0" name="" descr="Bio-hazard with solid fill"/>
        </a:ext>
      </dgm:extLst>
    </dgm:pt>
    <dgm:pt modelId="{1E747D8C-E8C1-46FA-AF96-5E4D83A1A3EE}" type="pres">
      <dgm:prSet presAssocID="{76B5268D-3879-4E42-9227-18A5A53B52D4}" presName="Child3" presStyleLbl="revTx" presStyleIdx="2" presStyleCnt="3">
        <dgm:presLayoutVars>
          <dgm:chMax val="0"/>
          <dgm:chPref val="0"/>
          <dgm:bulletEnabled val="1"/>
        </dgm:presLayoutVars>
      </dgm:prSet>
      <dgm:spPr/>
      <dgm:t>
        <a:bodyPr/>
        <a:lstStyle/>
        <a:p>
          <a:endParaRPr lang="en-US"/>
        </a:p>
      </dgm:t>
    </dgm:pt>
  </dgm:ptLst>
  <dgm:cxnLst>
    <dgm:cxn modelId="{DF7E3796-320A-445E-A30E-783A573E05F8}" srcId="{8908D815-47A2-4974-9FD6-96094D6BA572}" destId="{990938B1-B069-41DE-88AA-A6555E4EB6C1}" srcOrd="0" destOrd="0" parTransId="{1415D039-7F5D-465D-A3D4-0CBEF0B1A6F7}" sibTransId="{8EC85B6D-A9A2-49E2-A7E5-9E8C965AB477}"/>
    <dgm:cxn modelId="{9597759C-9C74-4C1A-B938-7A26FA410816}" srcId="{990938B1-B069-41DE-88AA-A6555E4EB6C1}" destId="{76B5268D-3879-4E42-9227-18A5A53B52D4}" srcOrd="2" destOrd="0" parTransId="{7C522D2D-8F0A-4CD9-8411-0AEB62EB4DAB}" sibTransId="{9C440845-4930-4FED-A206-0634B226E074}"/>
    <dgm:cxn modelId="{B8FD1380-201D-4196-8A41-7749065C23CA}" type="presOf" srcId="{76B5268D-3879-4E42-9227-18A5A53B52D4}" destId="{1E747D8C-E8C1-46FA-AF96-5E4D83A1A3EE}" srcOrd="0" destOrd="0" presId="urn:microsoft.com/office/officeart/2011/layout/RadialPictureList"/>
    <dgm:cxn modelId="{BA7EE61E-2A18-44E6-B67E-B8CBBF2DCD9C}" type="presOf" srcId="{9210F6F6-F6DE-4DE0-A510-5CE3270274FA}" destId="{732DD610-A07C-4641-AAFC-4FE6ABC5923B}" srcOrd="0" destOrd="0" presId="urn:microsoft.com/office/officeart/2011/layout/RadialPictureList"/>
    <dgm:cxn modelId="{C63260B5-C910-4F0A-B202-696FA582FFBF}" type="presOf" srcId="{8908D815-47A2-4974-9FD6-96094D6BA572}" destId="{1975DF82-73A1-4B70-8696-BFF0773F0245}" srcOrd="0" destOrd="0" presId="urn:microsoft.com/office/officeart/2011/layout/RadialPictureList"/>
    <dgm:cxn modelId="{C514E32A-F4E7-4D03-9AEB-0084BD8EA876}" srcId="{990938B1-B069-41DE-88AA-A6555E4EB6C1}" destId="{C46BF6DA-1924-4D16-9E2B-1F1323DF4723}" srcOrd="0" destOrd="0" parTransId="{05C70735-F7D1-4F96-837F-D622ADB9892D}" sibTransId="{AA2FD43F-01F1-495F-8C5C-963C2C3825BC}"/>
    <dgm:cxn modelId="{A611F074-EB56-4A5E-BEC7-78C96A1AB645}" type="presOf" srcId="{990938B1-B069-41DE-88AA-A6555E4EB6C1}" destId="{09A89BF4-230E-4DA2-84B0-471A2262A81A}" srcOrd="0" destOrd="0" presId="urn:microsoft.com/office/officeart/2011/layout/RadialPictureList"/>
    <dgm:cxn modelId="{FB168791-47D1-4EF1-AF18-D7FD740FB2B9}" srcId="{990938B1-B069-41DE-88AA-A6555E4EB6C1}" destId="{9210F6F6-F6DE-4DE0-A510-5CE3270274FA}" srcOrd="1" destOrd="0" parTransId="{7C50CB84-9288-4152-ADDE-B3C2404C2B54}" sibTransId="{835D93C6-7FF7-4F7F-92AE-FDF45EFF2827}"/>
    <dgm:cxn modelId="{9E79FA34-FBD2-476B-949D-A3099580E7C2}" type="presOf" srcId="{C46BF6DA-1924-4D16-9E2B-1F1323DF4723}" destId="{D509BDAA-500D-4F2F-8637-7ED4AC221DA0}" srcOrd="0" destOrd="0" presId="urn:microsoft.com/office/officeart/2011/layout/RadialPictureList"/>
    <dgm:cxn modelId="{DB19F89F-1DFD-4376-B41B-D2A6A4D702A9}" type="presParOf" srcId="{1975DF82-73A1-4B70-8696-BFF0773F0245}" destId="{09A89BF4-230E-4DA2-84B0-471A2262A81A}" srcOrd="0" destOrd="0" presId="urn:microsoft.com/office/officeart/2011/layout/RadialPictureList"/>
    <dgm:cxn modelId="{E13B944D-D8B0-485E-994D-4283BBC62216}" type="presParOf" srcId="{1975DF82-73A1-4B70-8696-BFF0773F0245}" destId="{1BA4280C-80AC-452E-A36B-A7B7EDF5E450}" srcOrd="1" destOrd="0" presId="urn:microsoft.com/office/officeart/2011/layout/RadialPictureList"/>
    <dgm:cxn modelId="{38DABC61-EAED-485E-8AAE-F4D3DACABF6A}" type="presParOf" srcId="{1975DF82-73A1-4B70-8696-BFF0773F0245}" destId="{A034E418-FA25-4719-B3CF-230AAF285C96}" srcOrd="2" destOrd="0" presId="urn:microsoft.com/office/officeart/2011/layout/RadialPictureList"/>
    <dgm:cxn modelId="{7A9D0C9E-FF72-4FA2-B900-E7402EA56801}" type="presParOf" srcId="{1975DF82-73A1-4B70-8696-BFF0773F0245}" destId="{D509BDAA-500D-4F2F-8637-7ED4AC221DA0}" srcOrd="3" destOrd="0" presId="urn:microsoft.com/office/officeart/2011/layout/RadialPictureList"/>
    <dgm:cxn modelId="{C2893A2D-45EF-456C-A7AC-3AAD9D6ED9EF}" type="presParOf" srcId="{1975DF82-73A1-4B70-8696-BFF0773F0245}" destId="{57045EE3-AF78-49D4-9667-C837C92C2DE8}" srcOrd="4" destOrd="0" presId="urn:microsoft.com/office/officeart/2011/layout/RadialPictureList"/>
    <dgm:cxn modelId="{C64A2977-B69F-4455-B521-0149580935F4}" type="presParOf" srcId="{57045EE3-AF78-49D4-9667-C837C92C2DE8}" destId="{46F1DB75-ACA8-4C95-A937-EEBD8B4B2A48}" srcOrd="0" destOrd="0" presId="urn:microsoft.com/office/officeart/2011/layout/RadialPictureList"/>
    <dgm:cxn modelId="{35B438AD-D9E8-46F0-871A-271D19B9CDE2}" type="presParOf" srcId="{1975DF82-73A1-4B70-8696-BFF0773F0245}" destId="{732DD610-A07C-4641-AAFC-4FE6ABC5923B}" srcOrd="5" destOrd="0" presId="urn:microsoft.com/office/officeart/2011/layout/RadialPictureList"/>
    <dgm:cxn modelId="{E815BCCB-DD6F-44AA-AC60-65A430289CA9}" type="presParOf" srcId="{1975DF82-73A1-4B70-8696-BFF0773F0245}" destId="{27F906E2-E529-435A-AC1B-2AA7CA0F46AC}" srcOrd="6" destOrd="0" presId="urn:microsoft.com/office/officeart/2011/layout/RadialPictureList"/>
    <dgm:cxn modelId="{78C562D7-8133-4748-AEDE-29E350419A24}" type="presParOf" srcId="{27F906E2-E529-435A-AC1B-2AA7CA0F46AC}" destId="{939115EC-ED3B-4E81-B318-BECFEFC50BC4}" srcOrd="0" destOrd="0" presId="urn:microsoft.com/office/officeart/2011/layout/RadialPictureList"/>
    <dgm:cxn modelId="{FBC7638B-7D75-4EFA-B216-6777ECE2E82D}" type="presParOf" srcId="{1975DF82-73A1-4B70-8696-BFF0773F0245}" destId="{1E747D8C-E8C1-46FA-AF96-5E4D83A1A3EE}"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08D815-47A2-4974-9FD6-96094D6BA572}" type="doc">
      <dgm:prSet loTypeId="urn:microsoft.com/office/officeart/2011/layout/RadialPictureList" loCatId="picture" qsTypeId="urn:microsoft.com/office/officeart/2005/8/quickstyle/simple1" qsCatId="simple" csTypeId="urn:microsoft.com/office/officeart/2005/8/colors/accent1_4" csCatId="accent1" phldr="1"/>
      <dgm:spPr/>
      <dgm:t>
        <a:bodyPr/>
        <a:lstStyle/>
        <a:p>
          <a:endParaRPr lang="en-US"/>
        </a:p>
      </dgm:t>
    </dgm:pt>
    <dgm:pt modelId="{990938B1-B069-41DE-88AA-A6555E4EB6C1}">
      <dgm:prSet phldrT="[Text]" custT="1"/>
      <dgm:spPr/>
      <dgm:t>
        <a:bodyPr/>
        <a:lstStyle/>
        <a:p>
          <a:r>
            <a:rPr lang="en-US" sz="2000" dirty="0">
              <a:latin typeface="Arial" panose="020B0604020202020204" pitchFamily="34" charset="0"/>
              <a:cs typeface="Arial" panose="020B0604020202020204" pitchFamily="34" charset="0"/>
            </a:rPr>
            <a:t>Key Issues</a:t>
          </a:r>
        </a:p>
        <a:p>
          <a:r>
            <a:rPr lang="en-US" sz="2000" b="0" i="1" dirty="0">
              <a:latin typeface="Arial" panose="020B0604020202020204" pitchFamily="34" charset="0"/>
              <a:cs typeface="Arial" panose="020B0604020202020204" pitchFamily="34" charset="0"/>
            </a:rPr>
            <a:t>Areas Clave </a:t>
          </a:r>
          <a:r>
            <a:rPr lang="en-US" sz="2000" dirty="0">
              <a:latin typeface="Arial" panose="020B0604020202020204" pitchFamily="34" charset="0"/>
              <a:cs typeface="Arial" panose="020B0604020202020204" pitchFamily="34" charset="0"/>
            </a:rPr>
            <a:t> </a:t>
          </a:r>
        </a:p>
      </dgm:t>
    </dgm:pt>
    <dgm:pt modelId="{1415D039-7F5D-465D-A3D4-0CBEF0B1A6F7}" type="parTrans" cxnId="{DF7E3796-320A-445E-A30E-783A573E05F8}">
      <dgm:prSet/>
      <dgm:spPr/>
      <dgm:t>
        <a:bodyPr/>
        <a:lstStyle/>
        <a:p>
          <a:endParaRPr lang="en-US"/>
        </a:p>
      </dgm:t>
    </dgm:pt>
    <dgm:pt modelId="{8EC85B6D-A9A2-49E2-A7E5-9E8C965AB477}" type="sibTrans" cxnId="{DF7E3796-320A-445E-A30E-783A573E05F8}">
      <dgm:prSet/>
      <dgm:spPr/>
      <dgm:t>
        <a:bodyPr/>
        <a:lstStyle/>
        <a:p>
          <a:endParaRPr lang="en-US"/>
        </a:p>
      </dgm:t>
    </dgm:pt>
    <dgm:pt modelId="{C46BF6DA-1924-4D16-9E2B-1F1323DF4723}">
      <dgm:prSet phldrT="[Text]"/>
      <dgm:spPr/>
      <dgm:t>
        <a:bodyPr/>
        <a:lstStyle/>
        <a:p>
          <a:r>
            <a:rPr lang="en-US" dirty="0">
              <a:solidFill>
                <a:srgbClr val="1D345D"/>
              </a:solidFill>
              <a:latin typeface="Arial" panose="020B0604020202020204" pitchFamily="34" charset="0"/>
              <a:cs typeface="Arial" panose="020B0604020202020204" pitchFamily="34" charset="0"/>
            </a:rPr>
            <a:t>Low Income/</a:t>
          </a:r>
        </a:p>
        <a:p>
          <a:r>
            <a:rPr lang="es-ES" i="0" dirty="0">
              <a:solidFill>
                <a:srgbClr val="8A1B04"/>
              </a:solidFill>
              <a:latin typeface="Arial" panose="020B0604020202020204" pitchFamily="34" charset="0"/>
              <a:cs typeface="Arial" panose="020B0604020202020204" pitchFamily="34" charset="0"/>
            </a:rPr>
            <a:t>Bajos ingresos</a:t>
          </a:r>
          <a:endParaRPr lang="en-US" i="0" dirty="0">
            <a:solidFill>
              <a:srgbClr val="8A1B04"/>
            </a:solidFill>
            <a:latin typeface="Arial" panose="020B0604020202020204" pitchFamily="34" charset="0"/>
            <a:cs typeface="Arial" panose="020B0604020202020204" pitchFamily="34" charset="0"/>
          </a:endParaRPr>
        </a:p>
      </dgm:t>
    </dgm:pt>
    <dgm:pt modelId="{05C70735-F7D1-4F96-837F-D622ADB9892D}" type="parTrans" cxnId="{C514E32A-F4E7-4D03-9AEB-0084BD8EA876}">
      <dgm:prSet/>
      <dgm:spPr/>
      <dgm:t>
        <a:bodyPr/>
        <a:lstStyle/>
        <a:p>
          <a:endParaRPr lang="en-US"/>
        </a:p>
      </dgm:t>
    </dgm:pt>
    <dgm:pt modelId="{AA2FD43F-01F1-495F-8C5C-963C2C3825BC}" type="sibTrans" cxnId="{C514E32A-F4E7-4D03-9AEB-0084BD8EA876}">
      <dgm:prSet/>
      <dgm:spPr/>
      <dgm:t>
        <a:bodyPr/>
        <a:lstStyle/>
        <a:p>
          <a:endParaRPr lang="en-US"/>
        </a:p>
      </dgm:t>
    </dgm:pt>
    <dgm:pt modelId="{9210F6F6-F6DE-4DE0-A510-5CE3270274FA}">
      <dgm:prSet phldrT="[Text]"/>
      <dgm:spPr/>
      <dgm:t>
        <a:bodyPr/>
        <a:lstStyle/>
        <a:p>
          <a:r>
            <a:rPr lang="en-US" dirty="0">
              <a:solidFill>
                <a:srgbClr val="1D345D"/>
              </a:solidFill>
              <a:latin typeface="Arial" panose="020B0604020202020204" pitchFamily="34" charset="0"/>
              <a:cs typeface="Arial" panose="020B0604020202020204" pitchFamily="34" charset="0"/>
            </a:rPr>
            <a:t>Housing Cost Burden/</a:t>
          </a:r>
        </a:p>
        <a:p>
          <a:r>
            <a:rPr lang="es-ES" i="0" dirty="0">
              <a:solidFill>
                <a:srgbClr val="8A1B04"/>
              </a:solidFill>
              <a:latin typeface="Arial" panose="020B0604020202020204" pitchFamily="34" charset="0"/>
              <a:cs typeface="Arial" panose="020B0604020202020204" pitchFamily="34" charset="0"/>
            </a:rPr>
            <a:t>Carga del costo de la vivienda</a:t>
          </a:r>
          <a:endParaRPr lang="en-US" i="0" dirty="0">
            <a:solidFill>
              <a:srgbClr val="8A1B04"/>
            </a:solidFill>
            <a:latin typeface="Arial" panose="020B0604020202020204" pitchFamily="34" charset="0"/>
            <a:cs typeface="Arial" panose="020B0604020202020204" pitchFamily="34" charset="0"/>
          </a:endParaRPr>
        </a:p>
      </dgm:t>
    </dgm:pt>
    <dgm:pt modelId="{7C50CB84-9288-4152-ADDE-B3C2404C2B54}" type="parTrans" cxnId="{FB168791-47D1-4EF1-AF18-D7FD740FB2B9}">
      <dgm:prSet/>
      <dgm:spPr/>
      <dgm:t>
        <a:bodyPr/>
        <a:lstStyle/>
        <a:p>
          <a:endParaRPr lang="en-US"/>
        </a:p>
      </dgm:t>
    </dgm:pt>
    <dgm:pt modelId="{835D93C6-7FF7-4F7F-92AE-FDF45EFF2827}" type="sibTrans" cxnId="{FB168791-47D1-4EF1-AF18-D7FD740FB2B9}">
      <dgm:prSet/>
      <dgm:spPr/>
      <dgm:t>
        <a:bodyPr/>
        <a:lstStyle/>
        <a:p>
          <a:endParaRPr lang="en-US"/>
        </a:p>
      </dgm:t>
    </dgm:pt>
    <dgm:pt modelId="{76B5268D-3879-4E42-9227-18A5A53B52D4}">
      <dgm:prSet phldrT="[Text]"/>
      <dgm:spPr/>
      <dgm:t>
        <a:bodyPr/>
        <a:lstStyle/>
        <a:p>
          <a:r>
            <a:rPr lang="en-US" i="0" dirty="0">
              <a:solidFill>
                <a:srgbClr val="1D345D"/>
              </a:solidFill>
              <a:latin typeface="Arial" panose="020B0604020202020204" pitchFamily="34" charset="0"/>
              <a:cs typeface="Arial" panose="020B0604020202020204" pitchFamily="34" charset="0"/>
            </a:rPr>
            <a:t>Lead Risks/</a:t>
          </a:r>
        </a:p>
        <a:p>
          <a:r>
            <a:rPr lang="es-ES" i="0" dirty="0">
              <a:solidFill>
                <a:srgbClr val="8A1B04"/>
              </a:solidFill>
              <a:latin typeface="Arial" panose="020B0604020202020204" pitchFamily="34" charset="0"/>
              <a:cs typeface="Arial" panose="020B0604020202020204" pitchFamily="34" charset="0"/>
            </a:rPr>
            <a:t>Riesgos de plomo</a:t>
          </a:r>
          <a:endParaRPr lang="en-US" i="0" dirty="0">
            <a:solidFill>
              <a:srgbClr val="8A1B04"/>
            </a:solidFill>
            <a:latin typeface="Arial" panose="020B0604020202020204" pitchFamily="34" charset="0"/>
            <a:cs typeface="Arial" panose="020B0604020202020204" pitchFamily="34" charset="0"/>
          </a:endParaRPr>
        </a:p>
      </dgm:t>
    </dgm:pt>
    <dgm:pt modelId="{7C522D2D-8F0A-4CD9-8411-0AEB62EB4DAB}" type="parTrans" cxnId="{9597759C-9C74-4C1A-B938-7A26FA410816}">
      <dgm:prSet/>
      <dgm:spPr/>
      <dgm:t>
        <a:bodyPr/>
        <a:lstStyle/>
        <a:p>
          <a:endParaRPr lang="en-US"/>
        </a:p>
      </dgm:t>
    </dgm:pt>
    <dgm:pt modelId="{9C440845-4930-4FED-A206-0634B226E074}" type="sibTrans" cxnId="{9597759C-9C74-4C1A-B938-7A26FA410816}">
      <dgm:prSet/>
      <dgm:spPr/>
      <dgm:t>
        <a:bodyPr/>
        <a:lstStyle/>
        <a:p>
          <a:endParaRPr lang="en-US"/>
        </a:p>
      </dgm:t>
    </dgm:pt>
    <dgm:pt modelId="{1975DF82-73A1-4B70-8696-BFF0773F0245}" type="pres">
      <dgm:prSet presAssocID="{8908D815-47A2-4974-9FD6-96094D6BA572}" presName="Name0" presStyleCnt="0">
        <dgm:presLayoutVars>
          <dgm:chMax val="1"/>
          <dgm:chPref val="1"/>
          <dgm:dir/>
          <dgm:resizeHandles/>
        </dgm:presLayoutVars>
      </dgm:prSet>
      <dgm:spPr/>
      <dgm:t>
        <a:bodyPr/>
        <a:lstStyle/>
        <a:p>
          <a:endParaRPr lang="en-US"/>
        </a:p>
      </dgm:t>
    </dgm:pt>
    <dgm:pt modelId="{09A89BF4-230E-4DA2-84B0-471A2262A81A}" type="pres">
      <dgm:prSet presAssocID="{990938B1-B069-41DE-88AA-A6555E4EB6C1}" presName="Parent" presStyleLbl="node1" presStyleIdx="0" presStyleCnt="2" custLinFactNeighborX="9155" custLinFactNeighborY="398">
        <dgm:presLayoutVars>
          <dgm:chMax val="4"/>
          <dgm:chPref val="3"/>
        </dgm:presLayoutVars>
      </dgm:prSet>
      <dgm:spPr/>
      <dgm:t>
        <a:bodyPr/>
        <a:lstStyle/>
        <a:p>
          <a:endParaRPr lang="en-US"/>
        </a:p>
      </dgm:t>
    </dgm:pt>
    <dgm:pt modelId="{1BA4280C-80AC-452E-A36B-A7B7EDF5E450}" type="pres">
      <dgm:prSet presAssocID="{C46BF6DA-1924-4D16-9E2B-1F1323DF4723}" presName="Accent" presStyleLbl="node1" presStyleIdx="1" presStyleCnt="2"/>
      <dgm:spPr/>
    </dgm:pt>
    <dgm:pt modelId="{A034E418-FA25-4719-B3CF-230AAF285C96}" type="pres">
      <dgm:prSet presAssocID="{C46BF6DA-1924-4D16-9E2B-1F1323DF4723}" presName="Image1" presStyleLbl="fgImgPlace1" presStyleIdx="0" presStyleCnt="3"/>
      <dgm:spPr>
        <a:blipFill>
          <a:blip xmlns:r="http://schemas.openxmlformats.org/officeDocument/2006/relationships" r:embed="rId1"/>
          <a:srcRect/>
          <a:stretch>
            <a:fillRect l="-39000" r="-39000"/>
          </a:stretch>
        </a:blipFill>
      </dgm:spPr>
      <dgm:extLst>
        <a:ext uri="{E40237B7-FDA0-4F09-8148-C483321AD2D9}">
          <dgm14:cNvPr xmlns:dgm14="http://schemas.microsoft.com/office/drawing/2010/diagram" id="0" name="" descr="Aerial view of residential houses and the green trees"/>
        </a:ext>
      </dgm:extLst>
    </dgm:pt>
    <dgm:pt modelId="{D509BDAA-500D-4F2F-8637-7ED4AC221DA0}" type="pres">
      <dgm:prSet presAssocID="{C46BF6DA-1924-4D16-9E2B-1F1323DF4723}" presName="Child1" presStyleLbl="revTx" presStyleIdx="0" presStyleCnt="3" custScaleX="128707" custLinFactNeighborX="13516" custLinFactNeighborY="-8008">
        <dgm:presLayoutVars>
          <dgm:chMax val="0"/>
          <dgm:chPref val="0"/>
          <dgm:bulletEnabled val="1"/>
        </dgm:presLayoutVars>
      </dgm:prSet>
      <dgm:spPr/>
      <dgm:t>
        <a:bodyPr/>
        <a:lstStyle/>
        <a:p>
          <a:endParaRPr lang="en-US"/>
        </a:p>
      </dgm:t>
    </dgm:pt>
    <dgm:pt modelId="{57045EE3-AF78-49D4-9667-C837C92C2DE8}" type="pres">
      <dgm:prSet presAssocID="{9210F6F6-F6DE-4DE0-A510-5CE3270274FA}" presName="Image2" presStyleCnt="0"/>
      <dgm:spPr/>
    </dgm:pt>
    <dgm:pt modelId="{46F1DB75-ACA8-4C95-A937-EEBD8B4B2A48}" type="pres">
      <dgm:prSet presAssocID="{9210F6F6-F6DE-4DE0-A510-5CE3270274FA}" presName="Image" presStyleLbl="fgImgPlace1" presStyleIdx="1" presStyleCnt="3"/>
      <dgm:spPr>
        <a:blipFill rotWithShape="1">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Closeup of a hand holding a key with a house dongle"/>
        </a:ext>
      </dgm:extLst>
    </dgm:pt>
    <dgm:pt modelId="{732DD610-A07C-4641-AAFC-4FE6ABC5923B}" type="pres">
      <dgm:prSet presAssocID="{9210F6F6-F6DE-4DE0-A510-5CE3270274FA}" presName="Child2" presStyleLbl="revTx" presStyleIdx="1" presStyleCnt="3">
        <dgm:presLayoutVars>
          <dgm:chMax val="0"/>
          <dgm:chPref val="0"/>
          <dgm:bulletEnabled val="1"/>
        </dgm:presLayoutVars>
      </dgm:prSet>
      <dgm:spPr/>
      <dgm:t>
        <a:bodyPr/>
        <a:lstStyle/>
        <a:p>
          <a:endParaRPr lang="en-US"/>
        </a:p>
      </dgm:t>
    </dgm:pt>
    <dgm:pt modelId="{27F906E2-E529-435A-AC1B-2AA7CA0F46AC}" type="pres">
      <dgm:prSet presAssocID="{76B5268D-3879-4E42-9227-18A5A53B52D4}" presName="Image3" presStyleCnt="0"/>
      <dgm:spPr/>
    </dgm:pt>
    <dgm:pt modelId="{939115EC-ED3B-4E81-B318-BECFEFC50BC4}" type="pres">
      <dgm:prSet presAssocID="{76B5268D-3879-4E42-9227-18A5A53B52D4}"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dgm:spPr>
      <dgm:t>
        <a:bodyPr/>
        <a:lstStyle/>
        <a:p>
          <a:endParaRPr lang="en-US"/>
        </a:p>
      </dgm:t>
      <dgm:extLst>
        <a:ext uri="{E40237B7-FDA0-4F09-8148-C483321AD2D9}">
          <dgm14:cNvPr xmlns:dgm14="http://schemas.microsoft.com/office/drawing/2010/diagram" id="0" name="" descr="Bio-hazard with solid fill"/>
        </a:ext>
      </dgm:extLst>
    </dgm:pt>
    <dgm:pt modelId="{1E747D8C-E8C1-46FA-AF96-5E4D83A1A3EE}" type="pres">
      <dgm:prSet presAssocID="{76B5268D-3879-4E42-9227-18A5A53B52D4}" presName="Child3" presStyleLbl="revTx" presStyleIdx="2" presStyleCnt="3">
        <dgm:presLayoutVars>
          <dgm:chMax val="0"/>
          <dgm:chPref val="0"/>
          <dgm:bulletEnabled val="1"/>
        </dgm:presLayoutVars>
      </dgm:prSet>
      <dgm:spPr/>
      <dgm:t>
        <a:bodyPr/>
        <a:lstStyle/>
        <a:p>
          <a:endParaRPr lang="en-US"/>
        </a:p>
      </dgm:t>
    </dgm:pt>
  </dgm:ptLst>
  <dgm:cxnLst>
    <dgm:cxn modelId="{DF7E3796-320A-445E-A30E-783A573E05F8}" srcId="{8908D815-47A2-4974-9FD6-96094D6BA572}" destId="{990938B1-B069-41DE-88AA-A6555E4EB6C1}" srcOrd="0" destOrd="0" parTransId="{1415D039-7F5D-465D-A3D4-0CBEF0B1A6F7}" sibTransId="{8EC85B6D-A9A2-49E2-A7E5-9E8C965AB477}"/>
    <dgm:cxn modelId="{9597759C-9C74-4C1A-B938-7A26FA410816}" srcId="{990938B1-B069-41DE-88AA-A6555E4EB6C1}" destId="{76B5268D-3879-4E42-9227-18A5A53B52D4}" srcOrd="2" destOrd="0" parTransId="{7C522D2D-8F0A-4CD9-8411-0AEB62EB4DAB}" sibTransId="{9C440845-4930-4FED-A206-0634B226E074}"/>
    <dgm:cxn modelId="{B8FD1380-201D-4196-8A41-7749065C23CA}" type="presOf" srcId="{76B5268D-3879-4E42-9227-18A5A53B52D4}" destId="{1E747D8C-E8C1-46FA-AF96-5E4D83A1A3EE}" srcOrd="0" destOrd="0" presId="urn:microsoft.com/office/officeart/2011/layout/RadialPictureList"/>
    <dgm:cxn modelId="{BA7EE61E-2A18-44E6-B67E-B8CBBF2DCD9C}" type="presOf" srcId="{9210F6F6-F6DE-4DE0-A510-5CE3270274FA}" destId="{732DD610-A07C-4641-AAFC-4FE6ABC5923B}" srcOrd="0" destOrd="0" presId="urn:microsoft.com/office/officeart/2011/layout/RadialPictureList"/>
    <dgm:cxn modelId="{C63260B5-C910-4F0A-B202-696FA582FFBF}" type="presOf" srcId="{8908D815-47A2-4974-9FD6-96094D6BA572}" destId="{1975DF82-73A1-4B70-8696-BFF0773F0245}" srcOrd="0" destOrd="0" presId="urn:microsoft.com/office/officeart/2011/layout/RadialPictureList"/>
    <dgm:cxn modelId="{C514E32A-F4E7-4D03-9AEB-0084BD8EA876}" srcId="{990938B1-B069-41DE-88AA-A6555E4EB6C1}" destId="{C46BF6DA-1924-4D16-9E2B-1F1323DF4723}" srcOrd="0" destOrd="0" parTransId="{05C70735-F7D1-4F96-837F-D622ADB9892D}" sibTransId="{AA2FD43F-01F1-495F-8C5C-963C2C3825BC}"/>
    <dgm:cxn modelId="{A611F074-EB56-4A5E-BEC7-78C96A1AB645}" type="presOf" srcId="{990938B1-B069-41DE-88AA-A6555E4EB6C1}" destId="{09A89BF4-230E-4DA2-84B0-471A2262A81A}" srcOrd="0" destOrd="0" presId="urn:microsoft.com/office/officeart/2011/layout/RadialPictureList"/>
    <dgm:cxn modelId="{FB168791-47D1-4EF1-AF18-D7FD740FB2B9}" srcId="{990938B1-B069-41DE-88AA-A6555E4EB6C1}" destId="{9210F6F6-F6DE-4DE0-A510-5CE3270274FA}" srcOrd="1" destOrd="0" parTransId="{7C50CB84-9288-4152-ADDE-B3C2404C2B54}" sibTransId="{835D93C6-7FF7-4F7F-92AE-FDF45EFF2827}"/>
    <dgm:cxn modelId="{9E79FA34-FBD2-476B-949D-A3099580E7C2}" type="presOf" srcId="{C46BF6DA-1924-4D16-9E2B-1F1323DF4723}" destId="{D509BDAA-500D-4F2F-8637-7ED4AC221DA0}" srcOrd="0" destOrd="0" presId="urn:microsoft.com/office/officeart/2011/layout/RadialPictureList"/>
    <dgm:cxn modelId="{DB19F89F-1DFD-4376-B41B-D2A6A4D702A9}" type="presParOf" srcId="{1975DF82-73A1-4B70-8696-BFF0773F0245}" destId="{09A89BF4-230E-4DA2-84B0-471A2262A81A}" srcOrd="0" destOrd="0" presId="urn:microsoft.com/office/officeart/2011/layout/RadialPictureList"/>
    <dgm:cxn modelId="{E13B944D-D8B0-485E-994D-4283BBC62216}" type="presParOf" srcId="{1975DF82-73A1-4B70-8696-BFF0773F0245}" destId="{1BA4280C-80AC-452E-A36B-A7B7EDF5E450}" srcOrd="1" destOrd="0" presId="urn:microsoft.com/office/officeart/2011/layout/RadialPictureList"/>
    <dgm:cxn modelId="{38DABC61-EAED-485E-8AAE-F4D3DACABF6A}" type="presParOf" srcId="{1975DF82-73A1-4B70-8696-BFF0773F0245}" destId="{A034E418-FA25-4719-B3CF-230AAF285C96}" srcOrd="2" destOrd="0" presId="urn:microsoft.com/office/officeart/2011/layout/RadialPictureList"/>
    <dgm:cxn modelId="{7A9D0C9E-FF72-4FA2-B900-E7402EA56801}" type="presParOf" srcId="{1975DF82-73A1-4B70-8696-BFF0773F0245}" destId="{D509BDAA-500D-4F2F-8637-7ED4AC221DA0}" srcOrd="3" destOrd="0" presId="urn:microsoft.com/office/officeart/2011/layout/RadialPictureList"/>
    <dgm:cxn modelId="{C2893A2D-45EF-456C-A7AC-3AAD9D6ED9EF}" type="presParOf" srcId="{1975DF82-73A1-4B70-8696-BFF0773F0245}" destId="{57045EE3-AF78-49D4-9667-C837C92C2DE8}" srcOrd="4" destOrd="0" presId="urn:microsoft.com/office/officeart/2011/layout/RadialPictureList"/>
    <dgm:cxn modelId="{C64A2977-B69F-4455-B521-0149580935F4}" type="presParOf" srcId="{57045EE3-AF78-49D4-9667-C837C92C2DE8}" destId="{46F1DB75-ACA8-4C95-A937-EEBD8B4B2A48}" srcOrd="0" destOrd="0" presId="urn:microsoft.com/office/officeart/2011/layout/RadialPictureList"/>
    <dgm:cxn modelId="{35B438AD-D9E8-46F0-871A-271D19B9CDE2}" type="presParOf" srcId="{1975DF82-73A1-4B70-8696-BFF0773F0245}" destId="{732DD610-A07C-4641-AAFC-4FE6ABC5923B}" srcOrd="5" destOrd="0" presId="urn:microsoft.com/office/officeart/2011/layout/RadialPictureList"/>
    <dgm:cxn modelId="{E815BCCB-DD6F-44AA-AC60-65A430289CA9}" type="presParOf" srcId="{1975DF82-73A1-4B70-8696-BFF0773F0245}" destId="{27F906E2-E529-435A-AC1B-2AA7CA0F46AC}" srcOrd="6" destOrd="0" presId="urn:microsoft.com/office/officeart/2011/layout/RadialPictureList"/>
    <dgm:cxn modelId="{78C562D7-8133-4748-AEDE-29E350419A24}" type="presParOf" srcId="{27F906E2-E529-435A-AC1B-2AA7CA0F46AC}" destId="{939115EC-ED3B-4E81-B318-BECFEFC50BC4}" srcOrd="0" destOrd="0" presId="urn:microsoft.com/office/officeart/2011/layout/RadialPictureList"/>
    <dgm:cxn modelId="{FBC7638B-7D75-4EFA-B216-6777ECE2E82D}" type="presParOf" srcId="{1975DF82-73A1-4B70-8696-BFF0773F0245}" destId="{1E747D8C-E8C1-46FA-AF96-5E4D83A1A3EE}"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08D815-47A2-4974-9FD6-96094D6BA572}" type="doc">
      <dgm:prSet loTypeId="urn:microsoft.com/office/officeart/2011/layout/RadialPictureList" loCatId="picture" qsTypeId="urn:microsoft.com/office/officeart/2005/8/quickstyle/simple1" qsCatId="simple" csTypeId="urn:microsoft.com/office/officeart/2005/8/colors/accent1_4" csCatId="accent1" phldr="1"/>
      <dgm:spPr/>
      <dgm:t>
        <a:bodyPr/>
        <a:lstStyle/>
        <a:p>
          <a:endParaRPr lang="en-US"/>
        </a:p>
      </dgm:t>
    </dgm:pt>
    <dgm:pt modelId="{990938B1-B069-41DE-88AA-A6555E4EB6C1}">
      <dgm:prSet phldrT="[Text]" custT="1"/>
      <dgm:spPr/>
      <dgm:t>
        <a:bodyPr/>
        <a:lstStyle/>
        <a:p>
          <a:r>
            <a:rPr lang="en-US" sz="2000" dirty="0">
              <a:latin typeface="Arial" panose="020B0604020202020204" pitchFamily="34" charset="0"/>
              <a:cs typeface="Arial" panose="020B0604020202020204" pitchFamily="34" charset="0"/>
            </a:rPr>
            <a:t>Key Issues</a:t>
          </a:r>
        </a:p>
        <a:p>
          <a:r>
            <a:rPr lang="en-US" sz="2000" b="0" i="1" dirty="0">
              <a:latin typeface="Arial" panose="020B0604020202020204" pitchFamily="34" charset="0"/>
              <a:cs typeface="Arial" panose="020B0604020202020204" pitchFamily="34" charset="0"/>
            </a:rPr>
            <a:t>Areas Clave </a:t>
          </a:r>
          <a:endParaRPr lang="en-US" sz="2000" dirty="0">
            <a:latin typeface="Arial" panose="020B0604020202020204" pitchFamily="34" charset="0"/>
            <a:cs typeface="Arial" panose="020B0604020202020204" pitchFamily="34" charset="0"/>
          </a:endParaRPr>
        </a:p>
      </dgm:t>
    </dgm:pt>
    <dgm:pt modelId="{1415D039-7F5D-465D-A3D4-0CBEF0B1A6F7}" type="parTrans" cxnId="{DF7E3796-320A-445E-A30E-783A573E05F8}">
      <dgm:prSet/>
      <dgm:spPr/>
      <dgm:t>
        <a:bodyPr/>
        <a:lstStyle/>
        <a:p>
          <a:endParaRPr lang="en-US"/>
        </a:p>
      </dgm:t>
    </dgm:pt>
    <dgm:pt modelId="{8EC85B6D-A9A2-49E2-A7E5-9E8C965AB477}" type="sibTrans" cxnId="{DF7E3796-320A-445E-A30E-783A573E05F8}">
      <dgm:prSet/>
      <dgm:spPr/>
      <dgm:t>
        <a:bodyPr/>
        <a:lstStyle/>
        <a:p>
          <a:endParaRPr lang="en-US"/>
        </a:p>
      </dgm:t>
    </dgm:pt>
    <dgm:pt modelId="{76B5268D-3879-4E42-9227-18A5A53B52D4}">
      <dgm:prSet phldrT="[Text]"/>
      <dgm:spPr/>
      <dgm:t>
        <a:bodyPr/>
        <a:lstStyle/>
        <a:p>
          <a:r>
            <a:rPr lang="en-US" dirty="0">
              <a:solidFill>
                <a:srgbClr val="1D345D"/>
              </a:solidFill>
              <a:latin typeface="Arial" panose="020B0604020202020204" pitchFamily="34" charset="0"/>
              <a:cs typeface="Arial" panose="020B0604020202020204" pitchFamily="34" charset="0"/>
            </a:rPr>
            <a:t>Healthy Living/</a:t>
          </a:r>
        </a:p>
        <a:p>
          <a:r>
            <a:rPr lang="es-ES" i="1" dirty="0">
              <a:solidFill>
                <a:srgbClr val="8A1B04"/>
              </a:solidFill>
              <a:latin typeface="Arial" panose="020B0604020202020204" pitchFamily="34" charset="0"/>
              <a:cs typeface="Arial" panose="020B0604020202020204" pitchFamily="34" charset="0"/>
            </a:rPr>
            <a:t>Salud mental</a:t>
          </a:r>
          <a:endParaRPr lang="en-US" i="1" dirty="0">
            <a:solidFill>
              <a:srgbClr val="8A1B04"/>
            </a:solidFill>
            <a:latin typeface="Arial" panose="020B0604020202020204" pitchFamily="34" charset="0"/>
            <a:cs typeface="Arial" panose="020B0604020202020204" pitchFamily="34" charset="0"/>
          </a:endParaRPr>
        </a:p>
      </dgm:t>
    </dgm:pt>
    <dgm:pt modelId="{7C522D2D-8F0A-4CD9-8411-0AEB62EB4DAB}" type="parTrans" cxnId="{9597759C-9C74-4C1A-B938-7A26FA410816}">
      <dgm:prSet/>
      <dgm:spPr/>
      <dgm:t>
        <a:bodyPr/>
        <a:lstStyle/>
        <a:p>
          <a:endParaRPr lang="en-US"/>
        </a:p>
      </dgm:t>
    </dgm:pt>
    <dgm:pt modelId="{9C440845-4930-4FED-A206-0634B226E074}" type="sibTrans" cxnId="{9597759C-9C74-4C1A-B938-7A26FA410816}">
      <dgm:prSet/>
      <dgm:spPr/>
      <dgm:t>
        <a:bodyPr/>
        <a:lstStyle/>
        <a:p>
          <a:endParaRPr lang="en-US"/>
        </a:p>
      </dgm:t>
    </dgm:pt>
    <dgm:pt modelId="{C46BF6DA-1924-4D16-9E2B-1F1323DF4723}">
      <dgm:prSet phldrT="[Text]" custT="1"/>
      <dgm:spPr/>
      <dgm:t>
        <a:bodyPr/>
        <a:lstStyle/>
        <a:p>
          <a:r>
            <a:rPr lang="en-US" sz="1500" dirty="0">
              <a:solidFill>
                <a:srgbClr val="1D345D"/>
              </a:solidFill>
              <a:latin typeface="Arial" panose="020B0604020202020204" pitchFamily="34" charset="0"/>
              <a:cs typeface="Arial" panose="020B0604020202020204" pitchFamily="34" charset="0"/>
            </a:rPr>
            <a:t>Health Conditions and Concerns/</a:t>
          </a:r>
        </a:p>
        <a:p>
          <a:r>
            <a:rPr lang="es-ES" sz="1500" i="1" dirty="0">
              <a:solidFill>
                <a:srgbClr val="8A1B04"/>
              </a:solidFill>
              <a:latin typeface="Arial" panose="020B0604020202020204" pitchFamily="34" charset="0"/>
              <a:cs typeface="Arial" panose="020B0604020202020204" pitchFamily="34" charset="0"/>
            </a:rPr>
            <a:t>Enfermedades Cardiovasculares</a:t>
          </a:r>
          <a:endParaRPr lang="en-US" sz="1500" i="1" dirty="0">
            <a:solidFill>
              <a:srgbClr val="8A1B04"/>
            </a:solidFill>
            <a:latin typeface="Arial" panose="020B0604020202020204" pitchFamily="34" charset="0"/>
            <a:cs typeface="Arial" panose="020B0604020202020204" pitchFamily="34" charset="0"/>
          </a:endParaRPr>
        </a:p>
      </dgm:t>
    </dgm:pt>
    <dgm:pt modelId="{AA2FD43F-01F1-495F-8C5C-963C2C3825BC}" type="sibTrans" cxnId="{C514E32A-F4E7-4D03-9AEB-0084BD8EA876}">
      <dgm:prSet/>
      <dgm:spPr/>
      <dgm:t>
        <a:bodyPr/>
        <a:lstStyle/>
        <a:p>
          <a:endParaRPr lang="en-US"/>
        </a:p>
      </dgm:t>
    </dgm:pt>
    <dgm:pt modelId="{05C70735-F7D1-4F96-837F-D622ADB9892D}" type="parTrans" cxnId="{C514E32A-F4E7-4D03-9AEB-0084BD8EA876}">
      <dgm:prSet/>
      <dgm:spPr/>
      <dgm:t>
        <a:bodyPr/>
        <a:lstStyle/>
        <a:p>
          <a:endParaRPr lang="en-US"/>
        </a:p>
      </dgm:t>
    </dgm:pt>
    <dgm:pt modelId="{1975DF82-73A1-4B70-8696-BFF0773F0245}" type="pres">
      <dgm:prSet presAssocID="{8908D815-47A2-4974-9FD6-96094D6BA572}" presName="Name0" presStyleCnt="0">
        <dgm:presLayoutVars>
          <dgm:chMax val="1"/>
          <dgm:chPref val="1"/>
          <dgm:dir/>
          <dgm:resizeHandles/>
        </dgm:presLayoutVars>
      </dgm:prSet>
      <dgm:spPr/>
      <dgm:t>
        <a:bodyPr/>
        <a:lstStyle/>
        <a:p>
          <a:endParaRPr lang="en-US"/>
        </a:p>
      </dgm:t>
    </dgm:pt>
    <dgm:pt modelId="{09A89BF4-230E-4DA2-84B0-471A2262A81A}" type="pres">
      <dgm:prSet presAssocID="{990938B1-B069-41DE-88AA-A6555E4EB6C1}" presName="Parent" presStyleLbl="node1" presStyleIdx="0" presStyleCnt="2" custLinFactNeighborX="7164">
        <dgm:presLayoutVars>
          <dgm:chMax val="4"/>
          <dgm:chPref val="3"/>
        </dgm:presLayoutVars>
      </dgm:prSet>
      <dgm:spPr/>
      <dgm:t>
        <a:bodyPr/>
        <a:lstStyle/>
        <a:p>
          <a:endParaRPr lang="en-US"/>
        </a:p>
      </dgm:t>
    </dgm:pt>
    <dgm:pt modelId="{1BA4280C-80AC-452E-A36B-A7B7EDF5E450}" type="pres">
      <dgm:prSet presAssocID="{C46BF6DA-1924-4D16-9E2B-1F1323DF4723}" presName="Accent" presStyleLbl="node1" presStyleIdx="1" presStyleCnt="2"/>
      <dgm:spPr/>
    </dgm:pt>
    <dgm:pt modelId="{A034E418-FA25-4719-B3CF-230AAF285C96}" type="pres">
      <dgm:prSet presAssocID="{C46BF6DA-1924-4D16-9E2B-1F1323DF4723}" presName="Image1" presStyleLbl="fgImgPlace1" presStyleIdx="0" presStyleCnt="2"/>
      <dgm:spPr>
        <a:blipFill>
          <a:blip xmlns:r="http://schemas.openxmlformats.org/officeDocument/2006/relationships" r:embed="rId1">
            <a:extLst>
              <a:ext uri="{837473B0-CC2E-450A-ABE3-18F120FF3D39}">
                <a1611:picAttrSrcUrl xmlns:a1611="http://schemas.microsoft.com/office/drawing/2016/11/main" xmlns="" r:id="rId2"/>
              </a:ext>
            </a:extLst>
          </a:blip>
          <a:srcRect/>
          <a:stretch>
            <a:fillRect l="-32000" r="-32000"/>
          </a:stretch>
        </a:blipFill>
      </dgm:spPr>
    </dgm:pt>
    <dgm:pt modelId="{D509BDAA-500D-4F2F-8637-7ED4AC221DA0}" type="pres">
      <dgm:prSet presAssocID="{C46BF6DA-1924-4D16-9E2B-1F1323DF4723}" presName="Child1" presStyleLbl="revTx" presStyleIdx="0" presStyleCnt="2">
        <dgm:presLayoutVars>
          <dgm:chMax val="0"/>
          <dgm:chPref val="0"/>
          <dgm:bulletEnabled val="1"/>
        </dgm:presLayoutVars>
      </dgm:prSet>
      <dgm:spPr/>
      <dgm:t>
        <a:bodyPr/>
        <a:lstStyle/>
        <a:p>
          <a:endParaRPr lang="en-US"/>
        </a:p>
      </dgm:t>
    </dgm:pt>
    <dgm:pt modelId="{F657CBE7-E374-4597-8DB5-D83240C1DAD4}" type="pres">
      <dgm:prSet presAssocID="{76B5268D-3879-4E42-9227-18A5A53B52D4}" presName="Image2" presStyleCnt="0"/>
      <dgm:spPr/>
    </dgm:pt>
    <dgm:pt modelId="{939115EC-ED3B-4E81-B318-BECFEFC50BC4}" type="pres">
      <dgm:prSet presAssocID="{76B5268D-3879-4E42-9227-18A5A53B52D4}" presName="Image" presStyleLbl="fgImgPlace1" presStyleIdx="1" presStyleCnt="2"/>
      <dgm:spPr>
        <a:blipFill>
          <a:blip xmlns:r="http://schemas.openxmlformats.org/officeDocument/2006/relationships"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l="-25000" r="-25000"/>
          </a:stretch>
        </a:blipFill>
      </dgm:spPr>
    </dgm:pt>
    <dgm:pt modelId="{4BF3C166-417F-49A5-8436-C3F86EFB0CFF}" type="pres">
      <dgm:prSet presAssocID="{76B5268D-3879-4E42-9227-18A5A53B52D4}" presName="Child2" presStyleLbl="revTx" presStyleIdx="1" presStyleCnt="2">
        <dgm:presLayoutVars>
          <dgm:chMax val="0"/>
          <dgm:chPref val="0"/>
          <dgm:bulletEnabled val="1"/>
        </dgm:presLayoutVars>
      </dgm:prSet>
      <dgm:spPr/>
      <dgm:t>
        <a:bodyPr/>
        <a:lstStyle/>
        <a:p>
          <a:endParaRPr lang="en-US"/>
        </a:p>
      </dgm:t>
    </dgm:pt>
  </dgm:ptLst>
  <dgm:cxnLst>
    <dgm:cxn modelId="{DF7E3796-320A-445E-A30E-783A573E05F8}" srcId="{8908D815-47A2-4974-9FD6-96094D6BA572}" destId="{990938B1-B069-41DE-88AA-A6555E4EB6C1}" srcOrd="0" destOrd="0" parTransId="{1415D039-7F5D-465D-A3D4-0CBEF0B1A6F7}" sibTransId="{8EC85B6D-A9A2-49E2-A7E5-9E8C965AB477}"/>
    <dgm:cxn modelId="{9597759C-9C74-4C1A-B938-7A26FA410816}" srcId="{990938B1-B069-41DE-88AA-A6555E4EB6C1}" destId="{76B5268D-3879-4E42-9227-18A5A53B52D4}" srcOrd="1" destOrd="0" parTransId="{7C522D2D-8F0A-4CD9-8411-0AEB62EB4DAB}" sibTransId="{9C440845-4930-4FED-A206-0634B226E074}"/>
    <dgm:cxn modelId="{C63260B5-C910-4F0A-B202-696FA582FFBF}" type="presOf" srcId="{8908D815-47A2-4974-9FD6-96094D6BA572}" destId="{1975DF82-73A1-4B70-8696-BFF0773F0245}" srcOrd="0" destOrd="0" presId="urn:microsoft.com/office/officeart/2011/layout/RadialPictureList"/>
    <dgm:cxn modelId="{C514E32A-F4E7-4D03-9AEB-0084BD8EA876}" srcId="{990938B1-B069-41DE-88AA-A6555E4EB6C1}" destId="{C46BF6DA-1924-4D16-9E2B-1F1323DF4723}" srcOrd="0" destOrd="0" parTransId="{05C70735-F7D1-4F96-837F-D622ADB9892D}" sibTransId="{AA2FD43F-01F1-495F-8C5C-963C2C3825BC}"/>
    <dgm:cxn modelId="{A611F074-EB56-4A5E-BEC7-78C96A1AB645}" type="presOf" srcId="{990938B1-B069-41DE-88AA-A6555E4EB6C1}" destId="{09A89BF4-230E-4DA2-84B0-471A2262A81A}" srcOrd="0" destOrd="0" presId="urn:microsoft.com/office/officeart/2011/layout/RadialPictureList"/>
    <dgm:cxn modelId="{89B1B593-461F-403E-9EDB-0D87DBE9A9EC}" type="presOf" srcId="{76B5268D-3879-4E42-9227-18A5A53B52D4}" destId="{4BF3C166-417F-49A5-8436-C3F86EFB0CFF}" srcOrd="0" destOrd="0" presId="urn:microsoft.com/office/officeart/2011/layout/RadialPictureList"/>
    <dgm:cxn modelId="{9E79FA34-FBD2-476B-949D-A3099580E7C2}" type="presOf" srcId="{C46BF6DA-1924-4D16-9E2B-1F1323DF4723}" destId="{D509BDAA-500D-4F2F-8637-7ED4AC221DA0}" srcOrd="0" destOrd="0" presId="urn:microsoft.com/office/officeart/2011/layout/RadialPictureList"/>
    <dgm:cxn modelId="{DB19F89F-1DFD-4376-B41B-D2A6A4D702A9}" type="presParOf" srcId="{1975DF82-73A1-4B70-8696-BFF0773F0245}" destId="{09A89BF4-230E-4DA2-84B0-471A2262A81A}" srcOrd="0" destOrd="0" presId="urn:microsoft.com/office/officeart/2011/layout/RadialPictureList"/>
    <dgm:cxn modelId="{E13B944D-D8B0-485E-994D-4283BBC62216}" type="presParOf" srcId="{1975DF82-73A1-4B70-8696-BFF0773F0245}" destId="{1BA4280C-80AC-452E-A36B-A7B7EDF5E450}" srcOrd="1" destOrd="0" presId="urn:microsoft.com/office/officeart/2011/layout/RadialPictureList"/>
    <dgm:cxn modelId="{38DABC61-EAED-485E-8AAE-F4D3DACABF6A}" type="presParOf" srcId="{1975DF82-73A1-4B70-8696-BFF0773F0245}" destId="{A034E418-FA25-4719-B3CF-230AAF285C96}" srcOrd="2" destOrd="0" presId="urn:microsoft.com/office/officeart/2011/layout/RadialPictureList"/>
    <dgm:cxn modelId="{7A9D0C9E-FF72-4FA2-B900-E7402EA56801}" type="presParOf" srcId="{1975DF82-73A1-4B70-8696-BFF0773F0245}" destId="{D509BDAA-500D-4F2F-8637-7ED4AC221DA0}" srcOrd="3" destOrd="0" presId="urn:microsoft.com/office/officeart/2011/layout/RadialPictureList"/>
    <dgm:cxn modelId="{2D7C6733-EB24-40FC-9DF6-FDCEBCE0E910}" type="presParOf" srcId="{1975DF82-73A1-4B70-8696-BFF0773F0245}" destId="{F657CBE7-E374-4597-8DB5-D83240C1DAD4}" srcOrd="4" destOrd="0" presId="urn:microsoft.com/office/officeart/2011/layout/RadialPictureList"/>
    <dgm:cxn modelId="{28252A68-F79A-4EFD-BF57-792729F6BBD0}" type="presParOf" srcId="{F657CBE7-E374-4597-8DB5-D83240C1DAD4}" destId="{939115EC-ED3B-4E81-B318-BECFEFC50BC4}" srcOrd="0" destOrd="0" presId="urn:microsoft.com/office/officeart/2011/layout/RadialPictureList"/>
    <dgm:cxn modelId="{AC8A00D1-F6B7-4AD7-8796-A362ADD32EA4}" type="presParOf" srcId="{1975DF82-73A1-4B70-8696-BFF0773F0245}" destId="{4BF3C166-417F-49A5-8436-C3F86EFB0CFF}" srcOrd="5"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89BF4-230E-4DA2-84B0-471A2262A81A}">
      <dsp:nvSpPr>
        <dsp:cNvPr id="0" name=""/>
        <dsp:cNvSpPr/>
      </dsp:nvSpPr>
      <dsp:spPr>
        <a:xfrm>
          <a:off x="3225998" y="1049176"/>
          <a:ext cx="1911091" cy="1911096"/>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Key Issue Areas</a:t>
          </a:r>
        </a:p>
        <a:p>
          <a:pPr lvl="0" algn="ctr" defTabSz="889000">
            <a:lnSpc>
              <a:spcPct val="90000"/>
            </a:lnSpc>
            <a:spcBef>
              <a:spcPct val="0"/>
            </a:spcBef>
            <a:spcAft>
              <a:spcPct val="35000"/>
            </a:spcAft>
          </a:pPr>
          <a:r>
            <a:rPr lang="en-US" sz="2000" b="0" i="1" kern="1200" dirty="0">
              <a:latin typeface="Arial" panose="020B0604020202020204" pitchFamily="34" charset="0"/>
              <a:cs typeface="Arial" panose="020B0604020202020204" pitchFamily="34" charset="0"/>
            </a:rPr>
            <a:t>Areas Clave </a:t>
          </a:r>
          <a:endParaRPr lang="en-US" sz="2000" kern="1200" dirty="0">
            <a:latin typeface="Arial" panose="020B0604020202020204" pitchFamily="34" charset="0"/>
            <a:cs typeface="Arial" panose="020B0604020202020204" pitchFamily="34" charset="0"/>
          </a:endParaRPr>
        </a:p>
      </dsp:txBody>
      <dsp:txXfrm>
        <a:off x="3505871" y="1329050"/>
        <a:ext cx="1351345" cy="1351348"/>
      </dsp:txXfrm>
    </dsp:sp>
    <dsp:sp modelId="{1BA4280C-80AC-452E-A36B-A7B7EDF5E450}">
      <dsp:nvSpPr>
        <dsp:cNvPr id="0" name=""/>
        <dsp:cNvSpPr/>
      </dsp:nvSpPr>
      <dsp:spPr>
        <a:xfrm>
          <a:off x="2332241" y="145220"/>
          <a:ext cx="3549209" cy="3699700"/>
        </a:xfrm>
        <a:prstGeom prst="blockArc">
          <a:avLst>
            <a:gd name="adj1" fmla="val 16509444"/>
            <a:gd name="adj2" fmla="val 5088054"/>
            <a:gd name="adj3" fmla="val 5240"/>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4E418-FA25-4719-B3CF-230AAF285C96}">
      <dsp:nvSpPr>
        <dsp:cNvPr id="0" name=""/>
        <dsp:cNvSpPr/>
      </dsp:nvSpPr>
      <dsp:spPr>
        <a:xfrm rot="5400000">
          <a:off x="4529494" y="0"/>
          <a:ext cx="943526" cy="943329"/>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09BDAA-500D-4F2F-8637-7ED4AC221DA0}">
      <dsp:nvSpPr>
        <dsp:cNvPr id="0" name=""/>
        <dsp:cNvSpPr/>
      </dsp:nvSpPr>
      <dsp:spPr>
        <a:xfrm>
          <a:off x="5563658" y="0"/>
          <a:ext cx="1927829" cy="91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latin typeface="Arial" panose="020B0604020202020204" pitchFamily="34" charset="0"/>
              <a:cs typeface="Arial" panose="020B0604020202020204" pitchFamily="34" charset="0"/>
            </a:rPr>
            <a:t>Park Access</a:t>
          </a:r>
        </a:p>
        <a:p>
          <a:pPr lvl="0" algn="l" defTabSz="666750">
            <a:lnSpc>
              <a:spcPct val="90000"/>
            </a:lnSpc>
            <a:spcBef>
              <a:spcPct val="0"/>
            </a:spcBef>
            <a:spcAft>
              <a:spcPct val="10000"/>
            </a:spcAft>
          </a:pPr>
          <a:r>
            <a:rPr lang="en-US" sz="1500" i="1" kern="1200" dirty="0">
              <a:solidFill>
                <a:srgbClr val="8A1B04"/>
              </a:solidFill>
              <a:latin typeface="Arial" panose="020B0604020202020204" pitchFamily="34" charset="0"/>
              <a:cs typeface="Arial" panose="020B0604020202020204" pitchFamily="34" charset="0"/>
            </a:rPr>
            <a:t>Accesso a </a:t>
          </a:r>
          <a:r>
            <a:rPr lang="en-US" sz="1500" i="1" kern="1200" dirty="0" err="1">
              <a:solidFill>
                <a:srgbClr val="8A1B04"/>
              </a:solidFill>
              <a:latin typeface="Arial" panose="020B0604020202020204" pitchFamily="34" charset="0"/>
              <a:cs typeface="Arial" panose="020B0604020202020204" pitchFamily="34" charset="0"/>
            </a:rPr>
            <a:t>los</a:t>
          </a:r>
          <a:r>
            <a:rPr lang="en-US" sz="1500" i="1" kern="1200" dirty="0">
              <a:solidFill>
                <a:srgbClr val="8A1B04"/>
              </a:solidFill>
              <a:latin typeface="Arial" panose="020B0604020202020204" pitchFamily="34" charset="0"/>
              <a:cs typeface="Arial" panose="020B0604020202020204" pitchFamily="34" charset="0"/>
            </a:rPr>
            <a:t> </a:t>
          </a:r>
          <a:r>
            <a:rPr lang="en-US" sz="1500" i="1" kern="1200" dirty="0" err="1">
              <a:solidFill>
                <a:srgbClr val="8A1B04"/>
              </a:solidFill>
              <a:latin typeface="Arial" panose="020B0604020202020204" pitchFamily="34" charset="0"/>
              <a:cs typeface="Arial" panose="020B0604020202020204" pitchFamily="34" charset="0"/>
            </a:rPr>
            <a:t>parques</a:t>
          </a:r>
          <a:endParaRPr lang="en-US" sz="1500" i="1" kern="1200" dirty="0">
            <a:solidFill>
              <a:srgbClr val="8A1B04"/>
            </a:solidFill>
            <a:latin typeface="Arial" panose="020B0604020202020204" pitchFamily="34" charset="0"/>
            <a:cs typeface="Arial" panose="020B0604020202020204" pitchFamily="34" charset="0"/>
          </a:endParaRPr>
        </a:p>
      </dsp:txBody>
      <dsp:txXfrm>
        <a:off x="5563658" y="0"/>
        <a:ext cx="1927829" cy="913158"/>
      </dsp:txXfrm>
    </dsp:sp>
    <dsp:sp modelId="{46F1DB75-ACA8-4C95-A937-EEBD8B4B2A48}">
      <dsp:nvSpPr>
        <dsp:cNvPr id="0" name=""/>
        <dsp:cNvSpPr/>
      </dsp:nvSpPr>
      <dsp:spPr>
        <a:xfrm>
          <a:off x="5226411" y="878563"/>
          <a:ext cx="943526" cy="943329"/>
        </a:xfrm>
        <a:prstGeom prst="ellipse">
          <a:avLst/>
        </a:prstGeom>
        <a:blipFill>
          <a:blip xmlns:r="http://schemas.openxmlformats.org/officeDocument/2006/relationships" r:embed="rId2">
            <a:extLst>
              <a:ext uri="{837473B0-CC2E-450A-ABE3-18F120FF3D39}">
                <a1611:picAttrSrcUrl xmlns:a1611="http://schemas.microsoft.com/office/drawing/2016/11/main" xmlns="" r:id="rId3"/>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2DD610-A07C-4641-AAFC-4FE6ABC5923B}">
      <dsp:nvSpPr>
        <dsp:cNvPr id="0" name=""/>
        <dsp:cNvSpPr/>
      </dsp:nvSpPr>
      <dsp:spPr>
        <a:xfrm>
          <a:off x="6250197" y="843412"/>
          <a:ext cx="1627379" cy="1178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latin typeface="Arial" panose="020B0604020202020204" pitchFamily="34" charset="0"/>
              <a:cs typeface="Arial" panose="020B0604020202020204" pitchFamily="34" charset="0"/>
            </a:rPr>
            <a:t>Public </a:t>
          </a:r>
          <a:br>
            <a:rPr lang="en-US" sz="1500" kern="1200" dirty="0">
              <a:latin typeface="Arial" panose="020B0604020202020204" pitchFamily="34" charset="0"/>
              <a:cs typeface="Arial" panose="020B0604020202020204" pitchFamily="34" charset="0"/>
            </a:rPr>
          </a:br>
          <a:r>
            <a:rPr lang="en-US" sz="1500" kern="1200" dirty="0">
              <a:latin typeface="Arial" panose="020B0604020202020204" pitchFamily="34" charset="0"/>
              <a:cs typeface="Arial" panose="020B0604020202020204" pitchFamily="34" charset="0"/>
            </a:rPr>
            <a:t>Transportation Access</a:t>
          </a:r>
        </a:p>
        <a:p>
          <a:pPr lvl="0" algn="l" defTabSz="666750">
            <a:lnSpc>
              <a:spcPct val="90000"/>
            </a:lnSpc>
            <a:spcBef>
              <a:spcPct val="0"/>
            </a:spcBef>
            <a:spcAft>
              <a:spcPct val="10000"/>
            </a:spcAft>
          </a:pPr>
          <a:r>
            <a:rPr lang="en-US" sz="1500" i="1" kern="1200" dirty="0" err="1">
              <a:solidFill>
                <a:srgbClr val="8A1B04"/>
              </a:solidFill>
              <a:latin typeface="Arial" panose="020B0604020202020204" pitchFamily="34" charset="0"/>
              <a:cs typeface="Arial" panose="020B0604020202020204" pitchFamily="34" charset="0"/>
            </a:rPr>
            <a:t>Acceso</a:t>
          </a:r>
          <a:r>
            <a:rPr lang="en-US" sz="1500" i="1" kern="1200" dirty="0">
              <a:solidFill>
                <a:srgbClr val="8A1B04"/>
              </a:solidFill>
              <a:latin typeface="Arial" panose="020B0604020202020204" pitchFamily="34" charset="0"/>
              <a:cs typeface="Arial" panose="020B0604020202020204" pitchFamily="34" charset="0"/>
            </a:rPr>
            <a:t> al </a:t>
          </a:r>
          <a:r>
            <a:rPr lang="en-US" sz="1500" i="1" kern="1200" dirty="0" err="1">
              <a:solidFill>
                <a:srgbClr val="8A1B04"/>
              </a:solidFill>
              <a:latin typeface="Arial" panose="020B0604020202020204" pitchFamily="34" charset="0"/>
              <a:cs typeface="Arial" panose="020B0604020202020204" pitchFamily="34" charset="0"/>
            </a:rPr>
            <a:t>transporte</a:t>
          </a:r>
          <a:r>
            <a:rPr lang="en-US" sz="1500" i="1" kern="1200" dirty="0">
              <a:solidFill>
                <a:srgbClr val="8A1B04"/>
              </a:solidFill>
              <a:latin typeface="Arial" panose="020B0604020202020204" pitchFamily="34" charset="0"/>
              <a:cs typeface="Arial" panose="020B0604020202020204" pitchFamily="34" charset="0"/>
            </a:rPr>
            <a:t> p</a:t>
          </a:r>
          <a:r>
            <a:rPr lang="es-ES" sz="1500" kern="1200" dirty="0">
              <a:solidFill>
                <a:srgbClr val="8A1B04"/>
              </a:solidFill>
              <a:latin typeface="Arial" panose="020B0604020202020204" pitchFamily="34" charset="0"/>
              <a:cs typeface="Arial" panose="020B0604020202020204" pitchFamily="34" charset="0"/>
            </a:rPr>
            <a:t>ú</a:t>
          </a:r>
          <a:r>
            <a:rPr lang="en-US" sz="1500" i="1" kern="1200" dirty="0" err="1">
              <a:solidFill>
                <a:srgbClr val="8A1B04"/>
              </a:solidFill>
              <a:latin typeface="Arial" panose="020B0604020202020204" pitchFamily="34" charset="0"/>
              <a:cs typeface="Arial" panose="020B0604020202020204" pitchFamily="34" charset="0"/>
            </a:rPr>
            <a:t>blico</a:t>
          </a:r>
          <a:endParaRPr lang="en-US" sz="1500" i="1" kern="1200" dirty="0">
            <a:solidFill>
              <a:srgbClr val="8A1B04"/>
            </a:solidFill>
            <a:latin typeface="Arial" panose="020B0604020202020204" pitchFamily="34" charset="0"/>
            <a:cs typeface="Arial" panose="020B0604020202020204" pitchFamily="34" charset="0"/>
          </a:endParaRPr>
        </a:p>
      </dsp:txBody>
      <dsp:txXfrm>
        <a:off x="6250197" y="843412"/>
        <a:ext cx="1627379" cy="1178969"/>
      </dsp:txXfrm>
    </dsp:sp>
    <dsp:sp modelId="{6A7B63C4-F6ED-4668-89BE-CCB5DE3A5CC7}">
      <dsp:nvSpPr>
        <dsp:cNvPr id="0" name=""/>
        <dsp:cNvSpPr/>
      </dsp:nvSpPr>
      <dsp:spPr>
        <a:xfrm rot="5400000">
          <a:off x="5222792" y="2170260"/>
          <a:ext cx="943526" cy="943329"/>
        </a:xfrm>
        <a:prstGeom prst="ellipse">
          <a:avLst/>
        </a:prstGeom>
        <a:blipFill>
          <a:blip xmlns:r="http://schemas.openxmlformats.org/officeDocument/2006/relationships" r:embed="rId4"/>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44805F-3C12-42C1-918E-B030297A7388}">
      <dsp:nvSpPr>
        <dsp:cNvPr id="0" name=""/>
        <dsp:cNvSpPr/>
      </dsp:nvSpPr>
      <dsp:spPr>
        <a:xfrm>
          <a:off x="6228605" y="2185546"/>
          <a:ext cx="1710853" cy="91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latin typeface="Arial" panose="020B0604020202020204" pitchFamily="34" charset="0"/>
              <a:cs typeface="Arial" panose="020B0604020202020204" pitchFamily="34" charset="0"/>
            </a:rPr>
            <a:t>School Access</a:t>
          </a:r>
        </a:p>
        <a:p>
          <a:pPr lvl="0" algn="l" defTabSz="666750">
            <a:lnSpc>
              <a:spcPct val="90000"/>
            </a:lnSpc>
            <a:spcBef>
              <a:spcPct val="0"/>
            </a:spcBef>
            <a:spcAft>
              <a:spcPct val="10000"/>
            </a:spcAft>
          </a:pPr>
          <a:r>
            <a:rPr lang="es-ES" sz="1500" i="1" kern="1200" dirty="0">
              <a:solidFill>
                <a:srgbClr val="8A1B04"/>
              </a:solidFill>
              <a:latin typeface="Arial" panose="020B0604020202020204" pitchFamily="34" charset="0"/>
              <a:cs typeface="Arial" panose="020B0604020202020204" pitchFamily="34" charset="0"/>
            </a:rPr>
            <a:t>Acceso a las escuelas</a:t>
          </a:r>
          <a:endParaRPr lang="en-US" sz="1500" i="1" kern="1200" dirty="0">
            <a:solidFill>
              <a:srgbClr val="8A1B04"/>
            </a:solidFill>
            <a:latin typeface="Arial" panose="020B0604020202020204" pitchFamily="34" charset="0"/>
            <a:cs typeface="Arial" panose="020B0604020202020204" pitchFamily="34" charset="0"/>
          </a:endParaRPr>
        </a:p>
      </dsp:txBody>
      <dsp:txXfrm>
        <a:off x="6228605" y="2185546"/>
        <a:ext cx="1710853" cy="913158"/>
      </dsp:txXfrm>
    </dsp:sp>
    <dsp:sp modelId="{98578B39-6BDD-4B44-9326-C5F6C6B0BEB2}">
      <dsp:nvSpPr>
        <dsp:cNvPr id="0" name=""/>
        <dsp:cNvSpPr/>
      </dsp:nvSpPr>
      <dsp:spPr>
        <a:xfrm rot="10800000">
          <a:off x="4529494" y="3079395"/>
          <a:ext cx="943526" cy="943329"/>
        </a:xfrm>
        <a:prstGeom prst="ellipse">
          <a:avLst/>
        </a:prstGeom>
        <a:blipFill>
          <a:blip xmlns:r="http://schemas.openxmlformats.org/officeDocument/2006/relationships" r:embed="rId5" cstate="hq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440912-2C66-4861-9985-514919E6CBDB}">
      <dsp:nvSpPr>
        <dsp:cNvPr id="0" name=""/>
        <dsp:cNvSpPr/>
      </dsp:nvSpPr>
      <dsp:spPr>
        <a:xfrm>
          <a:off x="5544883" y="3098705"/>
          <a:ext cx="1263032" cy="91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latin typeface="Arial" panose="020B0604020202020204" pitchFamily="34" charset="0"/>
              <a:cs typeface="Arial" panose="020B0604020202020204" pitchFamily="34" charset="0"/>
            </a:rPr>
            <a:t>Healthcare</a:t>
          </a:r>
        </a:p>
        <a:p>
          <a:pPr lvl="0" algn="l" defTabSz="666750">
            <a:lnSpc>
              <a:spcPct val="90000"/>
            </a:lnSpc>
            <a:spcBef>
              <a:spcPct val="0"/>
            </a:spcBef>
            <a:spcAft>
              <a:spcPct val="10000"/>
            </a:spcAft>
          </a:pPr>
          <a:r>
            <a:rPr lang="es-ES" sz="1500" i="1" kern="1200" dirty="0">
              <a:solidFill>
                <a:srgbClr val="8A1B04"/>
              </a:solidFill>
              <a:latin typeface="Arial" panose="020B0604020202020204" pitchFamily="34" charset="0"/>
              <a:cs typeface="Arial" panose="020B0604020202020204" pitchFamily="34" charset="0"/>
            </a:rPr>
            <a:t>Cuidado de la salud</a:t>
          </a:r>
          <a:endParaRPr lang="en-US" sz="1500" i="1" kern="1200" dirty="0">
            <a:solidFill>
              <a:srgbClr val="8A1B04"/>
            </a:solidFill>
            <a:latin typeface="Arial" panose="020B0604020202020204" pitchFamily="34" charset="0"/>
            <a:cs typeface="Arial" panose="020B0604020202020204" pitchFamily="34" charset="0"/>
          </a:endParaRPr>
        </a:p>
      </dsp:txBody>
      <dsp:txXfrm>
        <a:off x="5544883" y="3098705"/>
        <a:ext cx="1263032" cy="9131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89BF4-230E-4DA2-84B0-471A2262A81A}">
      <dsp:nvSpPr>
        <dsp:cNvPr id="0" name=""/>
        <dsp:cNvSpPr/>
      </dsp:nvSpPr>
      <dsp:spPr>
        <a:xfrm>
          <a:off x="3171573" y="1112275"/>
          <a:ext cx="2026027" cy="2026033"/>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panose="020B0604020202020204" pitchFamily="34" charset="0"/>
              <a:cs typeface="Arial" panose="020B0604020202020204" pitchFamily="34" charset="0"/>
            </a:rPr>
            <a:t>Access to Healthy Foods</a:t>
          </a:r>
        </a:p>
        <a:p>
          <a:pPr lvl="0" algn="ctr" defTabSz="711200">
            <a:lnSpc>
              <a:spcPct val="90000"/>
            </a:lnSpc>
            <a:spcBef>
              <a:spcPct val="0"/>
            </a:spcBef>
            <a:spcAft>
              <a:spcPct val="35000"/>
            </a:spcAft>
          </a:pPr>
          <a:r>
            <a:rPr lang="en-US" sz="1600" b="0" i="1" kern="1200" dirty="0" err="1">
              <a:effectLst/>
              <a:latin typeface="Arial" panose="020B0604020202020204" pitchFamily="34" charset="0"/>
              <a:ea typeface="+mn-ea"/>
              <a:cs typeface="Arial" panose="020B0604020202020204" pitchFamily="34" charset="0"/>
            </a:rPr>
            <a:t>Acceso</a:t>
          </a:r>
          <a:r>
            <a:rPr lang="en-US" sz="1600" b="0" i="1" kern="1200" dirty="0">
              <a:effectLst/>
              <a:latin typeface="Arial" panose="020B0604020202020204" pitchFamily="34" charset="0"/>
              <a:ea typeface="+mn-ea"/>
              <a:cs typeface="Arial" panose="020B0604020202020204" pitchFamily="34" charset="0"/>
            </a:rPr>
            <a:t> a Alimentos </a:t>
          </a:r>
          <a:r>
            <a:rPr lang="en-US" sz="1600" b="0" i="1" kern="1200" dirty="0" err="1">
              <a:effectLst/>
              <a:latin typeface="Arial" panose="020B0604020202020204" pitchFamily="34" charset="0"/>
              <a:ea typeface="+mn-ea"/>
              <a:cs typeface="Arial" panose="020B0604020202020204" pitchFamily="34" charset="0"/>
            </a:rPr>
            <a:t>saludables</a:t>
          </a:r>
          <a:endParaRPr lang="en-US" sz="1600" b="0" i="1" kern="1200" dirty="0">
            <a:latin typeface="Arial" panose="020B0604020202020204" pitchFamily="34" charset="0"/>
            <a:cs typeface="Arial" panose="020B0604020202020204" pitchFamily="34" charset="0"/>
          </a:endParaRPr>
        </a:p>
      </dsp:txBody>
      <dsp:txXfrm>
        <a:off x="3468278" y="1408981"/>
        <a:ext cx="1432617" cy="1432621"/>
      </dsp:txXfrm>
    </dsp:sp>
    <dsp:sp modelId="{1BA4280C-80AC-452E-A36B-A7B7EDF5E450}">
      <dsp:nvSpPr>
        <dsp:cNvPr id="0" name=""/>
        <dsp:cNvSpPr/>
      </dsp:nvSpPr>
      <dsp:spPr>
        <a:xfrm>
          <a:off x="2288730" y="153954"/>
          <a:ext cx="3762664" cy="3922205"/>
        </a:xfrm>
        <a:prstGeom prst="blockArc">
          <a:avLst>
            <a:gd name="adj1" fmla="val 16509444"/>
            <a:gd name="adj2" fmla="val 5088054"/>
            <a:gd name="adj3" fmla="val 5240"/>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4E418-FA25-4719-B3CF-230AAF285C96}">
      <dsp:nvSpPr>
        <dsp:cNvPr id="0" name=""/>
        <dsp:cNvSpPr/>
      </dsp:nvSpPr>
      <dsp:spPr>
        <a:xfrm>
          <a:off x="4618129" y="0"/>
          <a:ext cx="1000271" cy="1000062"/>
        </a:xfrm>
        <a:prstGeom prst="ellipse">
          <a:avLst/>
        </a:prstGeom>
        <a:blipFill>
          <a:blip xmlns:r="http://schemas.openxmlformats.org/officeDocument/2006/relationships" r:embed="rId1">
            <a:extLst>
              <a:ext uri="{837473B0-CC2E-450A-ABE3-18F120FF3D39}">
                <a1611:picAttrSrcUrl xmlns:a1611="http://schemas.microsoft.com/office/drawing/2016/11/main" xmlns="" r:i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09BDAA-500D-4F2F-8637-7ED4AC221DA0}">
      <dsp:nvSpPr>
        <dsp:cNvPr id="0" name=""/>
        <dsp:cNvSpPr/>
      </dsp:nvSpPr>
      <dsp:spPr>
        <a:xfrm>
          <a:off x="5694585" y="12793"/>
          <a:ext cx="1338993" cy="968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solidFill>
                <a:srgbClr val="1D345D"/>
              </a:solidFill>
              <a:latin typeface="Arial" panose="020B0604020202020204" pitchFamily="34" charset="0"/>
              <a:cs typeface="Arial" panose="020B0604020202020204" pitchFamily="34" charset="0"/>
            </a:rPr>
            <a:t>Grocery Stores</a:t>
          </a:r>
        </a:p>
        <a:p>
          <a:pPr lvl="0" algn="l" defTabSz="666750">
            <a:lnSpc>
              <a:spcPct val="90000"/>
            </a:lnSpc>
            <a:spcBef>
              <a:spcPct val="0"/>
            </a:spcBef>
            <a:spcAft>
              <a:spcPct val="10000"/>
            </a:spcAft>
          </a:pPr>
          <a:r>
            <a:rPr lang="en-US" sz="1500" i="1" kern="1200" dirty="0" err="1">
              <a:solidFill>
                <a:srgbClr val="8A1B04"/>
              </a:solidFill>
              <a:latin typeface="Arial" panose="020B0604020202020204" pitchFamily="34" charset="0"/>
              <a:cs typeface="Arial" panose="020B0604020202020204" pitchFamily="34" charset="0"/>
            </a:rPr>
            <a:t>Supermercado</a:t>
          </a:r>
          <a:endParaRPr lang="en-US" sz="1500" i="1" kern="1200" dirty="0">
            <a:solidFill>
              <a:srgbClr val="8A1B04"/>
            </a:solidFill>
            <a:latin typeface="Arial" panose="020B0604020202020204" pitchFamily="34" charset="0"/>
            <a:cs typeface="Arial" panose="020B0604020202020204" pitchFamily="34" charset="0"/>
          </a:endParaRPr>
        </a:p>
      </dsp:txBody>
      <dsp:txXfrm>
        <a:off x="5694585" y="12793"/>
        <a:ext cx="1338993" cy="968077"/>
      </dsp:txXfrm>
    </dsp:sp>
    <dsp:sp modelId="{46F1DB75-ACA8-4C95-A937-EEBD8B4B2A48}">
      <dsp:nvSpPr>
        <dsp:cNvPr id="0" name=""/>
        <dsp:cNvSpPr/>
      </dsp:nvSpPr>
      <dsp:spPr>
        <a:xfrm>
          <a:off x="5356960" y="931401"/>
          <a:ext cx="1000271" cy="1000062"/>
        </a:xfrm>
        <a:prstGeom prst="ellipse">
          <a:avLst/>
        </a:prstGeom>
        <a:blipFill>
          <a:blip xmlns:r="http://schemas.openxmlformats.org/officeDocument/2006/relationships" r:embed="rId3">
            <a:extLst>
              <a:ext uri="{837473B0-CC2E-450A-ABE3-18F120FF3D39}">
                <a1611:picAttrSrcUrl xmlns:a1611="http://schemas.microsoft.com/office/drawing/2016/11/main" xmlns="" r:i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2DD610-A07C-4641-AAFC-4FE6ABC5923B}">
      <dsp:nvSpPr>
        <dsp:cNvPr id="0" name=""/>
        <dsp:cNvSpPr/>
      </dsp:nvSpPr>
      <dsp:spPr>
        <a:xfrm>
          <a:off x="6430675" y="948886"/>
          <a:ext cx="1338993" cy="968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solidFill>
                <a:srgbClr val="1D345D"/>
              </a:solidFill>
              <a:latin typeface="Arial" panose="020B0604020202020204" pitchFamily="34" charset="0"/>
              <a:cs typeface="Arial" panose="020B0604020202020204" pitchFamily="34" charset="0"/>
            </a:rPr>
            <a:t>Farmers Markets</a:t>
          </a:r>
        </a:p>
        <a:p>
          <a:pPr lvl="0" algn="l" defTabSz="666750">
            <a:lnSpc>
              <a:spcPct val="90000"/>
            </a:lnSpc>
            <a:spcBef>
              <a:spcPct val="0"/>
            </a:spcBef>
            <a:spcAft>
              <a:spcPct val="10000"/>
            </a:spcAft>
          </a:pPr>
          <a:r>
            <a:rPr lang="es-ES" sz="1500" i="1" kern="1200" dirty="0">
              <a:solidFill>
                <a:srgbClr val="8A1B04"/>
              </a:solidFill>
              <a:latin typeface="Arial" panose="020B0604020202020204" pitchFamily="34" charset="0"/>
              <a:cs typeface="Arial" panose="020B0604020202020204" pitchFamily="34" charset="0"/>
            </a:rPr>
            <a:t>Mercados de agricultores</a:t>
          </a:r>
          <a:endParaRPr lang="en-US" sz="1500" i="1" kern="1200" dirty="0">
            <a:solidFill>
              <a:srgbClr val="8A1B04"/>
            </a:solidFill>
            <a:latin typeface="Arial" panose="020B0604020202020204" pitchFamily="34" charset="0"/>
            <a:cs typeface="Arial" panose="020B0604020202020204" pitchFamily="34" charset="0"/>
          </a:endParaRPr>
        </a:p>
      </dsp:txBody>
      <dsp:txXfrm>
        <a:off x="6430675" y="948886"/>
        <a:ext cx="1338993" cy="968077"/>
      </dsp:txXfrm>
    </dsp:sp>
    <dsp:sp modelId="{939115EC-ED3B-4E81-B318-BECFEFC50BC4}">
      <dsp:nvSpPr>
        <dsp:cNvPr id="0" name=""/>
        <dsp:cNvSpPr/>
      </dsp:nvSpPr>
      <dsp:spPr>
        <a:xfrm>
          <a:off x="5353123" y="2300782"/>
          <a:ext cx="1000271" cy="1000062"/>
        </a:xfrm>
        <a:prstGeom prst="ellipse">
          <a:avLst/>
        </a:prstGeom>
        <a:blipFill>
          <a:blip xmlns:r="http://schemas.openxmlformats.org/officeDocument/2006/relationships" r:embed="rId5">
            <a:extLst>
              <a:ext uri="{837473B0-CC2E-450A-ABE3-18F120FF3D39}">
                <a1611:picAttrSrcUrl xmlns:a1611="http://schemas.microsoft.com/office/drawing/2016/11/main" xmlns="" r:id="rId6"/>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747D8C-E8C1-46FA-AF96-5E4D83A1A3EE}">
      <dsp:nvSpPr>
        <dsp:cNvPr id="0" name=""/>
        <dsp:cNvSpPr/>
      </dsp:nvSpPr>
      <dsp:spPr>
        <a:xfrm>
          <a:off x="6430675" y="2316988"/>
          <a:ext cx="1338993" cy="968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solidFill>
                <a:srgbClr val="1D345D"/>
              </a:solidFill>
              <a:latin typeface="Arial" panose="020B0604020202020204" pitchFamily="34" charset="0"/>
              <a:cs typeface="Arial" panose="020B0604020202020204" pitchFamily="34" charset="0"/>
            </a:rPr>
            <a:t>Food Aid</a:t>
          </a:r>
        </a:p>
        <a:p>
          <a:pPr lvl="0" algn="l" defTabSz="666750">
            <a:lnSpc>
              <a:spcPct val="90000"/>
            </a:lnSpc>
            <a:spcBef>
              <a:spcPct val="0"/>
            </a:spcBef>
            <a:spcAft>
              <a:spcPct val="10000"/>
            </a:spcAft>
          </a:pPr>
          <a:r>
            <a:rPr lang="es-ES" sz="1500" i="1" kern="1200" dirty="0">
              <a:solidFill>
                <a:srgbClr val="8A1B04"/>
              </a:solidFill>
              <a:latin typeface="Arial" panose="020B0604020202020204" pitchFamily="34" charset="0"/>
              <a:cs typeface="Arial" panose="020B0604020202020204" pitchFamily="34" charset="0"/>
            </a:rPr>
            <a:t>Ayuda alimentaria</a:t>
          </a:r>
          <a:endParaRPr lang="en-US" sz="1500" i="1" kern="1200" dirty="0">
            <a:solidFill>
              <a:srgbClr val="8A1B04"/>
            </a:solidFill>
            <a:latin typeface="Arial" panose="020B0604020202020204" pitchFamily="34" charset="0"/>
            <a:cs typeface="Arial" panose="020B0604020202020204" pitchFamily="34" charset="0"/>
          </a:endParaRPr>
        </a:p>
      </dsp:txBody>
      <dsp:txXfrm>
        <a:off x="6430675" y="2316988"/>
        <a:ext cx="1338993" cy="968077"/>
      </dsp:txXfrm>
    </dsp:sp>
    <dsp:sp modelId="{8783BB5E-D162-48D9-AD0E-082F75AF35A2}">
      <dsp:nvSpPr>
        <dsp:cNvPr id="0" name=""/>
        <dsp:cNvSpPr/>
      </dsp:nvSpPr>
      <dsp:spPr>
        <a:xfrm>
          <a:off x="4618129" y="3264595"/>
          <a:ext cx="1000271" cy="1000062"/>
        </a:xfrm>
        <a:prstGeom prst="ellipse">
          <a:avLst/>
        </a:prstGeom>
        <a:blipFill>
          <a:blip xmlns:r="http://schemas.openxmlformats.org/officeDocument/2006/relationships" r:embed="rId7"/>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141005-FFE6-4491-B7EB-E047FF03F9EE}">
      <dsp:nvSpPr>
        <dsp:cNvPr id="0" name=""/>
        <dsp:cNvSpPr/>
      </dsp:nvSpPr>
      <dsp:spPr>
        <a:xfrm>
          <a:off x="5674099" y="3456933"/>
          <a:ext cx="2111378" cy="700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solidFill>
                <a:srgbClr val="1D345D"/>
              </a:solidFill>
              <a:latin typeface="Arial" panose="020B0604020202020204" pitchFamily="34" charset="0"/>
              <a:cs typeface="Arial" panose="020B0604020202020204" pitchFamily="34" charset="0"/>
            </a:rPr>
            <a:t>Nutrition Services</a:t>
          </a:r>
        </a:p>
        <a:p>
          <a:pPr lvl="0" algn="l" defTabSz="666750">
            <a:lnSpc>
              <a:spcPct val="90000"/>
            </a:lnSpc>
            <a:spcBef>
              <a:spcPct val="0"/>
            </a:spcBef>
            <a:spcAft>
              <a:spcPct val="10000"/>
            </a:spcAft>
          </a:pPr>
          <a:r>
            <a:rPr lang="es-ES" sz="1500" i="1" kern="1200" dirty="0">
              <a:solidFill>
                <a:srgbClr val="8A1B04"/>
              </a:solidFill>
              <a:latin typeface="Arial" panose="020B0604020202020204" pitchFamily="34" charset="0"/>
              <a:cs typeface="Arial" panose="020B0604020202020204" pitchFamily="34" charset="0"/>
            </a:rPr>
            <a:t>Servicios de </a:t>
          </a:r>
          <a:r>
            <a:rPr lang="es-ES" sz="1500" i="1" kern="1200" dirty="0">
              <a:solidFill>
                <a:srgbClr val="8A1B04"/>
              </a:solidFill>
            </a:rPr>
            <a:t>nutrición</a:t>
          </a:r>
          <a:endParaRPr lang="en-US" sz="1500" i="1" kern="1200" dirty="0">
            <a:solidFill>
              <a:srgbClr val="8A1B04"/>
            </a:solidFill>
          </a:endParaRPr>
        </a:p>
      </dsp:txBody>
      <dsp:txXfrm>
        <a:off x="5674099" y="3456933"/>
        <a:ext cx="2111378" cy="7005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89BF4-230E-4DA2-84B0-471A2262A81A}">
      <dsp:nvSpPr>
        <dsp:cNvPr id="0" name=""/>
        <dsp:cNvSpPr/>
      </dsp:nvSpPr>
      <dsp:spPr>
        <a:xfrm>
          <a:off x="3331888" y="1072032"/>
          <a:ext cx="1914320" cy="1914414"/>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Key Issues</a:t>
          </a:r>
        </a:p>
        <a:p>
          <a:pPr lvl="0" algn="ctr" defTabSz="889000">
            <a:lnSpc>
              <a:spcPct val="90000"/>
            </a:lnSpc>
            <a:spcBef>
              <a:spcPct val="0"/>
            </a:spcBef>
            <a:spcAft>
              <a:spcPct val="35000"/>
            </a:spcAft>
          </a:pPr>
          <a:r>
            <a:rPr lang="en-US" sz="2000" b="0" i="1" kern="1200" dirty="0">
              <a:latin typeface="Arial" panose="020B0604020202020204" pitchFamily="34" charset="0"/>
              <a:cs typeface="Arial" panose="020B0604020202020204" pitchFamily="34" charset="0"/>
            </a:rPr>
            <a:t>Areas Clave </a:t>
          </a:r>
          <a:r>
            <a:rPr lang="en-US" sz="2000" kern="1200" dirty="0">
              <a:latin typeface="Arial" panose="020B0604020202020204" pitchFamily="34" charset="0"/>
              <a:cs typeface="Arial" panose="020B0604020202020204" pitchFamily="34" charset="0"/>
            </a:rPr>
            <a:t> </a:t>
          </a:r>
        </a:p>
      </dsp:txBody>
      <dsp:txXfrm>
        <a:off x="3612234" y="1352391"/>
        <a:ext cx="1353628" cy="1353696"/>
      </dsp:txXfrm>
    </dsp:sp>
    <dsp:sp modelId="{1BA4280C-80AC-452E-A36B-A7B7EDF5E450}">
      <dsp:nvSpPr>
        <dsp:cNvPr id="0" name=""/>
        <dsp:cNvSpPr/>
      </dsp:nvSpPr>
      <dsp:spPr>
        <a:xfrm>
          <a:off x="2169444" y="0"/>
          <a:ext cx="3858953" cy="4022725"/>
        </a:xfrm>
        <a:prstGeom prst="blockArc">
          <a:avLst>
            <a:gd name="adj1" fmla="val 17527788"/>
            <a:gd name="adj2" fmla="val 4119114"/>
            <a:gd name="adj3" fmla="val 5750"/>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4E418-FA25-4719-B3CF-230AAF285C96}">
      <dsp:nvSpPr>
        <dsp:cNvPr id="0" name=""/>
        <dsp:cNvSpPr/>
      </dsp:nvSpPr>
      <dsp:spPr>
        <a:xfrm>
          <a:off x="5010897" y="339115"/>
          <a:ext cx="1025508" cy="1025794"/>
        </a:xfrm>
        <a:prstGeom prst="ellipse">
          <a:avLst/>
        </a:prstGeom>
        <a:blipFill>
          <a:blip xmlns:r="http://schemas.openxmlformats.org/officeDocument/2006/relationships" r:embed="rId1"/>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09BDAA-500D-4F2F-8637-7ED4AC221DA0}">
      <dsp:nvSpPr>
        <dsp:cNvPr id="0" name=""/>
        <dsp:cNvSpPr/>
      </dsp:nvSpPr>
      <dsp:spPr>
        <a:xfrm>
          <a:off x="6102694" y="276104"/>
          <a:ext cx="1766738" cy="992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solidFill>
                <a:srgbClr val="1D345D"/>
              </a:solidFill>
              <a:latin typeface="Arial" panose="020B0604020202020204" pitchFamily="34" charset="0"/>
              <a:cs typeface="Arial" panose="020B0604020202020204" pitchFamily="34" charset="0"/>
            </a:rPr>
            <a:t>Low Income/</a:t>
          </a:r>
        </a:p>
        <a:p>
          <a:pPr lvl="0" algn="l" defTabSz="666750">
            <a:lnSpc>
              <a:spcPct val="90000"/>
            </a:lnSpc>
            <a:spcBef>
              <a:spcPct val="0"/>
            </a:spcBef>
            <a:spcAft>
              <a:spcPct val="10000"/>
            </a:spcAft>
          </a:pPr>
          <a:r>
            <a:rPr lang="es-ES" sz="1500" i="0" kern="1200" dirty="0">
              <a:solidFill>
                <a:srgbClr val="8A1B04"/>
              </a:solidFill>
              <a:latin typeface="Arial" panose="020B0604020202020204" pitchFamily="34" charset="0"/>
              <a:cs typeface="Arial" panose="020B0604020202020204" pitchFamily="34" charset="0"/>
            </a:rPr>
            <a:t>Bajos ingresos</a:t>
          </a:r>
          <a:endParaRPr lang="en-US" sz="1500" i="0" kern="1200" dirty="0">
            <a:solidFill>
              <a:srgbClr val="8A1B04"/>
            </a:solidFill>
            <a:latin typeface="Arial" panose="020B0604020202020204" pitchFamily="34" charset="0"/>
            <a:cs typeface="Arial" panose="020B0604020202020204" pitchFamily="34" charset="0"/>
          </a:endParaRPr>
        </a:p>
      </dsp:txBody>
      <dsp:txXfrm>
        <a:off x="6102694" y="276104"/>
        <a:ext cx="1766738" cy="992808"/>
      </dsp:txXfrm>
    </dsp:sp>
    <dsp:sp modelId="{46F1DB75-ACA8-4C95-A937-EEBD8B4B2A48}">
      <dsp:nvSpPr>
        <dsp:cNvPr id="0" name=""/>
        <dsp:cNvSpPr/>
      </dsp:nvSpPr>
      <dsp:spPr>
        <a:xfrm>
          <a:off x="5407259" y="1506108"/>
          <a:ext cx="1025508" cy="1025794"/>
        </a:xfrm>
        <a:prstGeom prst="ellipse">
          <a:avLst/>
        </a:prstGeom>
        <a:blipFill rotWithShape="1">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2DD610-A07C-4641-AAFC-4FE6ABC5923B}">
      <dsp:nvSpPr>
        <dsp:cNvPr id="0" name=""/>
        <dsp:cNvSpPr/>
      </dsp:nvSpPr>
      <dsp:spPr>
        <a:xfrm>
          <a:off x="6516272" y="1520590"/>
          <a:ext cx="1372682" cy="992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solidFill>
                <a:srgbClr val="1D345D"/>
              </a:solidFill>
              <a:latin typeface="Arial" panose="020B0604020202020204" pitchFamily="34" charset="0"/>
              <a:cs typeface="Arial" panose="020B0604020202020204" pitchFamily="34" charset="0"/>
            </a:rPr>
            <a:t>Housing Cost Burden/</a:t>
          </a:r>
        </a:p>
        <a:p>
          <a:pPr lvl="0" algn="l" defTabSz="666750">
            <a:lnSpc>
              <a:spcPct val="90000"/>
            </a:lnSpc>
            <a:spcBef>
              <a:spcPct val="0"/>
            </a:spcBef>
            <a:spcAft>
              <a:spcPct val="10000"/>
            </a:spcAft>
          </a:pPr>
          <a:r>
            <a:rPr lang="es-ES" sz="1500" i="0" kern="1200" dirty="0">
              <a:solidFill>
                <a:srgbClr val="8A1B04"/>
              </a:solidFill>
              <a:latin typeface="Arial" panose="020B0604020202020204" pitchFamily="34" charset="0"/>
              <a:cs typeface="Arial" panose="020B0604020202020204" pitchFamily="34" charset="0"/>
            </a:rPr>
            <a:t>Carga del costo de la vivienda</a:t>
          </a:r>
          <a:endParaRPr lang="en-US" sz="1500" i="0" kern="1200" dirty="0">
            <a:solidFill>
              <a:srgbClr val="8A1B04"/>
            </a:solidFill>
            <a:latin typeface="Arial" panose="020B0604020202020204" pitchFamily="34" charset="0"/>
            <a:cs typeface="Arial" panose="020B0604020202020204" pitchFamily="34" charset="0"/>
          </a:endParaRPr>
        </a:p>
      </dsp:txBody>
      <dsp:txXfrm>
        <a:off x="6516272" y="1520590"/>
        <a:ext cx="1372682" cy="992808"/>
      </dsp:txXfrm>
    </dsp:sp>
    <dsp:sp modelId="{939115EC-ED3B-4E81-B318-BECFEFC50BC4}">
      <dsp:nvSpPr>
        <dsp:cNvPr id="0" name=""/>
        <dsp:cNvSpPr/>
      </dsp:nvSpPr>
      <dsp:spPr>
        <a:xfrm>
          <a:off x="5010897" y="2689593"/>
          <a:ext cx="1025508" cy="102579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747D8C-E8C1-46FA-AF96-5E4D83A1A3EE}">
      <dsp:nvSpPr>
        <dsp:cNvPr id="0" name=""/>
        <dsp:cNvSpPr/>
      </dsp:nvSpPr>
      <dsp:spPr>
        <a:xfrm>
          <a:off x="6114191" y="2710512"/>
          <a:ext cx="1372682" cy="992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solidFill>
                <a:srgbClr val="1D345D"/>
              </a:solidFill>
              <a:latin typeface="Arial" panose="020B0604020202020204" pitchFamily="34" charset="0"/>
              <a:cs typeface="Arial" panose="020B0604020202020204" pitchFamily="34" charset="0"/>
            </a:rPr>
            <a:t>Lead Risks/</a:t>
          </a:r>
        </a:p>
        <a:p>
          <a:pPr lvl="0" algn="l" defTabSz="666750">
            <a:lnSpc>
              <a:spcPct val="90000"/>
            </a:lnSpc>
            <a:spcBef>
              <a:spcPct val="0"/>
            </a:spcBef>
            <a:spcAft>
              <a:spcPct val="10000"/>
            </a:spcAft>
          </a:pPr>
          <a:r>
            <a:rPr lang="es-ES" sz="1500" i="0" kern="1200" dirty="0">
              <a:solidFill>
                <a:srgbClr val="8A1B04"/>
              </a:solidFill>
              <a:latin typeface="Arial" panose="020B0604020202020204" pitchFamily="34" charset="0"/>
              <a:cs typeface="Arial" panose="020B0604020202020204" pitchFamily="34" charset="0"/>
            </a:rPr>
            <a:t>Riesgos de plomo</a:t>
          </a:r>
          <a:endParaRPr lang="en-US" sz="1500" i="0" kern="1200" dirty="0">
            <a:solidFill>
              <a:srgbClr val="8A1B04"/>
            </a:solidFill>
            <a:latin typeface="Arial" panose="020B0604020202020204" pitchFamily="34" charset="0"/>
            <a:cs typeface="Arial" panose="020B0604020202020204" pitchFamily="34" charset="0"/>
          </a:endParaRPr>
        </a:p>
      </dsp:txBody>
      <dsp:txXfrm>
        <a:off x="6114191" y="2710512"/>
        <a:ext cx="1372682" cy="9928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89BF4-230E-4DA2-84B0-471A2262A81A}">
      <dsp:nvSpPr>
        <dsp:cNvPr id="0" name=""/>
        <dsp:cNvSpPr/>
      </dsp:nvSpPr>
      <dsp:spPr>
        <a:xfrm>
          <a:off x="3331888" y="1072032"/>
          <a:ext cx="1914320" cy="1914414"/>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Key Issues</a:t>
          </a:r>
        </a:p>
        <a:p>
          <a:pPr lvl="0" algn="ctr" defTabSz="889000">
            <a:lnSpc>
              <a:spcPct val="90000"/>
            </a:lnSpc>
            <a:spcBef>
              <a:spcPct val="0"/>
            </a:spcBef>
            <a:spcAft>
              <a:spcPct val="35000"/>
            </a:spcAft>
          </a:pPr>
          <a:r>
            <a:rPr lang="en-US" sz="2000" b="0" i="1" kern="1200" dirty="0">
              <a:latin typeface="Arial" panose="020B0604020202020204" pitchFamily="34" charset="0"/>
              <a:cs typeface="Arial" panose="020B0604020202020204" pitchFamily="34" charset="0"/>
            </a:rPr>
            <a:t>Areas Clave </a:t>
          </a:r>
          <a:r>
            <a:rPr lang="en-US" sz="2000" kern="1200" dirty="0">
              <a:latin typeface="Arial" panose="020B0604020202020204" pitchFamily="34" charset="0"/>
              <a:cs typeface="Arial" panose="020B0604020202020204" pitchFamily="34" charset="0"/>
            </a:rPr>
            <a:t> </a:t>
          </a:r>
        </a:p>
      </dsp:txBody>
      <dsp:txXfrm>
        <a:off x="3612234" y="1352391"/>
        <a:ext cx="1353628" cy="1353696"/>
      </dsp:txXfrm>
    </dsp:sp>
    <dsp:sp modelId="{1BA4280C-80AC-452E-A36B-A7B7EDF5E450}">
      <dsp:nvSpPr>
        <dsp:cNvPr id="0" name=""/>
        <dsp:cNvSpPr/>
      </dsp:nvSpPr>
      <dsp:spPr>
        <a:xfrm>
          <a:off x="2169444" y="0"/>
          <a:ext cx="3858953" cy="4022725"/>
        </a:xfrm>
        <a:prstGeom prst="blockArc">
          <a:avLst>
            <a:gd name="adj1" fmla="val 17527788"/>
            <a:gd name="adj2" fmla="val 4119114"/>
            <a:gd name="adj3" fmla="val 5750"/>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4E418-FA25-4719-B3CF-230AAF285C96}">
      <dsp:nvSpPr>
        <dsp:cNvPr id="0" name=""/>
        <dsp:cNvSpPr/>
      </dsp:nvSpPr>
      <dsp:spPr>
        <a:xfrm>
          <a:off x="5010897" y="339115"/>
          <a:ext cx="1025508" cy="1025794"/>
        </a:xfrm>
        <a:prstGeom prst="ellipse">
          <a:avLst/>
        </a:prstGeom>
        <a:blipFill>
          <a:blip xmlns:r="http://schemas.openxmlformats.org/officeDocument/2006/relationships" r:embed="rId1"/>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09BDAA-500D-4F2F-8637-7ED4AC221DA0}">
      <dsp:nvSpPr>
        <dsp:cNvPr id="0" name=""/>
        <dsp:cNvSpPr/>
      </dsp:nvSpPr>
      <dsp:spPr>
        <a:xfrm>
          <a:off x="6102694" y="276104"/>
          <a:ext cx="1766738" cy="992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solidFill>
                <a:srgbClr val="1D345D"/>
              </a:solidFill>
              <a:latin typeface="Arial" panose="020B0604020202020204" pitchFamily="34" charset="0"/>
              <a:cs typeface="Arial" panose="020B0604020202020204" pitchFamily="34" charset="0"/>
            </a:rPr>
            <a:t>Low Income/</a:t>
          </a:r>
        </a:p>
        <a:p>
          <a:pPr lvl="0" algn="l" defTabSz="666750">
            <a:lnSpc>
              <a:spcPct val="90000"/>
            </a:lnSpc>
            <a:spcBef>
              <a:spcPct val="0"/>
            </a:spcBef>
            <a:spcAft>
              <a:spcPct val="10000"/>
            </a:spcAft>
          </a:pPr>
          <a:r>
            <a:rPr lang="es-ES" sz="1500" i="0" kern="1200" dirty="0">
              <a:solidFill>
                <a:srgbClr val="8A1B04"/>
              </a:solidFill>
              <a:latin typeface="Arial" panose="020B0604020202020204" pitchFamily="34" charset="0"/>
              <a:cs typeface="Arial" panose="020B0604020202020204" pitchFamily="34" charset="0"/>
            </a:rPr>
            <a:t>Bajos ingresos</a:t>
          </a:r>
          <a:endParaRPr lang="en-US" sz="1500" i="0" kern="1200" dirty="0">
            <a:solidFill>
              <a:srgbClr val="8A1B04"/>
            </a:solidFill>
            <a:latin typeface="Arial" panose="020B0604020202020204" pitchFamily="34" charset="0"/>
            <a:cs typeface="Arial" panose="020B0604020202020204" pitchFamily="34" charset="0"/>
          </a:endParaRPr>
        </a:p>
      </dsp:txBody>
      <dsp:txXfrm>
        <a:off x="6102694" y="276104"/>
        <a:ext cx="1766738" cy="992808"/>
      </dsp:txXfrm>
    </dsp:sp>
    <dsp:sp modelId="{46F1DB75-ACA8-4C95-A937-EEBD8B4B2A48}">
      <dsp:nvSpPr>
        <dsp:cNvPr id="0" name=""/>
        <dsp:cNvSpPr/>
      </dsp:nvSpPr>
      <dsp:spPr>
        <a:xfrm>
          <a:off x="5407259" y="1506108"/>
          <a:ext cx="1025508" cy="1025794"/>
        </a:xfrm>
        <a:prstGeom prst="ellipse">
          <a:avLst/>
        </a:prstGeom>
        <a:blipFill rotWithShape="1">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2DD610-A07C-4641-AAFC-4FE6ABC5923B}">
      <dsp:nvSpPr>
        <dsp:cNvPr id="0" name=""/>
        <dsp:cNvSpPr/>
      </dsp:nvSpPr>
      <dsp:spPr>
        <a:xfrm>
          <a:off x="6516272" y="1520590"/>
          <a:ext cx="1372682" cy="992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solidFill>
                <a:srgbClr val="1D345D"/>
              </a:solidFill>
              <a:latin typeface="Arial" panose="020B0604020202020204" pitchFamily="34" charset="0"/>
              <a:cs typeface="Arial" panose="020B0604020202020204" pitchFamily="34" charset="0"/>
            </a:rPr>
            <a:t>Housing Cost Burden/</a:t>
          </a:r>
        </a:p>
        <a:p>
          <a:pPr lvl="0" algn="l" defTabSz="666750">
            <a:lnSpc>
              <a:spcPct val="90000"/>
            </a:lnSpc>
            <a:spcBef>
              <a:spcPct val="0"/>
            </a:spcBef>
            <a:spcAft>
              <a:spcPct val="10000"/>
            </a:spcAft>
          </a:pPr>
          <a:r>
            <a:rPr lang="es-ES" sz="1500" i="0" kern="1200" dirty="0">
              <a:solidFill>
                <a:srgbClr val="8A1B04"/>
              </a:solidFill>
              <a:latin typeface="Arial" panose="020B0604020202020204" pitchFamily="34" charset="0"/>
              <a:cs typeface="Arial" panose="020B0604020202020204" pitchFamily="34" charset="0"/>
            </a:rPr>
            <a:t>Carga del costo de la vivienda</a:t>
          </a:r>
          <a:endParaRPr lang="en-US" sz="1500" i="0" kern="1200" dirty="0">
            <a:solidFill>
              <a:srgbClr val="8A1B04"/>
            </a:solidFill>
            <a:latin typeface="Arial" panose="020B0604020202020204" pitchFamily="34" charset="0"/>
            <a:cs typeface="Arial" panose="020B0604020202020204" pitchFamily="34" charset="0"/>
          </a:endParaRPr>
        </a:p>
      </dsp:txBody>
      <dsp:txXfrm>
        <a:off x="6516272" y="1520590"/>
        <a:ext cx="1372682" cy="992808"/>
      </dsp:txXfrm>
    </dsp:sp>
    <dsp:sp modelId="{939115EC-ED3B-4E81-B318-BECFEFC50BC4}">
      <dsp:nvSpPr>
        <dsp:cNvPr id="0" name=""/>
        <dsp:cNvSpPr/>
      </dsp:nvSpPr>
      <dsp:spPr>
        <a:xfrm>
          <a:off x="5010897" y="2689593"/>
          <a:ext cx="1025508" cy="102579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747D8C-E8C1-46FA-AF96-5E4D83A1A3EE}">
      <dsp:nvSpPr>
        <dsp:cNvPr id="0" name=""/>
        <dsp:cNvSpPr/>
      </dsp:nvSpPr>
      <dsp:spPr>
        <a:xfrm>
          <a:off x="6114191" y="2710512"/>
          <a:ext cx="1372682" cy="992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i="0" kern="1200" dirty="0">
              <a:solidFill>
                <a:srgbClr val="1D345D"/>
              </a:solidFill>
              <a:latin typeface="Arial" panose="020B0604020202020204" pitchFamily="34" charset="0"/>
              <a:cs typeface="Arial" panose="020B0604020202020204" pitchFamily="34" charset="0"/>
            </a:rPr>
            <a:t>Lead Risks/</a:t>
          </a:r>
        </a:p>
        <a:p>
          <a:pPr lvl="0" algn="l" defTabSz="666750">
            <a:lnSpc>
              <a:spcPct val="90000"/>
            </a:lnSpc>
            <a:spcBef>
              <a:spcPct val="0"/>
            </a:spcBef>
            <a:spcAft>
              <a:spcPct val="10000"/>
            </a:spcAft>
          </a:pPr>
          <a:r>
            <a:rPr lang="es-ES" sz="1500" i="0" kern="1200" dirty="0">
              <a:solidFill>
                <a:srgbClr val="8A1B04"/>
              </a:solidFill>
              <a:latin typeface="Arial" panose="020B0604020202020204" pitchFamily="34" charset="0"/>
              <a:cs typeface="Arial" panose="020B0604020202020204" pitchFamily="34" charset="0"/>
            </a:rPr>
            <a:t>Riesgos de plomo</a:t>
          </a:r>
          <a:endParaRPr lang="en-US" sz="1500" i="0" kern="1200" dirty="0">
            <a:solidFill>
              <a:srgbClr val="8A1B04"/>
            </a:solidFill>
            <a:latin typeface="Arial" panose="020B0604020202020204" pitchFamily="34" charset="0"/>
            <a:cs typeface="Arial" panose="020B0604020202020204" pitchFamily="34" charset="0"/>
          </a:endParaRPr>
        </a:p>
      </dsp:txBody>
      <dsp:txXfrm>
        <a:off x="6114191" y="2710512"/>
        <a:ext cx="1372682" cy="9928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89BF4-230E-4DA2-84B0-471A2262A81A}">
      <dsp:nvSpPr>
        <dsp:cNvPr id="0" name=""/>
        <dsp:cNvSpPr/>
      </dsp:nvSpPr>
      <dsp:spPr>
        <a:xfrm>
          <a:off x="3375846" y="1064413"/>
          <a:ext cx="1914385" cy="1914414"/>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Key Issues</a:t>
          </a:r>
        </a:p>
        <a:p>
          <a:pPr lvl="0" algn="ctr" defTabSz="889000">
            <a:lnSpc>
              <a:spcPct val="90000"/>
            </a:lnSpc>
            <a:spcBef>
              <a:spcPct val="0"/>
            </a:spcBef>
            <a:spcAft>
              <a:spcPct val="35000"/>
            </a:spcAft>
          </a:pPr>
          <a:r>
            <a:rPr lang="en-US" sz="2000" b="0" i="1" kern="1200" dirty="0">
              <a:latin typeface="Arial" panose="020B0604020202020204" pitchFamily="34" charset="0"/>
              <a:cs typeface="Arial" panose="020B0604020202020204" pitchFamily="34" charset="0"/>
            </a:rPr>
            <a:t>Areas Clave </a:t>
          </a:r>
          <a:endParaRPr lang="en-US" sz="2000" kern="1200" dirty="0">
            <a:latin typeface="Arial" panose="020B0604020202020204" pitchFamily="34" charset="0"/>
            <a:cs typeface="Arial" panose="020B0604020202020204" pitchFamily="34" charset="0"/>
          </a:endParaRPr>
        </a:p>
      </dsp:txBody>
      <dsp:txXfrm>
        <a:off x="3656201" y="1344772"/>
        <a:ext cx="1353675" cy="1353696"/>
      </dsp:txXfrm>
    </dsp:sp>
    <dsp:sp modelId="{1BA4280C-80AC-452E-A36B-A7B7EDF5E450}">
      <dsp:nvSpPr>
        <dsp:cNvPr id="0" name=""/>
        <dsp:cNvSpPr/>
      </dsp:nvSpPr>
      <dsp:spPr>
        <a:xfrm>
          <a:off x="2251508" y="0"/>
          <a:ext cx="3858769" cy="4022724"/>
        </a:xfrm>
        <a:prstGeom prst="blockArc">
          <a:avLst>
            <a:gd name="adj1" fmla="val 17747832"/>
            <a:gd name="adj2" fmla="val 3872736"/>
            <a:gd name="adj3" fmla="val 5580"/>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4E418-FA25-4719-B3CF-230AAF285C96}">
      <dsp:nvSpPr>
        <dsp:cNvPr id="0" name=""/>
        <dsp:cNvSpPr/>
      </dsp:nvSpPr>
      <dsp:spPr>
        <a:xfrm>
          <a:off x="5324190" y="637601"/>
          <a:ext cx="1025523" cy="1025794"/>
        </a:xfrm>
        <a:prstGeom prst="ellipse">
          <a:avLst/>
        </a:prstGeom>
        <a:blipFill>
          <a:blip xmlns:r="http://schemas.openxmlformats.org/officeDocument/2006/relationships" r:embed="rId1">
            <a:extLst>
              <a:ext uri="{837473B0-CC2E-450A-ABE3-18F120FF3D39}">
                <a1611:picAttrSrcUrl xmlns:a1611="http://schemas.microsoft.com/office/drawing/2016/11/main" xmlns="" r:id="rId2"/>
              </a:ext>
            </a:extLst>
          </a:blip>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09BDAA-500D-4F2F-8637-7ED4AC221DA0}">
      <dsp:nvSpPr>
        <dsp:cNvPr id="0" name=""/>
        <dsp:cNvSpPr/>
      </dsp:nvSpPr>
      <dsp:spPr>
        <a:xfrm>
          <a:off x="6434156" y="650876"/>
          <a:ext cx="1372735" cy="992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l" defTabSz="666750">
            <a:lnSpc>
              <a:spcPct val="90000"/>
            </a:lnSpc>
            <a:spcBef>
              <a:spcPct val="0"/>
            </a:spcBef>
            <a:spcAft>
              <a:spcPct val="10000"/>
            </a:spcAft>
          </a:pPr>
          <a:r>
            <a:rPr lang="en-US" sz="1500" kern="1200" dirty="0">
              <a:solidFill>
                <a:srgbClr val="1D345D"/>
              </a:solidFill>
              <a:latin typeface="Arial" panose="020B0604020202020204" pitchFamily="34" charset="0"/>
              <a:cs typeface="Arial" panose="020B0604020202020204" pitchFamily="34" charset="0"/>
            </a:rPr>
            <a:t>Health Conditions and Concerns/</a:t>
          </a:r>
        </a:p>
        <a:p>
          <a:pPr lvl="0" algn="l" defTabSz="666750">
            <a:lnSpc>
              <a:spcPct val="90000"/>
            </a:lnSpc>
            <a:spcBef>
              <a:spcPct val="0"/>
            </a:spcBef>
            <a:spcAft>
              <a:spcPct val="10000"/>
            </a:spcAft>
          </a:pPr>
          <a:r>
            <a:rPr lang="es-ES" sz="1500" i="1" kern="1200" dirty="0">
              <a:solidFill>
                <a:srgbClr val="8A1B04"/>
              </a:solidFill>
              <a:latin typeface="Arial" panose="020B0604020202020204" pitchFamily="34" charset="0"/>
              <a:cs typeface="Arial" panose="020B0604020202020204" pitchFamily="34" charset="0"/>
            </a:rPr>
            <a:t>Enfermedades Cardiovasculares</a:t>
          </a:r>
          <a:endParaRPr lang="en-US" sz="1500" i="1" kern="1200" dirty="0">
            <a:solidFill>
              <a:srgbClr val="8A1B04"/>
            </a:solidFill>
            <a:latin typeface="Arial" panose="020B0604020202020204" pitchFamily="34" charset="0"/>
            <a:cs typeface="Arial" panose="020B0604020202020204" pitchFamily="34" charset="0"/>
          </a:endParaRPr>
        </a:p>
      </dsp:txBody>
      <dsp:txXfrm>
        <a:off x="6434156" y="650876"/>
        <a:ext cx="1372735" cy="992808"/>
      </dsp:txXfrm>
    </dsp:sp>
    <dsp:sp modelId="{939115EC-ED3B-4E81-B318-BECFEFC50BC4}">
      <dsp:nvSpPr>
        <dsp:cNvPr id="0" name=""/>
        <dsp:cNvSpPr/>
      </dsp:nvSpPr>
      <dsp:spPr>
        <a:xfrm>
          <a:off x="5324190" y="2262380"/>
          <a:ext cx="1025523" cy="1025794"/>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F3C166-417F-49A5-8436-C3F86EFB0CFF}">
      <dsp:nvSpPr>
        <dsp:cNvPr id="0" name=""/>
        <dsp:cNvSpPr/>
      </dsp:nvSpPr>
      <dsp:spPr>
        <a:xfrm>
          <a:off x="6434156" y="2275655"/>
          <a:ext cx="1372735" cy="992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l" defTabSz="755650">
            <a:lnSpc>
              <a:spcPct val="90000"/>
            </a:lnSpc>
            <a:spcBef>
              <a:spcPct val="0"/>
            </a:spcBef>
            <a:spcAft>
              <a:spcPct val="10000"/>
            </a:spcAft>
          </a:pPr>
          <a:r>
            <a:rPr lang="en-US" sz="1700" kern="1200" dirty="0">
              <a:solidFill>
                <a:srgbClr val="1D345D"/>
              </a:solidFill>
              <a:latin typeface="Arial" panose="020B0604020202020204" pitchFamily="34" charset="0"/>
              <a:cs typeface="Arial" panose="020B0604020202020204" pitchFamily="34" charset="0"/>
            </a:rPr>
            <a:t>Healthy Living/</a:t>
          </a:r>
        </a:p>
        <a:p>
          <a:pPr lvl="0" algn="l" defTabSz="755650">
            <a:lnSpc>
              <a:spcPct val="90000"/>
            </a:lnSpc>
            <a:spcBef>
              <a:spcPct val="0"/>
            </a:spcBef>
            <a:spcAft>
              <a:spcPct val="10000"/>
            </a:spcAft>
          </a:pPr>
          <a:r>
            <a:rPr lang="es-ES" sz="1700" i="1" kern="1200" dirty="0">
              <a:solidFill>
                <a:srgbClr val="8A1B04"/>
              </a:solidFill>
              <a:latin typeface="Arial" panose="020B0604020202020204" pitchFamily="34" charset="0"/>
              <a:cs typeface="Arial" panose="020B0604020202020204" pitchFamily="34" charset="0"/>
            </a:rPr>
            <a:t>Salud mental</a:t>
          </a:r>
          <a:endParaRPr lang="en-US" sz="1700" i="1" kern="1200" dirty="0">
            <a:solidFill>
              <a:srgbClr val="8A1B04"/>
            </a:solidFill>
            <a:latin typeface="Arial" panose="020B0604020202020204" pitchFamily="34" charset="0"/>
            <a:cs typeface="Arial" panose="020B0604020202020204" pitchFamily="34" charset="0"/>
          </a:endParaRPr>
        </a:p>
      </dsp:txBody>
      <dsp:txXfrm>
        <a:off x="6434156" y="2275655"/>
        <a:ext cx="1372735" cy="992808"/>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83A26-EE93-4352-8613-238C23BC5B09}" type="datetimeFigureOut">
              <a:rPr lang="en-US" smtClean="0"/>
              <a:t>8/10/2022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A43C6-212E-4DAD-B980-7CFB37EE80F1}" type="slidenum">
              <a:rPr lang="en-US" smtClean="0"/>
              <a:t>‹#›</a:t>
            </a:fld>
            <a:endParaRPr lang="en-US"/>
          </a:p>
        </p:txBody>
      </p:sp>
    </p:spTree>
    <p:extLst>
      <p:ext uri="{BB962C8B-B14F-4D97-AF65-F5344CB8AC3E}">
        <p14:creationId xmlns:p14="http://schemas.microsoft.com/office/powerpoint/2010/main" val="91520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r>
              <a:rPr lang="en-US" dirty="0"/>
              <a:t>Please remind folks that </a:t>
            </a:r>
            <a:r>
              <a:rPr lang="en-US" dirty="0" smtClean="0"/>
              <a:t>this </a:t>
            </a:r>
            <a:r>
              <a:rPr lang="en-US" dirty="0"/>
              <a:t>event</a:t>
            </a:r>
            <a:r>
              <a:rPr lang="en-US" baseline="0" dirty="0"/>
              <a:t> is being recorded via zoom. </a:t>
            </a:r>
          </a:p>
        </p:txBody>
      </p:sp>
      <p:sp>
        <p:nvSpPr>
          <p:cNvPr id="4" name="Slide Number Placeholder 3"/>
          <p:cNvSpPr>
            <a:spLocks noGrp="1"/>
          </p:cNvSpPr>
          <p:nvPr>
            <p:ph type="sldNum" sz="quarter" idx="10"/>
          </p:nvPr>
        </p:nvSpPr>
        <p:spPr/>
        <p:txBody>
          <a:bodyPr/>
          <a:lstStyle/>
          <a:p>
            <a:fld id="{235A43C6-212E-4DAD-B980-7CFB37EE80F1}" type="slidenum">
              <a:rPr lang="en-US" smtClean="0"/>
              <a:t>1</a:t>
            </a:fld>
            <a:endParaRPr lang="en-US" dirty="0"/>
          </a:p>
        </p:txBody>
      </p:sp>
    </p:spTree>
    <p:extLst>
      <p:ext uri="{BB962C8B-B14F-4D97-AF65-F5344CB8AC3E}">
        <p14:creationId xmlns:p14="http://schemas.microsoft.com/office/powerpoint/2010/main" val="264838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Placeit</a:t>
            </a:r>
            <a:r>
              <a:rPr lang="en-US" dirty="0"/>
              <a:t>!</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10</a:t>
            </a:fld>
            <a:endParaRPr lang="en-US"/>
          </a:p>
        </p:txBody>
      </p:sp>
    </p:spTree>
    <p:extLst>
      <p:ext uri="{BB962C8B-B14F-4D97-AF65-F5344CB8AC3E}">
        <p14:creationId xmlns:p14="http://schemas.microsoft.com/office/powerpoint/2010/main" val="3774764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p:txBody>
      </p:sp>
      <p:sp>
        <p:nvSpPr>
          <p:cNvPr id="4" name="Slide Number Placeholder 3"/>
          <p:cNvSpPr>
            <a:spLocks noGrp="1"/>
          </p:cNvSpPr>
          <p:nvPr>
            <p:ph type="sldNum" sz="quarter" idx="10"/>
          </p:nvPr>
        </p:nvSpPr>
        <p:spPr/>
        <p:txBody>
          <a:bodyPr/>
          <a:lstStyle/>
          <a:p>
            <a:fld id="{235A43C6-212E-4DAD-B980-7CFB37EE80F1}" type="slidenum">
              <a:rPr lang="en-US" smtClean="0"/>
              <a:t>11</a:t>
            </a:fld>
            <a:endParaRPr lang="en-US"/>
          </a:p>
        </p:txBody>
      </p:sp>
    </p:spTree>
    <p:extLst>
      <p:ext uri="{BB962C8B-B14F-4D97-AF65-F5344CB8AC3E}">
        <p14:creationId xmlns:p14="http://schemas.microsoft.com/office/powerpoint/2010/main" val="1128746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Shannon/Sylvia</a:t>
            </a:r>
          </a:p>
        </p:txBody>
      </p:sp>
      <p:sp>
        <p:nvSpPr>
          <p:cNvPr id="4" name="Slide Number Placeholder 3"/>
          <p:cNvSpPr>
            <a:spLocks noGrp="1"/>
          </p:cNvSpPr>
          <p:nvPr>
            <p:ph type="sldNum" sz="quarter" idx="5"/>
          </p:nvPr>
        </p:nvSpPr>
        <p:spPr/>
        <p:txBody>
          <a:bodyPr/>
          <a:lstStyle/>
          <a:p>
            <a:fld id="{235A43C6-212E-4DAD-B980-7CFB37EE80F1}" type="slidenum">
              <a:rPr lang="en-US" smtClean="0"/>
              <a:t>12</a:t>
            </a:fld>
            <a:endParaRPr lang="en-US"/>
          </a:p>
        </p:txBody>
      </p:sp>
    </p:spTree>
    <p:extLst>
      <p:ext uri="{BB962C8B-B14F-4D97-AF65-F5344CB8AC3E}">
        <p14:creationId xmlns:p14="http://schemas.microsoft.com/office/powerpoint/2010/main" val="1478546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13</a:t>
            </a:fld>
            <a:endParaRPr lang="en-US"/>
          </a:p>
        </p:txBody>
      </p:sp>
    </p:spTree>
    <p:extLst>
      <p:ext uri="{BB962C8B-B14F-4D97-AF65-F5344CB8AC3E}">
        <p14:creationId xmlns:p14="http://schemas.microsoft.com/office/powerpoint/2010/main" val="1357847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14</a:t>
            </a:fld>
            <a:endParaRPr lang="en-US"/>
          </a:p>
        </p:txBody>
      </p:sp>
    </p:spTree>
    <p:extLst>
      <p:ext uri="{BB962C8B-B14F-4D97-AF65-F5344CB8AC3E}">
        <p14:creationId xmlns:p14="http://schemas.microsoft.com/office/powerpoint/2010/main" val="151764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46F61C2E-A742-4C66-9C09-42058C44826A}" type="slidenum">
              <a:rPr lang="en-US" smtClean="0"/>
              <a:t>15</a:t>
            </a:fld>
            <a:endParaRPr lang="en-US"/>
          </a:p>
        </p:txBody>
      </p:sp>
    </p:spTree>
    <p:extLst>
      <p:ext uri="{BB962C8B-B14F-4D97-AF65-F5344CB8AC3E}">
        <p14:creationId xmlns:p14="http://schemas.microsoft.com/office/powerpoint/2010/main" val="712168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16</a:t>
            </a:fld>
            <a:endParaRPr lang="en-US"/>
          </a:p>
        </p:txBody>
      </p:sp>
    </p:spTree>
    <p:extLst>
      <p:ext uri="{BB962C8B-B14F-4D97-AF65-F5344CB8AC3E}">
        <p14:creationId xmlns:p14="http://schemas.microsoft.com/office/powerpoint/2010/main" val="644224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17</a:t>
            </a:fld>
            <a:endParaRPr lang="en-US"/>
          </a:p>
        </p:txBody>
      </p:sp>
    </p:spTree>
    <p:extLst>
      <p:ext uri="{BB962C8B-B14F-4D97-AF65-F5344CB8AC3E}">
        <p14:creationId xmlns:p14="http://schemas.microsoft.com/office/powerpoint/2010/main" val="47631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18</a:t>
            </a:fld>
            <a:endParaRPr lang="en-US"/>
          </a:p>
        </p:txBody>
      </p:sp>
    </p:spTree>
    <p:extLst>
      <p:ext uri="{BB962C8B-B14F-4D97-AF65-F5344CB8AC3E}">
        <p14:creationId xmlns:p14="http://schemas.microsoft.com/office/powerpoint/2010/main" val="1409323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19</a:t>
            </a:fld>
            <a:endParaRPr lang="en-US"/>
          </a:p>
        </p:txBody>
      </p:sp>
    </p:spTree>
    <p:extLst>
      <p:ext uri="{BB962C8B-B14F-4D97-AF65-F5344CB8AC3E}">
        <p14:creationId xmlns:p14="http://schemas.microsoft.com/office/powerpoint/2010/main" val="3552169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Steven</a:t>
            </a:r>
          </a:p>
        </p:txBody>
      </p:sp>
      <p:sp>
        <p:nvSpPr>
          <p:cNvPr id="4" name="Slide Number Placeholder 3"/>
          <p:cNvSpPr>
            <a:spLocks noGrp="1"/>
          </p:cNvSpPr>
          <p:nvPr>
            <p:ph type="sldNum" sz="quarter" idx="5"/>
          </p:nvPr>
        </p:nvSpPr>
        <p:spPr/>
        <p:txBody>
          <a:bodyPr/>
          <a:lstStyle/>
          <a:p>
            <a:fld id="{235A43C6-212E-4DAD-B980-7CFB37EE80F1}" type="slidenum">
              <a:rPr lang="en-US" smtClean="0"/>
              <a:t>2</a:t>
            </a:fld>
            <a:endParaRPr lang="en-US" dirty="0"/>
          </a:p>
        </p:txBody>
      </p:sp>
    </p:spTree>
    <p:extLst>
      <p:ext uri="{BB962C8B-B14F-4D97-AF65-F5344CB8AC3E}">
        <p14:creationId xmlns:p14="http://schemas.microsoft.com/office/powerpoint/2010/main" val="348767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SYLVIA</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20</a:t>
            </a:fld>
            <a:endParaRPr lang="en-US"/>
          </a:p>
        </p:txBody>
      </p:sp>
    </p:spTree>
    <p:extLst>
      <p:ext uri="{BB962C8B-B14F-4D97-AF65-F5344CB8AC3E}">
        <p14:creationId xmlns:p14="http://schemas.microsoft.com/office/powerpoint/2010/main" val="1105214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SYLVIA</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21</a:t>
            </a:fld>
            <a:endParaRPr lang="en-US"/>
          </a:p>
        </p:txBody>
      </p:sp>
    </p:spTree>
    <p:extLst>
      <p:ext uri="{BB962C8B-B14F-4D97-AF65-F5344CB8AC3E}">
        <p14:creationId xmlns:p14="http://schemas.microsoft.com/office/powerpoint/2010/main" val="2377408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SYLVIA</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22</a:t>
            </a:fld>
            <a:endParaRPr lang="en-US"/>
          </a:p>
        </p:txBody>
      </p:sp>
    </p:spTree>
    <p:extLst>
      <p:ext uri="{BB962C8B-B14F-4D97-AF65-F5344CB8AC3E}">
        <p14:creationId xmlns:p14="http://schemas.microsoft.com/office/powerpoint/2010/main" val="3276327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SYLVIA</a:t>
            </a:r>
          </a:p>
          <a:p>
            <a:endParaRPr lang="en-US" dirty="0"/>
          </a:p>
        </p:txBody>
      </p:sp>
      <p:sp>
        <p:nvSpPr>
          <p:cNvPr id="4" name="Slide Number Placeholder 3"/>
          <p:cNvSpPr>
            <a:spLocks noGrp="1"/>
          </p:cNvSpPr>
          <p:nvPr>
            <p:ph type="sldNum" sz="quarter" idx="5"/>
          </p:nvPr>
        </p:nvSpPr>
        <p:spPr/>
        <p:txBody>
          <a:bodyPr/>
          <a:lstStyle/>
          <a:p>
            <a:fld id="{D1BBC3D9-846C-4D8F-9AFB-D9979D778B0E}" type="slidenum">
              <a:rPr lang="en-US" smtClean="0"/>
              <a:t>23</a:t>
            </a:fld>
            <a:endParaRPr lang="en-US"/>
          </a:p>
        </p:txBody>
      </p:sp>
    </p:spTree>
    <p:extLst>
      <p:ext uri="{BB962C8B-B14F-4D97-AF65-F5344CB8AC3E}">
        <p14:creationId xmlns:p14="http://schemas.microsoft.com/office/powerpoint/2010/main" val="4181488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SYLVIA</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24</a:t>
            </a:fld>
            <a:endParaRPr lang="en-US"/>
          </a:p>
        </p:txBody>
      </p:sp>
    </p:spTree>
    <p:extLst>
      <p:ext uri="{BB962C8B-B14F-4D97-AF65-F5344CB8AC3E}">
        <p14:creationId xmlns:p14="http://schemas.microsoft.com/office/powerpoint/2010/main" val="1834003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SYLVIA</a:t>
            </a:r>
          </a:p>
          <a:p>
            <a:endParaRPr lang="en-US" dirty="0"/>
          </a:p>
        </p:txBody>
      </p:sp>
      <p:sp>
        <p:nvSpPr>
          <p:cNvPr id="4" name="Slide Number Placeholder 3"/>
          <p:cNvSpPr>
            <a:spLocks noGrp="1"/>
          </p:cNvSpPr>
          <p:nvPr>
            <p:ph type="sldNum" sz="quarter" idx="5"/>
          </p:nvPr>
        </p:nvSpPr>
        <p:spPr/>
        <p:txBody>
          <a:bodyPr/>
          <a:lstStyle/>
          <a:p>
            <a:fld id="{D1BBC3D9-846C-4D8F-9AFB-D9979D778B0E}" type="slidenum">
              <a:rPr lang="en-US" smtClean="0"/>
              <a:t>25</a:t>
            </a:fld>
            <a:endParaRPr lang="en-US"/>
          </a:p>
        </p:txBody>
      </p:sp>
    </p:spTree>
    <p:extLst>
      <p:ext uri="{BB962C8B-B14F-4D97-AF65-F5344CB8AC3E}">
        <p14:creationId xmlns:p14="http://schemas.microsoft.com/office/powerpoint/2010/main" val="3572466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SYLVIA</a:t>
            </a:r>
          </a:p>
        </p:txBody>
      </p:sp>
      <p:sp>
        <p:nvSpPr>
          <p:cNvPr id="4" name="Slide Number Placeholder 3"/>
          <p:cNvSpPr>
            <a:spLocks noGrp="1"/>
          </p:cNvSpPr>
          <p:nvPr>
            <p:ph type="sldNum" sz="quarter" idx="5"/>
          </p:nvPr>
        </p:nvSpPr>
        <p:spPr/>
        <p:txBody>
          <a:bodyPr/>
          <a:lstStyle/>
          <a:p>
            <a:fld id="{235A43C6-212E-4DAD-B980-7CFB37EE80F1}" type="slidenum">
              <a:rPr lang="en-US" smtClean="0"/>
              <a:t>26</a:t>
            </a:fld>
            <a:endParaRPr lang="en-US"/>
          </a:p>
        </p:txBody>
      </p:sp>
    </p:spTree>
    <p:extLst>
      <p:ext uri="{BB962C8B-B14F-4D97-AF65-F5344CB8AC3E}">
        <p14:creationId xmlns:p14="http://schemas.microsoft.com/office/powerpoint/2010/main" val="1125086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SYLVIA</a:t>
            </a:r>
          </a:p>
        </p:txBody>
      </p:sp>
      <p:sp>
        <p:nvSpPr>
          <p:cNvPr id="4" name="Slide Number Placeholder 3"/>
          <p:cNvSpPr>
            <a:spLocks noGrp="1"/>
          </p:cNvSpPr>
          <p:nvPr>
            <p:ph type="sldNum" sz="quarter" idx="5"/>
          </p:nvPr>
        </p:nvSpPr>
        <p:spPr/>
        <p:txBody>
          <a:bodyPr/>
          <a:lstStyle/>
          <a:p>
            <a:fld id="{D1BBC3D9-846C-4D8F-9AFB-D9979D778B0E}" type="slidenum">
              <a:rPr lang="en-US" smtClean="0"/>
              <a:t>27</a:t>
            </a:fld>
            <a:endParaRPr lang="en-US"/>
          </a:p>
        </p:txBody>
      </p:sp>
    </p:spTree>
    <p:extLst>
      <p:ext uri="{BB962C8B-B14F-4D97-AF65-F5344CB8AC3E}">
        <p14:creationId xmlns:p14="http://schemas.microsoft.com/office/powerpoint/2010/main" val="582690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 </a:t>
            </a:r>
            <a:r>
              <a:rPr lang="en-US" dirty="0"/>
              <a:t>SYLVIA</a:t>
            </a:r>
          </a:p>
          <a:p>
            <a:r>
              <a:rPr lang="es-ES" dirty="0" smtClean="0"/>
              <a:t>.</a:t>
            </a:r>
            <a:endParaRPr lang="en-US" dirty="0"/>
          </a:p>
        </p:txBody>
      </p:sp>
      <p:sp>
        <p:nvSpPr>
          <p:cNvPr id="4" name="Slide Number Placeholder 3"/>
          <p:cNvSpPr>
            <a:spLocks noGrp="1"/>
          </p:cNvSpPr>
          <p:nvPr>
            <p:ph type="sldNum" sz="quarter" idx="5"/>
          </p:nvPr>
        </p:nvSpPr>
        <p:spPr/>
        <p:txBody>
          <a:bodyPr/>
          <a:lstStyle/>
          <a:p>
            <a:fld id="{D1BBC3D9-846C-4D8F-9AFB-D9979D778B0E}" type="slidenum">
              <a:rPr lang="en-US" smtClean="0"/>
              <a:t>28</a:t>
            </a:fld>
            <a:endParaRPr lang="en-US"/>
          </a:p>
        </p:txBody>
      </p:sp>
    </p:spTree>
    <p:extLst>
      <p:ext uri="{BB962C8B-B14F-4D97-AF65-F5344CB8AC3E}">
        <p14:creationId xmlns:p14="http://schemas.microsoft.com/office/powerpoint/2010/main" val="3492680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SYLVIA</a:t>
            </a:r>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29</a:t>
            </a:fld>
            <a:endParaRPr lang="en-US"/>
          </a:p>
        </p:txBody>
      </p:sp>
    </p:spTree>
    <p:extLst>
      <p:ext uri="{BB962C8B-B14F-4D97-AF65-F5344CB8AC3E}">
        <p14:creationId xmlns:p14="http://schemas.microsoft.com/office/powerpoint/2010/main" val="83155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a:t>
            </a:fld>
            <a:endParaRPr lang="en-US" dirty="0"/>
          </a:p>
        </p:txBody>
      </p:sp>
    </p:spTree>
    <p:extLst>
      <p:ext uri="{BB962C8B-B14F-4D97-AF65-F5344CB8AC3E}">
        <p14:creationId xmlns:p14="http://schemas.microsoft.com/office/powerpoint/2010/main" val="2165826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SYLVIA</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30</a:t>
            </a:fld>
            <a:endParaRPr lang="en-US"/>
          </a:p>
        </p:txBody>
      </p:sp>
    </p:spTree>
    <p:extLst>
      <p:ext uri="{BB962C8B-B14F-4D97-AF65-F5344CB8AC3E}">
        <p14:creationId xmlns:p14="http://schemas.microsoft.com/office/powerpoint/2010/main" val="2177158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SYLVIA</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31</a:t>
            </a:fld>
            <a:endParaRPr lang="en-US"/>
          </a:p>
        </p:txBody>
      </p:sp>
    </p:spTree>
    <p:extLst>
      <p:ext uri="{BB962C8B-B14F-4D97-AF65-F5344CB8AC3E}">
        <p14:creationId xmlns:p14="http://schemas.microsoft.com/office/powerpoint/2010/main" val="94132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SYLVIA</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32</a:t>
            </a:fld>
            <a:endParaRPr lang="en-US"/>
          </a:p>
        </p:txBody>
      </p:sp>
    </p:spTree>
    <p:extLst>
      <p:ext uri="{BB962C8B-B14F-4D97-AF65-F5344CB8AC3E}">
        <p14:creationId xmlns:p14="http://schemas.microsoft.com/office/powerpoint/2010/main" val="1236974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SYLVIA</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33</a:t>
            </a:fld>
            <a:endParaRPr lang="en-US"/>
          </a:p>
        </p:txBody>
      </p:sp>
    </p:spTree>
    <p:extLst>
      <p:ext uri="{BB962C8B-B14F-4D97-AF65-F5344CB8AC3E}">
        <p14:creationId xmlns:p14="http://schemas.microsoft.com/office/powerpoint/2010/main" val="328159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SYLVIA</a:t>
            </a:r>
          </a:p>
          <a:p>
            <a:endParaRPr lang="en-US" dirty="0"/>
          </a:p>
        </p:txBody>
      </p:sp>
      <p:sp>
        <p:nvSpPr>
          <p:cNvPr id="4" name="Slide Number Placeholder 3"/>
          <p:cNvSpPr>
            <a:spLocks noGrp="1"/>
          </p:cNvSpPr>
          <p:nvPr>
            <p:ph type="sldNum" sz="quarter" idx="5"/>
          </p:nvPr>
        </p:nvSpPr>
        <p:spPr/>
        <p:txBody>
          <a:bodyPr/>
          <a:lstStyle/>
          <a:p>
            <a:fld id="{D1BBC3D9-846C-4D8F-9AFB-D9979D778B0E}" type="slidenum">
              <a:rPr lang="en-US" smtClean="0"/>
              <a:t>34</a:t>
            </a:fld>
            <a:endParaRPr lang="en-US"/>
          </a:p>
        </p:txBody>
      </p:sp>
    </p:spTree>
    <p:extLst>
      <p:ext uri="{BB962C8B-B14F-4D97-AF65-F5344CB8AC3E}">
        <p14:creationId xmlns:p14="http://schemas.microsoft.com/office/powerpoint/2010/main" val="3407453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SYLVIA</a:t>
            </a:r>
          </a:p>
        </p:txBody>
      </p:sp>
      <p:sp>
        <p:nvSpPr>
          <p:cNvPr id="4" name="Slide Number Placeholder 3"/>
          <p:cNvSpPr>
            <a:spLocks noGrp="1"/>
          </p:cNvSpPr>
          <p:nvPr>
            <p:ph type="sldNum" sz="quarter" idx="5"/>
          </p:nvPr>
        </p:nvSpPr>
        <p:spPr/>
        <p:txBody>
          <a:bodyPr/>
          <a:lstStyle/>
          <a:p>
            <a:fld id="{235A43C6-212E-4DAD-B980-7CFB37EE80F1}" type="slidenum">
              <a:rPr lang="en-US" smtClean="0"/>
              <a:t>35</a:t>
            </a:fld>
            <a:endParaRPr lang="en-US"/>
          </a:p>
        </p:txBody>
      </p:sp>
    </p:spTree>
    <p:extLst>
      <p:ext uri="{BB962C8B-B14F-4D97-AF65-F5344CB8AC3E}">
        <p14:creationId xmlns:p14="http://schemas.microsoft.com/office/powerpoint/2010/main" val="1079963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SYLVIA</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36</a:t>
            </a:fld>
            <a:endParaRPr lang="en-US"/>
          </a:p>
        </p:txBody>
      </p:sp>
    </p:spTree>
    <p:extLst>
      <p:ext uri="{BB962C8B-B14F-4D97-AF65-F5344CB8AC3E}">
        <p14:creationId xmlns:p14="http://schemas.microsoft.com/office/powerpoint/2010/main" val="24299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SYLVIA</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37</a:t>
            </a:fld>
            <a:endParaRPr lang="en-US"/>
          </a:p>
        </p:txBody>
      </p:sp>
    </p:spTree>
    <p:extLst>
      <p:ext uri="{BB962C8B-B14F-4D97-AF65-F5344CB8AC3E}">
        <p14:creationId xmlns:p14="http://schemas.microsoft.com/office/powerpoint/2010/main" val="406826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38</a:t>
            </a:fld>
            <a:endParaRPr lang="en-US"/>
          </a:p>
        </p:txBody>
      </p:sp>
    </p:spTree>
    <p:extLst>
      <p:ext uri="{BB962C8B-B14F-4D97-AF65-F5344CB8AC3E}">
        <p14:creationId xmlns:p14="http://schemas.microsoft.com/office/powerpoint/2010/main" val="189174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SHANNON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39</a:t>
            </a:fld>
            <a:endParaRPr lang="en-US"/>
          </a:p>
        </p:txBody>
      </p:sp>
    </p:spTree>
    <p:extLst>
      <p:ext uri="{BB962C8B-B14F-4D97-AF65-F5344CB8AC3E}">
        <p14:creationId xmlns:p14="http://schemas.microsoft.com/office/powerpoint/2010/main" val="158055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a:t>
            </a:fld>
            <a:endParaRPr lang="en-US"/>
          </a:p>
        </p:txBody>
      </p:sp>
    </p:spTree>
    <p:extLst>
      <p:ext uri="{BB962C8B-B14F-4D97-AF65-F5344CB8AC3E}">
        <p14:creationId xmlns:p14="http://schemas.microsoft.com/office/powerpoint/2010/main" val="1542421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40</a:t>
            </a:fld>
            <a:endParaRPr lang="en-US"/>
          </a:p>
        </p:txBody>
      </p:sp>
    </p:spTree>
    <p:extLst>
      <p:ext uri="{BB962C8B-B14F-4D97-AF65-F5344CB8AC3E}">
        <p14:creationId xmlns:p14="http://schemas.microsoft.com/office/powerpoint/2010/main" val="40281633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SHANNON – </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41</a:t>
            </a:fld>
            <a:endParaRPr lang="en-US"/>
          </a:p>
        </p:txBody>
      </p:sp>
    </p:spTree>
    <p:extLst>
      <p:ext uri="{BB962C8B-B14F-4D97-AF65-F5344CB8AC3E}">
        <p14:creationId xmlns:p14="http://schemas.microsoft.com/office/powerpoint/2010/main" val="2142456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42</a:t>
            </a:fld>
            <a:endParaRPr lang="en-US"/>
          </a:p>
        </p:txBody>
      </p:sp>
    </p:spTree>
    <p:extLst>
      <p:ext uri="{BB962C8B-B14F-4D97-AF65-F5344CB8AC3E}">
        <p14:creationId xmlns:p14="http://schemas.microsoft.com/office/powerpoint/2010/main" val="2700615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p:txBody>
      </p:sp>
      <p:sp>
        <p:nvSpPr>
          <p:cNvPr id="4" name="Slide Number Placeholder 3"/>
          <p:cNvSpPr>
            <a:spLocks noGrp="1"/>
          </p:cNvSpPr>
          <p:nvPr>
            <p:ph type="sldNum" sz="quarter" idx="10"/>
          </p:nvPr>
        </p:nvSpPr>
        <p:spPr/>
        <p:txBody>
          <a:bodyPr/>
          <a:lstStyle/>
          <a:p>
            <a:fld id="{46F61C2E-A742-4C66-9C09-42058C44826A}" type="slidenum">
              <a:rPr lang="en-US" smtClean="0"/>
              <a:t>43</a:t>
            </a:fld>
            <a:endParaRPr lang="en-US"/>
          </a:p>
        </p:txBody>
      </p:sp>
    </p:spTree>
    <p:extLst>
      <p:ext uri="{BB962C8B-B14F-4D97-AF65-F5344CB8AC3E}">
        <p14:creationId xmlns:p14="http://schemas.microsoft.com/office/powerpoint/2010/main" val="38769958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p:txBody>
      </p:sp>
      <p:sp>
        <p:nvSpPr>
          <p:cNvPr id="4" name="Slide Number Placeholder 3"/>
          <p:cNvSpPr>
            <a:spLocks noGrp="1"/>
          </p:cNvSpPr>
          <p:nvPr>
            <p:ph type="sldNum" sz="quarter" idx="5"/>
          </p:nvPr>
        </p:nvSpPr>
        <p:spPr/>
        <p:txBody>
          <a:bodyPr/>
          <a:lstStyle/>
          <a:p>
            <a:fld id="{D1BBC3D9-846C-4D8F-9AFB-D9979D778B0E}" type="slidenum">
              <a:rPr lang="en-US" smtClean="0"/>
              <a:t>44</a:t>
            </a:fld>
            <a:endParaRPr lang="en-US"/>
          </a:p>
        </p:txBody>
      </p:sp>
    </p:spTree>
    <p:extLst>
      <p:ext uri="{BB962C8B-B14F-4D97-AF65-F5344CB8AC3E}">
        <p14:creationId xmlns:p14="http://schemas.microsoft.com/office/powerpoint/2010/main" val="16453052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45</a:t>
            </a:fld>
            <a:endParaRPr lang="en-US"/>
          </a:p>
        </p:txBody>
      </p:sp>
    </p:spTree>
    <p:extLst>
      <p:ext uri="{BB962C8B-B14F-4D97-AF65-F5344CB8AC3E}">
        <p14:creationId xmlns:p14="http://schemas.microsoft.com/office/powerpoint/2010/main" val="1635021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t>City to provide information.</a:t>
            </a:r>
            <a:r>
              <a:rPr lang="en-US" sz="1200" b="1" u="none" baseline="0" dirty="0"/>
              <a:t> Please include as much as you can to shed light on current initiatives &amp; thus, provide a positive outlook for participants. </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46</a:t>
            </a:fld>
            <a:endParaRPr lang="en-US"/>
          </a:p>
        </p:txBody>
      </p:sp>
    </p:spTree>
    <p:extLst>
      <p:ext uri="{BB962C8B-B14F-4D97-AF65-F5344CB8AC3E}">
        <p14:creationId xmlns:p14="http://schemas.microsoft.com/office/powerpoint/2010/main" val="29391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47</a:t>
            </a:fld>
            <a:endParaRPr lang="en-US"/>
          </a:p>
        </p:txBody>
      </p:sp>
    </p:spTree>
    <p:extLst>
      <p:ext uri="{BB962C8B-B14F-4D97-AF65-F5344CB8AC3E}">
        <p14:creationId xmlns:p14="http://schemas.microsoft.com/office/powerpoint/2010/main" val="34258959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a:p>
            <a:endParaRPr lang="en-US" dirty="0"/>
          </a:p>
        </p:txBody>
      </p:sp>
      <p:sp>
        <p:nvSpPr>
          <p:cNvPr id="4" name="Slide Number Placeholder 3"/>
          <p:cNvSpPr>
            <a:spLocks noGrp="1"/>
          </p:cNvSpPr>
          <p:nvPr>
            <p:ph type="sldNum" sz="quarter" idx="5"/>
          </p:nvPr>
        </p:nvSpPr>
        <p:spPr/>
        <p:txBody>
          <a:bodyPr/>
          <a:lstStyle/>
          <a:p>
            <a:fld id="{D1BBC3D9-846C-4D8F-9AFB-D9979D778B0E}" type="slidenum">
              <a:rPr lang="en-US" smtClean="0"/>
              <a:t>48</a:t>
            </a:fld>
            <a:endParaRPr lang="en-US"/>
          </a:p>
        </p:txBody>
      </p:sp>
    </p:spTree>
    <p:extLst>
      <p:ext uri="{BB962C8B-B14F-4D97-AF65-F5344CB8AC3E}">
        <p14:creationId xmlns:p14="http://schemas.microsoft.com/office/powerpoint/2010/main" val="32757809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49</a:t>
            </a:fld>
            <a:endParaRPr lang="en-US"/>
          </a:p>
        </p:txBody>
      </p:sp>
    </p:spTree>
    <p:extLst>
      <p:ext uri="{BB962C8B-B14F-4D97-AF65-F5344CB8AC3E}">
        <p14:creationId xmlns:p14="http://schemas.microsoft.com/office/powerpoint/2010/main" val="2267280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p:txBody>
      </p:sp>
      <p:sp>
        <p:nvSpPr>
          <p:cNvPr id="4" name="Slide Number Placeholder 3"/>
          <p:cNvSpPr>
            <a:spLocks noGrp="1"/>
          </p:cNvSpPr>
          <p:nvPr>
            <p:ph type="sldNum" sz="quarter" idx="10"/>
          </p:nvPr>
        </p:nvSpPr>
        <p:spPr/>
        <p:txBody>
          <a:bodyPr/>
          <a:lstStyle/>
          <a:p>
            <a:fld id="{235A43C6-212E-4DAD-B980-7CFB37EE80F1}" type="slidenum">
              <a:rPr lang="en-US" smtClean="0"/>
              <a:t>5</a:t>
            </a:fld>
            <a:endParaRPr lang="en-US"/>
          </a:p>
        </p:txBody>
      </p:sp>
    </p:spTree>
    <p:extLst>
      <p:ext uri="{BB962C8B-B14F-4D97-AF65-F5344CB8AC3E}">
        <p14:creationId xmlns:p14="http://schemas.microsoft.com/office/powerpoint/2010/main" val="2348169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a:p>
            <a:endParaRPr lang="en-US" dirty="0"/>
          </a:p>
        </p:txBody>
      </p:sp>
      <p:sp>
        <p:nvSpPr>
          <p:cNvPr id="4" name="Slide Number Placeholder 3"/>
          <p:cNvSpPr>
            <a:spLocks noGrp="1"/>
          </p:cNvSpPr>
          <p:nvPr>
            <p:ph type="sldNum" sz="quarter" idx="5"/>
          </p:nvPr>
        </p:nvSpPr>
        <p:spPr/>
        <p:txBody>
          <a:bodyPr/>
          <a:lstStyle/>
          <a:p>
            <a:fld id="{D1BBC3D9-846C-4D8F-9AFB-D9979D778B0E}" type="slidenum">
              <a:rPr lang="en-US" smtClean="0"/>
              <a:t>50</a:t>
            </a:fld>
            <a:endParaRPr lang="en-US"/>
          </a:p>
        </p:txBody>
      </p:sp>
    </p:spTree>
    <p:extLst>
      <p:ext uri="{BB962C8B-B14F-4D97-AF65-F5344CB8AC3E}">
        <p14:creationId xmlns:p14="http://schemas.microsoft.com/office/powerpoint/2010/main" val="24376390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a:p>
            <a:endParaRPr lang="en-US" dirty="0"/>
          </a:p>
        </p:txBody>
      </p:sp>
      <p:sp>
        <p:nvSpPr>
          <p:cNvPr id="4" name="Slide Number Placeholder 3"/>
          <p:cNvSpPr>
            <a:spLocks noGrp="1"/>
          </p:cNvSpPr>
          <p:nvPr>
            <p:ph type="sldNum" sz="quarter" idx="5"/>
          </p:nvPr>
        </p:nvSpPr>
        <p:spPr/>
        <p:txBody>
          <a:bodyPr/>
          <a:lstStyle/>
          <a:p>
            <a:fld id="{D1BBC3D9-846C-4D8F-9AFB-D9979D778B0E}" type="slidenum">
              <a:rPr lang="en-US" smtClean="0"/>
              <a:t>51</a:t>
            </a:fld>
            <a:endParaRPr lang="en-US"/>
          </a:p>
        </p:txBody>
      </p:sp>
    </p:spTree>
    <p:extLst>
      <p:ext uri="{BB962C8B-B14F-4D97-AF65-F5344CB8AC3E}">
        <p14:creationId xmlns:p14="http://schemas.microsoft.com/office/powerpoint/2010/main" val="4076286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52</a:t>
            </a:fld>
            <a:endParaRPr lang="en-US"/>
          </a:p>
        </p:txBody>
      </p:sp>
    </p:spTree>
    <p:extLst>
      <p:ext uri="{BB962C8B-B14F-4D97-AF65-F5344CB8AC3E}">
        <p14:creationId xmlns:p14="http://schemas.microsoft.com/office/powerpoint/2010/main" val="24915072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p:txBody>
      </p:sp>
      <p:sp>
        <p:nvSpPr>
          <p:cNvPr id="4" name="Slide Number Placeholder 3"/>
          <p:cNvSpPr>
            <a:spLocks noGrp="1"/>
          </p:cNvSpPr>
          <p:nvPr>
            <p:ph type="sldNum" sz="quarter" idx="5"/>
          </p:nvPr>
        </p:nvSpPr>
        <p:spPr/>
        <p:txBody>
          <a:bodyPr/>
          <a:lstStyle/>
          <a:p>
            <a:fld id="{D1BBC3D9-846C-4D8F-9AFB-D9979D778B0E}" type="slidenum">
              <a:rPr lang="en-US" smtClean="0"/>
              <a:t>53</a:t>
            </a:fld>
            <a:endParaRPr lang="en-US"/>
          </a:p>
        </p:txBody>
      </p:sp>
    </p:spTree>
    <p:extLst>
      <p:ext uri="{BB962C8B-B14F-4D97-AF65-F5344CB8AC3E}">
        <p14:creationId xmlns:p14="http://schemas.microsoft.com/office/powerpoint/2010/main" val="669736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54</a:t>
            </a:fld>
            <a:endParaRPr lang="en-US"/>
          </a:p>
        </p:txBody>
      </p:sp>
    </p:spTree>
    <p:extLst>
      <p:ext uri="{BB962C8B-B14F-4D97-AF65-F5344CB8AC3E}">
        <p14:creationId xmlns:p14="http://schemas.microsoft.com/office/powerpoint/2010/main" val="20936360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55</a:t>
            </a:fld>
            <a:endParaRPr lang="en-US"/>
          </a:p>
        </p:txBody>
      </p:sp>
    </p:spTree>
    <p:extLst>
      <p:ext uri="{BB962C8B-B14F-4D97-AF65-F5344CB8AC3E}">
        <p14:creationId xmlns:p14="http://schemas.microsoft.com/office/powerpoint/2010/main" val="2535387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56</a:t>
            </a:fld>
            <a:endParaRPr lang="en-US"/>
          </a:p>
        </p:txBody>
      </p:sp>
    </p:spTree>
    <p:extLst>
      <p:ext uri="{BB962C8B-B14F-4D97-AF65-F5344CB8AC3E}">
        <p14:creationId xmlns:p14="http://schemas.microsoft.com/office/powerpoint/2010/main" val="26139948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57</a:t>
            </a:fld>
            <a:endParaRPr lang="en-US"/>
          </a:p>
        </p:txBody>
      </p:sp>
    </p:spTree>
    <p:extLst>
      <p:ext uri="{BB962C8B-B14F-4D97-AF65-F5344CB8AC3E}">
        <p14:creationId xmlns:p14="http://schemas.microsoft.com/office/powerpoint/2010/main" val="16058458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PlaceIt</a:t>
            </a:r>
            <a:r>
              <a:rPr lang="en-US" dirty="0"/>
              <a:t>!</a:t>
            </a:r>
            <a:r>
              <a:rPr lang="es-ES" dirty="0"/>
              <a:t> </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58</a:t>
            </a:fld>
            <a:endParaRPr lang="en-US"/>
          </a:p>
        </p:txBody>
      </p:sp>
    </p:spTree>
    <p:extLst>
      <p:ext uri="{BB962C8B-B14F-4D97-AF65-F5344CB8AC3E}">
        <p14:creationId xmlns:p14="http://schemas.microsoft.com/office/powerpoint/2010/main" val="39670562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59</a:t>
            </a:fld>
            <a:endParaRPr lang="en-US"/>
          </a:p>
        </p:txBody>
      </p:sp>
    </p:spTree>
    <p:extLst>
      <p:ext uri="{BB962C8B-B14F-4D97-AF65-F5344CB8AC3E}">
        <p14:creationId xmlns:p14="http://schemas.microsoft.com/office/powerpoint/2010/main" val="427137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Placeit</a:t>
            </a:r>
            <a:r>
              <a:rPr lang="en-US" dirty="0" smtClean="0"/>
              <a:t>!</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6</a:t>
            </a:fld>
            <a:endParaRPr lang="en-US"/>
          </a:p>
        </p:txBody>
      </p:sp>
    </p:spTree>
    <p:extLst>
      <p:ext uri="{BB962C8B-B14F-4D97-AF65-F5344CB8AC3E}">
        <p14:creationId xmlns:p14="http://schemas.microsoft.com/office/powerpoint/2010/main" val="4433013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60</a:t>
            </a:fld>
            <a:endParaRPr lang="en-US"/>
          </a:p>
        </p:txBody>
      </p:sp>
    </p:spTree>
    <p:extLst>
      <p:ext uri="{BB962C8B-B14F-4D97-AF65-F5344CB8AC3E}">
        <p14:creationId xmlns:p14="http://schemas.microsoft.com/office/powerpoint/2010/main" val="2105217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61</a:t>
            </a:fld>
            <a:endParaRPr lang="en-US"/>
          </a:p>
        </p:txBody>
      </p:sp>
    </p:spTree>
    <p:extLst>
      <p:ext uri="{BB962C8B-B14F-4D97-AF65-F5344CB8AC3E}">
        <p14:creationId xmlns:p14="http://schemas.microsoft.com/office/powerpoint/2010/main" val="41076770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MARILYN</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62</a:t>
            </a:fld>
            <a:endParaRPr lang="en-US"/>
          </a:p>
        </p:txBody>
      </p:sp>
    </p:spTree>
    <p:extLst>
      <p:ext uri="{BB962C8B-B14F-4D97-AF65-F5344CB8AC3E}">
        <p14:creationId xmlns:p14="http://schemas.microsoft.com/office/powerpoint/2010/main" val="2278212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Placeit</a:t>
            </a:r>
            <a:r>
              <a:rPr lang="en-US" dirty="0"/>
              <a:t>!</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7</a:t>
            </a:fld>
            <a:endParaRPr lang="en-US"/>
          </a:p>
        </p:txBody>
      </p:sp>
    </p:spTree>
    <p:extLst>
      <p:ext uri="{BB962C8B-B14F-4D97-AF65-F5344CB8AC3E}">
        <p14:creationId xmlns:p14="http://schemas.microsoft.com/office/powerpoint/2010/main" val="390579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Placeit</a:t>
            </a:r>
            <a:r>
              <a:rPr lang="en-US" dirty="0"/>
              <a:t>!</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8</a:t>
            </a:fld>
            <a:endParaRPr lang="en-US"/>
          </a:p>
        </p:txBody>
      </p:sp>
    </p:spTree>
    <p:extLst>
      <p:ext uri="{BB962C8B-B14F-4D97-AF65-F5344CB8AC3E}">
        <p14:creationId xmlns:p14="http://schemas.microsoft.com/office/powerpoint/2010/main" val="3027093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Placeit</a:t>
            </a:r>
            <a:r>
              <a:rPr lang="en-US" dirty="0"/>
              <a:t>!</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9</a:t>
            </a:fld>
            <a:endParaRPr lang="en-US"/>
          </a:p>
        </p:txBody>
      </p:sp>
    </p:spTree>
    <p:extLst>
      <p:ext uri="{BB962C8B-B14F-4D97-AF65-F5344CB8AC3E}">
        <p14:creationId xmlns:p14="http://schemas.microsoft.com/office/powerpoint/2010/main" val="3431356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EC79-0236-4CE1-85A0-96717EA0C556}"/>
              </a:ext>
            </a:extLst>
          </p:cNvPr>
          <p:cNvSpPr>
            <a:spLocks noGrp="1"/>
          </p:cNvSpPr>
          <p:nvPr>
            <p:ph type="ctrTitle"/>
          </p:nvPr>
        </p:nvSpPr>
        <p:spPr>
          <a:xfrm>
            <a:off x="1524000" y="1122363"/>
            <a:ext cx="9144000" cy="2387600"/>
          </a:xfrm>
        </p:spPr>
        <p:txBody>
          <a:bodyPr anchor="b">
            <a:normAutofit/>
          </a:bodyPr>
          <a:lstStyle>
            <a:lvl1pPr algn="ctr">
              <a:defRPr sz="5000"/>
            </a:lvl1pPr>
          </a:lstStyle>
          <a:p>
            <a:r>
              <a:rPr lang="en-US" dirty="0"/>
              <a:t>Click to edit Master title style</a:t>
            </a:r>
          </a:p>
        </p:txBody>
      </p:sp>
      <p:sp>
        <p:nvSpPr>
          <p:cNvPr id="3" name="Subtitle 2">
            <a:extLst>
              <a:ext uri="{FF2B5EF4-FFF2-40B4-BE49-F238E27FC236}">
                <a16:creationId xmlns:a16="http://schemas.microsoft.com/office/drawing/2014/main" id="{AAEDFB1C-6FBA-4E64-A4EE-BC13DC7C1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3A2256-EA5A-45E5-8DBD-080F6B46F019}"/>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8/10/2022</a:t>
            </a:fld>
            <a:endParaRPr lang="en-US"/>
          </a:p>
        </p:txBody>
      </p:sp>
      <p:sp>
        <p:nvSpPr>
          <p:cNvPr id="5" name="Footer Placeholder 4">
            <a:extLst>
              <a:ext uri="{FF2B5EF4-FFF2-40B4-BE49-F238E27FC236}">
                <a16:creationId xmlns:a16="http://schemas.microsoft.com/office/drawing/2014/main" id="{DFC40358-F828-448E-BF48-BF5DD2D2E3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CC9B4B-B6C1-4C70-8FA7-68F732150AC9}"/>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2465148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EC9D-651F-4C7B-B6C1-AF2E26D0B8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0C09B6-5D38-40EA-917F-1F399EA987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1D7A6-BB9B-427B-860D-8CED73B241A9}"/>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8/10/2022</a:t>
            </a:fld>
            <a:endParaRPr lang="en-US"/>
          </a:p>
        </p:txBody>
      </p:sp>
      <p:sp>
        <p:nvSpPr>
          <p:cNvPr id="5" name="Footer Placeholder 4">
            <a:extLst>
              <a:ext uri="{FF2B5EF4-FFF2-40B4-BE49-F238E27FC236}">
                <a16:creationId xmlns:a16="http://schemas.microsoft.com/office/drawing/2014/main" id="{AB8DC8CD-6986-40D4-B015-D43ED95AC1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E75DA1-9877-42EB-BC2E-E631D3628AA1}"/>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4231510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BA2D42-47E1-4131-A041-FD8FD13622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C2EF13-E2BC-4413-8229-730BFB7DE0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18F6E-E83A-4A73-B443-9222FA280BD0}"/>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8/10/2022</a:t>
            </a:fld>
            <a:endParaRPr lang="en-US"/>
          </a:p>
        </p:txBody>
      </p:sp>
      <p:sp>
        <p:nvSpPr>
          <p:cNvPr id="5" name="Footer Placeholder 4">
            <a:extLst>
              <a:ext uri="{FF2B5EF4-FFF2-40B4-BE49-F238E27FC236}">
                <a16:creationId xmlns:a16="http://schemas.microsoft.com/office/drawing/2014/main" id="{D60C96A2-8A72-4328-8586-407B5283F9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74F7E1-791F-460E-9B86-092235319D02}"/>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11632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6ACA-C10F-421D-B1A5-C8FA3B7C3DF8}"/>
              </a:ext>
            </a:extLst>
          </p:cNvPr>
          <p:cNvSpPr>
            <a:spLocks noGrp="1"/>
          </p:cNvSpPr>
          <p:nvPr>
            <p:ph type="title"/>
          </p:nvPr>
        </p:nvSpPr>
        <p:spPr>
          <a:xfrm>
            <a:off x="273527" y="1071016"/>
            <a:ext cx="5685976" cy="997913"/>
          </a:xfrm>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8CA3ABD-A01D-4383-8C71-0DA2E06F32BC}"/>
              </a:ext>
            </a:extLst>
          </p:cNvPr>
          <p:cNvSpPr>
            <a:spLocks noGrp="1"/>
          </p:cNvSpPr>
          <p:nvPr>
            <p:ph idx="1"/>
          </p:nvPr>
        </p:nvSpPr>
        <p:spPr>
          <a:xfrm>
            <a:off x="273527" y="2222387"/>
            <a:ext cx="5685976" cy="4196162"/>
          </a:xfrm>
        </p:spPr>
        <p:txBody>
          <a:bodyPr/>
          <a:lstStyle>
            <a:lvl1pPr>
              <a:defRPr sz="1900">
                <a:solidFill>
                  <a:srgbClr val="1D345D"/>
                </a:solidFill>
              </a:defRPr>
            </a:lvl1pPr>
            <a:lvl2pPr>
              <a:defRPr sz="1700">
                <a:solidFill>
                  <a:srgbClr val="1D345D"/>
                </a:solidFill>
              </a:defRPr>
            </a:lvl2pPr>
            <a:lvl3pPr>
              <a:defRPr>
                <a:solidFill>
                  <a:srgbClr val="1D345D"/>
                </a:solidFill>
              </a:defRPr>
            </a:lvl3pPr>
            <a:lvl4pPr>
              <a:defRPr>
                <a:solidFill>
                  <a:srgbClr val="1D345D"/>
                </a:solidFill>
              </a:defRPr>
            </a:lvl4pPr>
            <a:lvl5pPr>
              <a:defRPr>
                <a:solidFill>
                  <a:srgbClr val="1D345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173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4705-2923-4AF4-95FB-23BD61D7BE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F35266-DF3C-41FA-A714-5E6C066FCA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4AC53-0903-4E0F-9FDB-3C86B59FF83C}"/>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8/10/2022</a:t>
            </a:fld>
            <a:endParaRPr lang="en-US"/>
          </a:p>
        </p:txBody>
      </p:sp>
      <p:sp>
        <p:nvSpPr>
          <p:cNvPr id="5" name="Footer Placeholder 4">
            <a:extLst>
              <a:ext uri="{FF2B5EF4-FFF2-40B4-BE49-F238E27FC236}">
                <a16:creationId xmlns:a16="http://schemas.microsoft.com/office/drawing/2014/main" id="{49B2F6CF-B3C5-40AE-B028-102B4E229E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69CA3-FEF5-4413-8570-8DBED2773FBB}"/>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124080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F21E-1FF6-4E5E-8288-1953B26F8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C12A1F-0EE8-484A-A6A4-94E1008D21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632848-0129-4E10-8F91-CD8847F421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9CCE4D-F663-4B42-ACD9-2A6D267B7F84}"/>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8/10/2022</a:t>
            </a:fld>
            <a:endParaRPr lang="en-US"/>
          </a:p>
        </p:txBody>
      </p:sp>
      <p:sp>
        <p:nvSpPr>
          <p:cNvPr id="6" name="Footer Placeholder 5">
            <a:extLst>
              <a:ext uri="{FF2B5EF4-FFF2-40B4-BE49-F238E27FC236}">
                <a16:creationId xmlns:a16="http://schemas.microsoft.com/office/drawing/2014/main" id="{076E18A3-5D43-489B-8D21-2742B1D840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F335A-DD30-4B63-9DB3-C3C273454DC8}"/>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89895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48F2-927E-4CAB-9B82-DB78568810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744E5-5165-4ED5-81D4-383B5DC33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BEF8BC-6D7B-402F-B2E3-C98CBA65BC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05A095-917F-416F-BF83-029167DB6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1D44A4-DA21-4696-B7BE-4C455383C9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2B8EEC-C074-4039-8ABF-D4DB8D3B5DD6}"/>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8/10/2022</a:t>
            </a:fld>
            <a:endParaRPr lang="en-US"/>
          </a:p>
        </p:txBody>
      </p:sp>
      <p:sp>
        <p:nvSpPr>
          <p:cNvPr id="8" name="Footer Placeholder 7">
            <a:extLst>
              <a:ext uri="{FF2B5EF4-FFF2-40B4-BE49-F238E27FC236}">
                <a16:creationId xmlns:a16="http://schemas.microsoft.com/office/drawing/2014/main" id="{348D9F9D-ED89-4A79-8953-E60259FBB2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65246DD-B06A-428B-BA48-AD2CC3E88104}"/>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2869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4729-D98A-46B7-B818-3CAEA1D1F1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25B4A-658E-41AE-9B25-C1687A41DB2D}"/>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8/10/2022</a:t>
            </a:fld>
            <a:endParaRPr lang="en-US"/>
          </a:p>
        </p:txBody>
      </p:sp>
      <p:sp>
        <p:nvSpPr>
          <p:cNvPr id="4" name="Footer Placeholder 3">
            <a:extLst>
              <a:ext uri="{FF2B5EF4-FFF2-40B4-BE49-F238E27FC236}">
                <a16:creationId xmlns:a16="http://schemas.microsoft.com/office/drawing/2014/main" id="{014A7A6A-6433-4A7E-9FE4-243844755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E47AA4-4F3C-40FF-8782-64AF048D0117}"/>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2739729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D101C-14CB-49AF-B751-443E1034DE83}"/>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8/10/2022</a:t>
            </a:fld>
            <a:endParaRPr lang="en-US"/>
          </a:p>
        </p:txBody>
      </p:sp>
      <p:sp>
        <p:nvSpPr>
          <p:cNvPr id="3" name="Footer Placeholder 2">
            <a:extLst>
              <a:ext uri="{FF2B5EF4-FFF2-40B4-BE49-F238E27FC236}">
                <a16:creationId xmlns:a16="http://schemas.microsoft.com/office/drawing/2014/main" id="{5E7805DD-AD89-419E-8998-E35A386848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E14D87-7926-4E00-88AD-89A93A95BA01}"/>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49900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8C1E-EC66-4BA7-B65D-3A7A21B066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16884D-40C0-4318-9114-FB679FA7B7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8AC253-BF65-4265-BAD1-318520FE5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7A38B-8E1D-430C-AF3D-4275B8AD2537}"/>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8/10/2022</a:t>
            </a:fld>
            <a:endParaRPr lang="en-US"/>
          </a:p>
        </p:txBody>
      </p:sp>
      <p:sp>
        <p:nvSpPr>
          <p:cNvPr id="6" name="Footer Placeholder 5">
            <a:extLst>
              <a:ext uri="{FF2B5EF4-FFF2-40B4-BE49-F238E27FC236}">
                <a16:creationId xmlns:a16="http://schemas.microsoft.com/office/drawing/2014/main" id="{BDF84AD2-4C18-4FC6-9A77-EAEAC2132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7ACD34-3E5C-4836-A997-C33CACE9ACC4}"/>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5210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4029-C3E6-454B-9C85-FC4E5DA6E6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9F8C20-23F8-4201-B0D0-E8F6A11AC1BF}"/>
              </a:ext>
            </a:extLst>
          </p:cNvPr>
          <p:cNvSpPr>
            <a:spLocks noGrp="1"/>
          </p:cNvSpPr>
          <p:nvPr>
            <p:ph type="pic" idx="1"/>
          </p:nvPr>
        </p:nvSpPr>
        <p:spPr>
          <a:xfrm>
            <a:off x="5183188" y="987425"/>
            <a:ext cx="3582193" cy="238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9FF9A7-D7C6-4A51-A630-107D20476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D4085-4B0E-4D09-A1B6-380B51CD6B36}"/>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8/10/2022</a:t>
            </a:fld>
            <a:endParaRPr lang="en-US"/>
          </a:p>
        </p:txBody>
      </p:sp>
      <p:sp>
        <p:nvSpPr>
          <p:cNvPr id="6" name="Footer Placeholder 5">
            <a:extLst>
              <a:ext uri="{FF2B5EF4-FFF2-40B4-BE49-F238E27FC236}">
                <a16:creationId xmlns:a16="http://schemas.microsoft.com/office/drawing/2014/main" id="{D622658C-6171-4F4A-A401-6CA1946292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6D12C1-9F34-458C-8012-62C6178A3B27}"/>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109580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3F917-7C7A-4147-B1BE-0D9EBA90B82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269" t="34989" r="309" b="54139"/>
          <a:stretch/>
        </p:blipFill>
        <p:spPr>
          <a:xfrm>
            <a:off x="0" y="-8834"/>
            <a:ext cx="10346954" cy="704088"/>
          </a:xfrm>
          <a:prstGeom prst="rect">
            <a:avLst/>
          </a:prstGeom>
        </p:spPr>
      </p:pic>
      <p:sp>
        <p:nvSpPr>
          <p:cNvPr id="16" name="Rectangle 15">
            <a:extLst>
              <a:ext uri="{FF2B5EF4-FFF2-40B4-BE49-F238E27FC236}">
                <a16:creationId xmlns:a16="http://schemas.microsoft.com/office/drawing/2014/main" id="{A20E7762-472E-4ED5-AF6C-7600BF3C7102}"/>
              </a:ext>
            </a:extLst>
          </p:cNvPr>
          <p:cNvSpPr/>
          <p:nvPr userDrawn="1"/>
        </p:nvSpPr>
        <p:spPr>
          <a:xfrm>
            <a:off x="0" y="0"/>
            <a:ext cx="12192000" cy="6858000"/>
          </a:xfrm>
          <a:prstGeom prst="rect">
            <a:avLst/>
          </a:prstGeom>
          <a:solidFill>
            <a:srgbClr val="7082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26211D-863B-4550-8C50-E3A6AD63A9A6}"/>
              </a:ext>
            </a:extLst>
          </p:cNvPr>
          <p:cNvSpPr/>
          <p:nvPr userDrawn="1"/>
        </p:nvSpPr>
        <p:spPr>
          <a:xfrm>
            <a:off x="192024" y="1010210"/>
            <a:ext cx="11812006" cy="5663976"/>
          </a:xfrm>
          <a:prstGeom prst="rect">
            <a:avLst/>
          </a:prstGeom>
          <a:solidFill>
            <a:srgbClr val="81828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8285"/>
              </a:solidFill>
            </a:endParaRPr>
          </a:p>
        </p:txBody>
      </p:sp>
      <p:sp>
        <p:nvSpPr>
          <p:cNvPr id="2" name="Title Placeholder 1">
            <a:extLst>
              <a:ext uri="{FF2B5EF4-FFF2-40B4-BE49-F238E27FC236}">
                <a16:creationId xmlns:a16="http://schemas.microsoft.com/office/drawing/2014/main" id="{CB5BA3AC-5E2F-4076-9806-E6F0936DC3D9}"/>
              </a:ext>
            </a:extLst>
          </p:cNvPr>
          <p:cNvSpPr>
            <a:spLocks noGrp="1"/>
          </p:cNvSpPr>
          <p:nvPr>
            <p:ph type="title"/>
          </p:nvPr>
        </p:nvSpPr>
        <p:spPr>
          <a:xfrm>
            <a:off x="329184" y="1055812"/>
            <a:ext cx="5766816" cy="9064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620439-2415-41EC-9CC0-5D3FBCC0B3BF}"/>
              </a:ext>
            </a:extLst>
          </p:cNvPr>
          <p:cNvSpPr>
            <a:spLocks noGrp="1"/>
          </p:cNvSpPr>
          <p:nvPr>
            <p:ph type="body" idx="1"/>
          </p:nvPr>
        </p:nvSpPr>
        <p:spPr>
          <a:xfrm>
            <a:off x="329184" y="1968423"/>
            <a:ext cx="5766816" cy="46171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8" name="Rectangle 7">
            <a:extLst>
              <a:ext uri="{FF2B5EF4-FFF2-40B4-BE49-F238E27FC236}">
                <a16:creationId xmlns:a16="http://schemas.microsoft.com/office/drawing/2014/main" id="{99A46F1C-0EA2-4AA0-A330-083AE1798F72}"/>
              </a:ext>
            </a:extLst>
          </p:cNvPr>
          <p:cNvSpPr/>
          <p:nvPr userDrawn="1"/>
        </p:nvSpPr>
        <p:spPr>
          <a:xfrm>
            <a:off x="0" y="0"/>
            <a:ext cx="10351008" cy="704088"/>
          </a:xfrm>
          <a:prstGeom prst="rect">
            <a:avLst/>
          </a:prstGeom>
          <a:solidFill>
            <a:srgbClr val="1D345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CBD854A-D919-4BC4-B223-7C4EA3483677}"/>
              </a:ext>
            </a:extLst>
          </p:cNvPr>
          <p:cNvSpPr/>
          <p:nvPr userDrawn="1"/>
        </p:nvSpPr>
        <p:spPr>
          <a:xfrm>
            <a:off x="187970" y="6633039"/>
            <a:ext cx="11812006" cy="45719"/>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with medium confidence">
            <a:extLst>
              <a:ext uri="{FF2B5EF4-FFF2-40B4-BE49-F238E27FC236}">
                <a16:creationId xmlns:a16="http://schemas.microsoft.com/office/drawing/2014/main" id="{9D2121C7-310F-4476-8C3F-FC4C0988FAC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579608" y="111316"/>
            <a:ext cx="1396990" cy="805045"/>
          </a:xfrm>
          <a:prstGeom prst="rect">
            <a:avLst/>
          </a:prstGeom>
        </p:spPr>
      </p:pic>
      <p:sp>
        <p:nvSpPr>
          <p:cNvPr id="13" name="Rectangle 12">
            <a:extLst>
              <a:ext uri="{FF2B5EF4-FFF2-40B4-BE49-F238E27FC236}">
                <a16:creationId xmlns:a16="http://schemas.microsoft.com/office/drawing/2014/main" id="{0D755791-6DEB-4C2F-906D-63791128DA82}"/>
              </a:ext>
            </a:extLst>
          </p:cNvPr>
          <p:cNvSpPr/>
          <p:nvPr userDrawn="1"/>
        </p:nvSpPr>
        <p:spPr>
          <a:xfrm>
            <a:off x="0" y="738987"/>
            <a:ext cx="10351008" cy="120549"/>
          </a:xfrm>
          <a:prstGeom prst="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F4C49F2-0BA4-46CA-991C-8E2DA92C9E30}"/>
              </a:ext>
            </a:extLst>
          </p:cNvPr>
          <p:cNvSpPr txBox="1"/>
          <p:nvPr userDrawn="1"/>
        </p:nvSpPr>
        <p:spPr>
          <a:xfrm>
            <a:off x="192024" y="192959"/>
            <a:ext cx="10158984" cy="292388"/>
          </a:xfrm>
          <a:prstGeom prst="rect">
            <a:avLst/>
          </a:prstGeom>
          <a:noFill/>
        </p:spPr>
        <p:txBody>
          <a:bodyPr wrap="square" rtlCol="0">
            <a:spAutoFit/>
          </a:bodyPr>
          <a:lstStyle/>
          <a:p>
            <a:r>
              <a:rPr lang="en-US" sz="1300" dirty="0">
                <a:solidFill>
                  <a:schemeClr val="bg1"/>
                </a:solidFill>
                <a:latin typeface="Arial" panose="020B0604020202020204" pitchFamily="34" charset="0"/>
                <a:cs typeface="Arial" panose="020B0604020202020204" pitchFamily="34" charset="0"/>
              </a:rPr>
              <a:t>General Plan, Housing, Environmental Justice, and Safety Elements </a:t>
            </a:r>
          </a:p>
        </p:txBody>
      </p:sp>
    </p:spTree>
    <p:extLst>
      <p:ext uri="{BB962C8B-B14F-4D97-AF65-F5344CB8AC3E}">
        <p14:creationId xmlns:p14="http://schemas.microsoft.com/office/powerpoint/2010/main" val="3482836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4.jpeg"/><Relationship Id="rId7"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4.jpeg"/><Relationship Id="rId7"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18/10/relationships/comments" Target="../comments/modernComment_41D_FBF8D0DD.xml"/><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8.jpeg"/><Relationship Id="rId7"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G"/></Relationships>
</file>

<file path=ppt/slides/_rels/slide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6.jpeg"/><Relationship Id="rId7"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7.jpg"/><Relationship Id="rId4" Type="http://schemas.openxmlformats.org/officeDocument/2006/relationships/image" Target="../media/image97.jpeg"/></Relationships>
</file>

<file path=ppt/slides/_rels/slide5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jpg"/><Relationship Id="rId7"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hyperlink" Target="mailto:msimpson@irwindaleca.gov"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www.irwindaleca.gov/570/Housing-Element-General-Plan-Update" TargetMode="External"/><Relationship Id="rId4" Type="http://schemas.openxmlformats.org/officeDocument/2006/relationships/hyperlink" Target="mailto:spalomera@esassoc.com"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2.jpeg"/><Relationship Id="rId7" Type="http://schemas.openxmlformats.org/officeDocument/2006/relationships/image" Target="../media/image13.jp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A73F1D-69CA-46EF-A3C7-7394E2A2B10E}"/>
              </a:ext>
            </a:extLst>
          </p:cNvPr>
          <p:cNvSpPr/>
          <p:nvPr/>
        </p:nvSpPr>
        <p:spPr>
          <a:xfrm>
            <a:off x="0" y="0"/>
            <a:ext cx="12192000" cy="3704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ground, outdoor&#10;&#10;Description automatically generated">
            <a:extLst>
              <a:ext uri="{FF2B5EF4-FFF2-40B4-BE49-F238E27FC236}">
                <a16:creationId xmlns:a16="http://schemas.microsoft.com/office/drawing/2014/main" id="{64A5A204-8B3C-46BD-9277-B3B48EA1C1C4}"/>
              </a:ext>
            </a:extLst>
          </p:cNvPr>
          <p:cNvPicPr>
            <a:picLocks noChangeAspect="1"/>
          </p:cNvPicPr>
          <p:nvPr/>
        </p:nvPicPr>
        <p:blipFill rotWithShape="1">
          <a:blip r:embed="rId3">
            <a:extLst>
              <a:ext uri="{28A0092B-C50C-407E-A947-70E740481C1C}">
                <a14:useLocalDpi xmlns:a14="http://schemas.microsoft.com/office/drawing/2010/main" val="0"/>
              </a:ext>
            </a:extLst>
          </a:blip>
          <a:srcRect t="21652" b="19529"/>
          <a:stretch/>
        </p:blipFill>
        <p:spPr>
          <a:xfrm>
            <a:off x="-3268" y="2889942"/>
            <a:ext cx="12192000" cy="3968057"/>
          </a:xfrm>
          <a:prstGeom prst="rect">
            <a:avLst/>
          </a:prstGeom>
        </p:spPr>
      </p:pic>
      <p:sp>
        <p:nvSpPr>
          <p:cNvPr id="19" name="Rectangle 18">
            <a:extLst>
              <a:ext uri="{FF2B5EF4-FFF2-40B4-BE49-F238E27FC236}">
                <a16:creationId xmlns:a16="http://schemas.microsoft.com/office/drawing/2014/main" id="{D69ABC34-339B-4D24-87AC-4211DA932023}"/>
              </a:ext>
            </a:extLst>
          </p:cNvPr>
          <p:cNvSpPr/>
          <p:nvPr/>
        </p:nvSpPr>
        <p:spPr>
          <a:xfrm>
            <a:off x="-6183" y="18360"/>
            <a:ext cx="12192000" cy="3053329"/>
          </a:xfrm>
          <a:prstGeom prst="rect">
            <a:avLst/>
          </a:prstGeom>
          <a:solidFill>
            <a:srgbClr val="7082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004A502-6E8B-4C14-951D-C4071252044F}"/>
              </a:ext>
            </a:extLst>
          </p:cNvPr>
          <p:cNvSpPr/>
          <p:nvPr/>
        </p:nvSpPr>
        <p:spPr>
          <a:xfrm>
            <a:off x="-9405" y="3019607"/>
            <a:ext cx="12201405" cy="3838393"/>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with medium confidence">
            <a:extLst>
              <a:ext uri="{FF2B5EF4-FFF2-40B4-BE49-F238E27FC236}">
                <a16:creationId xmlns:a16="http://schemas.microsoft.com/office/drawing/2014/main" id="{54E83819-459A-4254-AE66-1905C3B20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373" y="697794"/>
            <a:ext cx="2308888" cy="1330546"/>
          </a:xfrm>
          <a:prstGeom prst="rect">
            <a:avLst/>
          </a:prstGeom>
        </p:spPr>
      </p:pic>
      <p:sp>
        <p:nvSpPr>
          <p:cNvPr id="10" name="TextBox 9">
            <a:extLst>
              <a:ext uri="{FF2B5EF4-FFF2-40B4-BE49-F238E27FC236}">
                <a16:creationId xmlns:a16="http://schemas.microsoft.com/office/drawing/2014/main" id="{B3D24254-EA62-4456-9556-33B105AA40D0}"/>
              </a:ext>
            </a:extLst>
          </p:cNvPr>
          <p:cNvSpPr txBox="1"/>
          <p:nvPr/>
        </p:nvSpPr>
        <p:spPr>
          <a:xfrm>
            <a:off x="2129028" y="2168751"/>
            <a:ext cx="7933944" cy="477054"/>
          </a:xfrm>
          <a:prstGeom prst="rect">
            <a:avLst/>
          </a:prstGeom>
          <a:noFill/>
        </p:spPr>
        <p:txBody>
          <a:bodyPr wrap="square" rtlCol="0">
            <a:spAutoFit/>
          </a:bodyPr>
          <a:lstStyle/>
          <a:p>
            <a:pPr algn="ctr"/>
            <a:r>
              <a:rPr lang="en-US" sz="2500" dirty="0">
                <a:solidFill>
                  <a:srgbClr val="1D345D"/>
                </a:solidFill>
                <a:latin typeface="Arial" panose="020B0604020202020204" pitchFamily="34" charset="0"/>
                <a:cs typeface="Arial" panose="020B0604020202020204" pitchFamily="34" charset="0"/>
              </a:rPr>
              <a:t>CITY OF IRWINDALE</a:t>
            </a:r>
          </a:p>
        </p:txBody>
      </p:sp>
      <p:sp>
        <p:nvSpPr>
          <p:cNvPr id="11" name="TextBox 10">
            <a:extLst>
              <a:ext uri="{FF2B5EF4-FFF2-40B4-BE49-F238E27FC236}">
                <a16:creationId xmlns:a16="http://schemas.microsoft.com/office/drawing/2014/main" id="{3B073954-5E20-4844-8257-6D5D5B7EE878}"/>
              </a:ext>
            </a:extLst>
          </p:cNvPr>
          <p:cNvSpPr txBox="1"/>
          <p:nvPr/>
        </p:nvSpPr>
        <p:spPr>
          <a:xfrm>
            <a:off x="596874" y="3439783"/>
            <a:ext cx="10971878" cy="2354491"/>
          </a:xfrm>
          <a:prstGeom prst="rect">
            <a:avLst/>
          </a:prstGeom>
          <a:noFill/>
        </p:spPr>
        <p:txBody>
          <a:bodyPr wrap="square" rtlCol="0">
            <a:spAutoFit/>
          </a:bodyPr>
          <a:lstStyle/>
          <a:p>
            <a:pPr algn="ctr"/>
            <a:r>
              <a:rPr lang="en-US" sz="3500" dirty="0">
                <a:solidFill>
                  <a:schemeClr val="bg1"/>
                </a:solidFill>
                <a:latin typeface="Arial" panose="020B0604020202020204" pitchFamily="34" charset="0"/>
                <a:cs typeface="Arial" panose="020B0604020202020204" pitchFamily="34" charset="0"/>
              </a:rPr>
              <a:t>COMMUNITY WORKSHOP</a:t>
            </a:r>
          </a:p>
          <a:p>
            <a:pPr algn="ctr"/>
            <a:r>
              <a:rPr lang="en-US" sz="2500" dirty="0">
                <a:solidFill>
                  <a:schemeClr val="bg1"/>
                </a:solidFill>
                <a:latin typeface="Arial" panose="020B0604020202020204" pitchFamily="34" charset="0"/>
                <a:cs typeface="Arial" panose="020B0604020202020204" pitchFamily="34" charset="0"/>
              </a:rPr>
              <a:t>Environmental Justice and Safety Elements</a:t>
            </a:r>
            <a:br>
              <a:rPr lang="en-US" sz="2500" dirty="0">
                <a:solidFill>
                  <a:schemeClr val="bg1"/>
                </a:solidFill>
                <a:latin typeface="Arial" panose="020B0604020202020204" pitchFamily="34" charset="0"/>
                <a:cs typeface="Arial" panose="020B0604020202020204" pitchFamily="34" charset="0"/>
              </a:rPr>
            </a:br>
            <a:endParaRPr lang="en-US" sz="1500" dirty="0">
              <a:solidFill>
                <a:schemeClr val="bg1"/>
              </a:solidFill>
              <a:latin typeface="Arial" panose="020B0604020202020204" pitchFamily="34"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a:p>
            <a:pPr lvl="0" algn="ctr"/>
            <a:r>
              <a:rPr lang="es-ES" sz="3500" dirty="0">
                <a:solidFill>
                  <a:schemeClr val="bg1"/>
                </a:solidFill>
                <a:latin typeface="Arial" panose="020B0604020202020204" pitchFamily="34" charset="0"/>
                <a:cs typeface="Arial" panose="020B0604020202020204" pitchFamily="34" charset="0"/>
              </a:rPr>
              <a:t>REUNIÓN COMUNITARI</a:t>
            </a:r>
            <a:r>
              <a:rPr lang="en-US" sz="3500" dirty="0">
                <a:solidFill>
                  <a:schemeClr val="bg1"/>
                </a:solidFill>
                <a:latin typeface="Arial" panose="020B0604020202020204" pitchFamily="34" charset="0"/>
                <a:cs typeface="Arial" panose="020B0604020202020204" pitchFamily="34" charset="0"/>
              </a:rPr>
              <a:t>A</a:t>
            </a:r>
          </a:p>
          <a:p>
            <a:pPr algn="ctr"/>
            <a:r>
              <a:rPr lang="es-ES" sz="2500" dirty="0">
                <a:solidFill>
                  <a:schemeClr val="bg1"/>
                </a:solidFill>
                <a:latin typeface="Arial" panose="020B0604020202020204" pitchFamily="34" charset="0"/>
                <a:cs typeface="Arial" panose="020B0604020202020204" pitchFamily="34" charset="0"/>
              </a:rPr>
              <a:t>Elementos de la Justicia Ambiental y Seguridad</a:t>
            </a:r>
            <a:endParaRPr lang="en-US" sz="25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E47E3ED-534B-4156-AA6D-6E8D3E06FD1A}"/>
              </a:ext>
            </a:extLst>
          </p:cNvPr>
          <p:cNvSpPr txBox="1"/>
          <p:nvPr/>
        </p:nvSpPr>
        <p:spPr>
          <a:xfrm>
            <a:off x="1931721" y="6185540"/>
            <a:ext cx="7933944" cy="400110"/>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August 9</a:t>
            </a:r>
            <a:r>
              <a:rPr lang="en-US" sz="2000" baseline="30000" dirty="0">
                <a:solidFill>
                  <a:schemeClr val="bg1"/>
                </a:solidFill>
                <a:latin typeface="Arial" panose="020B0604020202020204" pitchFamily="34" charset="0"/>
                <a:cs typeface="Arial" panose="020B0604020202020204" pitchFamily="34" charset="0"/>
              </a:rPr>
              <a:t>th</a:t>
            </a:r>
            <a:r>
              <a:rPr lang="en-US" sz="2000" dirty="0">
                <a:solidFill>
                  <a:schemeClr val="bg1"/>
                </a:solidFill>
                <a:latin typeface="Arial" panose="020B0604020202020204" pitchFamily="34" charset="0"/>
                <a:cs typeface="Arial" panose="020B0604020202020204" pitchFamily="34" charset="0"/>
              </a:rPr>
              <a:t>, 2022</a:t>
            </a:r>
          </a:p>
        </p:txBody>
      </p:sp>
      <p:sp>
        <p:nvSpPr>
          <p:cNvPr id="16" name="Rectangle 15">
            <a:extLst>
              <a:ext uri="{FF2B5EF4-FFF2-40B4-BE49-F238E27FC236}">
                <a16:creationId xmlns:a16="http://schemas.microsoft.com/office/drawing/2014/main" id="{310A2766-E096-4A5C-BC28-7EA983FAE84A}"/>
              </a:ext>
            </a:extLst>
          </p:cNvPr>
          <p:cNvSpPr/>
          <p:nvPr/>
        </p:nvSpPr>
        <p:spPr>
          <a:xfrm>
            <a:off x="-3091" y="2891333"/>
            <a:ext cx="12192000" cy="198716"/>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9B859BF-85EE-481A-9D82-6ECA57371674}"/>
              </a:ext>
            </a:extLst>
          </p:cNvPr>
          <p:cNvSpPr/>
          <p:nvPr/>
        </p:nvSpPr>
        <p:spPr>
          <a:xfrm>
            <a:off x="0" y="28039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98D82AC2-BF10-C6F5-4BF1-9951E8ECD029}"/>
              </a:ext>
            </a:extLst>
          </p:cNvPr>
          <p:cNvCxnSpPr/>
          <p:nvPr/>
        </p:nvCxnSpPr>
        <p:spPr>
          <a:xfrm>
            <a:off x="2438400" y="4590192"/>
            <a:ext cx="7315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91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6C41A2-2D6F-9A22-4554-3F027EB5E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5332" y="2531197"/>
            <a:ext cx="2203704" cy="2203704"/>
          </a:xfrm>
          <a:prstGeom prst="rect">
            <a:avLst/>
          </a:prstGeom>
        </p:spPr>
      </p:pic>
      <p:pic>
        <p:nvPicPr>
          <p:cNvPr id="6" name="Picture 5">
            <a:extLst>
              <a:ext uri="{FF2B5EF4-FFF2-40B4-BE49-F238E27FC236}">
                <a16:creationId xmlns:a16="http://schemas.microsoft.com/office/drawing/2014/main" id="{6E4B212F-C4F2-DCB1-9820-6CBBFEF03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9573" y="2525516"/>
            <a:ext cx="2203704" cy="2203704"/>
          </a:xfrm>
          <a:prstGeom prst="rect">
            <a:avLst/>
          </a:prstGeom>
        </p:spPr>
      </p:pic>
      <p:pic>
        <p:nvPicPr>
          <p:cNvPr id="8" name="Picture 7">
            <a:extLst>
              <a:ext uri="{FF2B5EF4-FFF2-40B4-BE49-F238E27FC236}">
                <a16:creationId xmlns:a16="http://schemas.microsoft.com/office/drawing/2014/main" id="{58763076-C183-55E3-7002-67B80A34F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3074" y="2524932"/>
            <a:ext cx="2203704" cy="2203704"/>
          </a:xfrm>
          <a:prstGeom prst="rect">
            <a:avLst/>
          </a:prstGeom>
        </p:spPr>
      </p:pic>
      <p:pic>
        <p:nvPicPr>
          <p:cNvPr id="47" name="Picture 46">
            <a:extLst>
              <a:ext uri="{FF2B5EF4-FFF2-40B4-BE49-F238E27FC236}">
                <a16:creationId xmlns:a16="http://schemas.microsoft.com/office/drawing/2014/main" id="{AF11472F-D4D9-16BD-C09C-A39B867B2E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206" y="2536812"/>
            <a:ext cx="2203704" cy="2203704"/>
          </a:xfrm>
          <a:prstGeom prst="rect">
            <a:avLst/>
          </a:prstGeom>
        </p:spPr>
      </p:pic>
      <p:pic>
        <p:nvPicPr>
          <p:cNvPr id="49" name="Picture 48">
            <a:extLst>
              <a:ext uri="{FF2B5EF4-FFF2-40B4-BE49-F238E27FC236}">
                <a16:creationId xmlns:a16="http://schemas.microsoft.com/office/drawing/2014/main" id="{00700522-0EF0-F622-7207-83C27C76B7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8201" y="2531197"/>
            <a:ext cx="2203704" cy="2203704"/>
          </a:xfrm>
          <a:prstGeom prst="rect">
            <a:avLst/>
          </a:prstGeom>
        </p:spPr>
      </p:pic>
      <p:sp>
        <p:nvSpPr>
          <p:cNvPr id="2" name="Title 1">
            <a:extLst>
              <a:ext uri="{FF2B5EF4-FFF2-40B4-BE49-F238E27FC236}">
                <a16:creationId xmlns:a16="http://schemas.microsoft.com/office/drawing/2014/main" id="{66CB501D-09CC-30ED-DD06-95969F498B38}"/>
              </a:ext>
            </a:extLst>
          </p:cNvPr>
          <p:cNvSpPr>
            <a:spLocks noGrp="1"/>
          </p:cNvSpPr>
          <p:nvPr>
            <p:ph type="title"/>
          </p:nvPr>
        </p:nvSpPr>
        <p:spPr>
          <a:xfrm>
            <a:off x="273527" y="1071016"/>
            <a:ext cx="8979330" cy="997913"/>
          </a:xfrm>
        </p:spPr>
        <p:txBody>
          <a:bodyPr>
            <a:normAutofit/>
          </a:bodyPr>
          <a:lstStyle/>
          <a:p>
            <a:r>
              <a:rPr lang="en-US" dirty="0"/>
              <a:t>Key Themes: Visions for Irwindale</a:t>
            </a:r>
            <a:br>
              <a:rPr lang="en-US" dirty="0"/>
            </a:br>
            <a:r>
              <a:rPr lang="en-US" dirty="0" err="1">
                <a:solidFill>
                  <a:srgbClr val="8A1B04"/>
                </a:solidFill>
              </a:rPr>
              <a:t>Temas</a:t>
            </a:r>
            <a:r>
              <a:rPr lang="en-US" dirty="0">
                <a:solidFill>
                  <a:srgbClr val="8A1B04"/>
                </a:solidFill>
              </a:rPr>
              <a:t> </a:t>
            </a:r>
            <a:r>
              <a:rPr lang="en-US" dirty="0" err="1">
                <a:solidFill>
                  <a:srgbClr val="8A1B04"/>
                </a:solidFill>
              </a:rPr>
              <a:t>Importantes</a:t>
            </a:r>
            <a:r>
              <a:rPr lang="en-US" dirty="0">
                <a:solidFill>
                  <a:srgbClr val="8A1B04"/>
                </a:solidFill>
              </a:rPr>
              <a:t>: </a:t>
            </a:r>
            <a:r>
              <a:rPr lang="en-US" dirty="0" err="1">
                <a:solidFill>
                  <a:srgbClr val="8A1B04"/>
                </a:solidFill>
              </a:rPr>
              <a:t>Visiones</a:t>
            </a:r>
            <a:r>
              <a:rPr lang="en-US" dirty="0">
                <a:solidFill>
                  <a:srgbClr val="8A1B04"/>
                </a:solidFill>
              </a:rPr>
              <a:t> para Irwindale</a:t>
            </a:r>
            <a:endParaRPr lang="en-US" dirty="0"/>
          </a:p>
        </p:txBody>
      </p:sp>
      <p:sp>
        <p:nvSpPr>
          <p:cNvPr id="28" name="TextBox 27">
            <a:extLst>
              <a:ext uri="{FF2B5EF4-FFF2-40B4-BE49-F238E27FC236}">
                <a16:creationId xmlns:a16="http://schemas.microsoft.com/office/drawing/2014/main" id="{CD097B0D-93C8-5CB8-F047-CB14CD129A84}"/>
              </a:ext>
            </a:extLst>
          </p:cNvPr>
          <p:cNvSpPr txBox="1"/>
          <p:nvPr/>
        </p:nvSpPr>
        <p:spPr>
          <a:xfrm>
            <a:off x="367401" y="4875990"/>
            <a:ext cx="2201510" cy="984116"/>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Parks &amp; Programs</a:t>
            </a:r>
          </a:p>
          <a:p>
            <a:pPr marL="0" lvl="0" indent="0" algn="ctr" defTabSz="1422400">
              <a:lnSpc>
                <a:spcPct val="90000"/>
              </a:lnSpc>
              <a:spcBef>
                <a:spcPct val="0"/>
              </a:spcBef>
              <a:spcAft>
                <a:spcPct val="35000"/>
              </a:spcAft>
              <a:buNone/>
            </a:pPr>
            <a:r>
              <a:rPr lang="en-US" sz="1900" i="1" kern="1200" dirty="0" err="1">
                <a:solidFill>
                  <a:srgbClr val="8A1B04"/>
                </a:solidFill>
                <a:latin typeface="Arial" panose="020B0604020202020204" pitchFamily="34" charset="0"/>
                <a:cs typeface="Arial" panose="020B0604020202020204" pitchFamily="34" charset="0"/>
              </a:rPr>
              <a:t>Parques</a:t>
            </a:r>
            <a:r>
              <a:rPr lang="en-US" sz="1900" i="1" kern="1200" dirty="0">
                <a:solidFill>
                  <a:srgbClr val="8A1B04"/>
                </a:solidFill>
                <a:latin typeface="Arial" panose="020B0604020202020204" pitchFamily="34" charset="0"/>
                <a:cs typeface="Arial" panose="020B0604020202020204" pitchFamily="34" charset="0"/>
              </a:rPr>
              <a:t> y </a:t>
            </a:r>
            <a:r>
              <a:rPr lang="en-US" sz="1900" i="1" kern="1200" dirty="0" err="1">
                <a:solidFill>
                  <a:srgbClr val="8A1B04"/>
                </a:solidFill>
                <a:latin typeface="Arial" panose="020B0604020202020204" pitchFamily="34" charset="0"/>
                <a:cs typeface="Arial" panose="020B0604020202020204" pitchFamily="34" charset="0"/>
              </a:rPr>
              <a:t>Programa</a:t>
            </a:r>
            <a:r>
              <a:rPr lang="es-ES" sz="1900" i="1" kern="1200" dirty="0">
                <a:solidFill>
                  <a:srgbClr val="8A1B04"/>
                </a:solidFill>
                <a:latin typeface="Arial" panose="020B0604020202020204" pitchFamily="34" charset="0"/>
                <a:cs typeface="Arial" panose="020B0604020202020204" pitchFamily="34" charset="0"/>
              </a:rPr>
              <a:t>s </a:t>
            </a:r>
            <a:endParaRPr lang="en-US" sz="1900" kern="1200" dirty="0">
              <a:solidFill>
                <a:srgbClr val="8A1B04"/>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9444788F-5E91-C8E6-C7F6-32D781E4A201}"/>
              </a:ext>
            </a:extLst>
          </p:cNvPr>
          <p:cNvSpPr txBox="1"/>
          <p:nvPr/>
        </p:nvSpPr>
        <p:spPr>
          <a:xfrm>
            <a:off x="2679833" y="4875990"/>
            <a:ext cx="2201510" cy="720967"/>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Trees</a:t>
            </a:r>
          </a:p>
          <a:p>
            <a:pPr marL="0" lvl="0" indent="0" algn="ctr" defTabSz="1422400">
              <a:lnSpc>
                <a:spcPct val="90000"/>
              </a:lnSpc>
              <a:spcBef>
                <a:spcPct val="0"/>
              </a:spcBef>
              <a:spcAft>
                <a:spcPct val="35000"/>
              </a:spcAft>
              <a:buNone/>
            </a:pPr>
            <a:r>
              <a:rPr lang="es-ES" sz="1900" i="1" kern="1200" dirty="0">
                <a:solidFill>
                  <a:srgbClr val="8A1B04"/>
                </a:solidFill>
                <a:latin typeface="Arial" panose="020B0604020202020204" pitchFamily="34" charset="0"/>
                <a:cs typeface="Arial" panose="020B0604020202020204" pitchFamily="34" charset="0"/>
              </a:rPr>
              <a:t>Árboles</a:t>
            </a:r>
            <a:endParaRPr lang="en-US" sz="1900" i="1" kern="1200" dirty="0">
              <a:solidFill>
                <a:srgbClr val="8A1B04"/>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DF48966-09E8-1570-C20B-18677F5E85D5}"/>
              </a:ext>
            </a:extLst>
          </p:cNvPr>
          <p:cNvSpPr txBox="1"/>
          <p:nvPr/>
        </p:nvSpPr>
        <p:spPr>
          <a:xfrm>
            <a:off x="4992264" y="4857647"/>
            <a:ext cx="2182319" cy="720967"/>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Food and culture</a:t>
            </a:r>
          </a:p>
          <a:p>
            <a:pPr marL="0" lvl="0" indent="0" algn="ctr" defTabSz="1422400">
              <a:lnSpc>
                <a:spcPct val="90000"/>
              </a:lnSpc>
              <a:spcBef>
                <a:spcPct val="0"/>
              </a:spcBef>
              <a:spcAft>
                <a:spcPct val="35000"/>
              </a:spcAft>
              <a:buNone/>
            </a:pPr>
            <a:r>
              <a:rPr lang="en-US" sz="1900" i="1" kern="1200" dirty="0">
                <a:solidFill>
                  <a:srgbClr val="8A1B04"/>
                </a:solidFill>
                <a:latin typeface="Arial" panose="020B0604020202020204" pitchFamily="34" charset="0"/>
                <a:cs typeface="Arial" panose="020B0604020202020204" pitchFamily="34" charset="0"/>
              </a:rPr>
              <a:t>Comida y </a:t>
            </a:r>
            <a:r>
              <a:rPr lang="en-US" sz="1900" i="1" kern="1200" dirty="0" err="1">
                <a:solidFill>
                  <a:srgbClr val="8A1B04"/>
                </a:solidFill>
                <a:latin typeface="Arial" panose="020B0604020202020204" pitchFamily="34" charset="0"/>
                <a:cs typeface="Arial" panose="020B0604020202020204" pitchFamily="34" charset="0"/>
              </a:rPr>
              <a:t>Cultura</a:t>
            </a:r>
            <a:endParaRPr lang="en-US" sz="1900" b="0" i="1" kern="1200" dirty="0">
              <a:solidFill>
                <a:srgbClr val="8A1B04"/>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C4AF545-2E4B-9EDD-DA8D-961DAA9AB707}"/>
              </a:ext>
            </a:extLst>
          </p:cNvPr>
          <p:cNvSpPr txBox="1"/>
          <p:nvPr/>
        </p:nvSpPr>
        <p:spPr>
          <a:xfrm>
            <a:off x="7285504" y="4857647"/>
            <a:ext cx="2182320" cy="1247265"/>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Community Spaces</a:t>
            </a:r>
          </a:p>
          <a:p>
            <a:pPr marL="0" lvl="0" indent="0" algn="ctr" defTabSz="1422400">
              <a:lnSpc>
                <a:spcPct val="90000"/>
              </a:lnSpc>
              <a:spcBef>
                <a:spcPct val="0"/>
              </a:spcBef>
              <a:spcAft>
                <a:spcPct val="35000"/>
              </a:spcAft>
              <a:buNone/>
            </a:pPr>
            <a:r>
              <a:rPr lang="es-ES" sz="1900" i="1" kern="1200" dirty="0">
                <a:solidFill>
                  <a:srgbClr val="8A1B04"/>
                </a:solidFill>
                <a:latin typeface="Arial" panose="020B0604020202020204" pitchFamily="34" charset="0"/>
                <a:cs typeface="Arial" panose="020B0604020202020204" pitchFamily="34" charset="0"/>
              </a:rPr>
              <a:t>Espacios Comunitarios</a:t>
            </a:r>
            <a:endParaRPr lang="en-US" sz="1900" i="1" kern="1200" dirty="0">
              <a:solidFill>
                <a:srgbClr val="8A1B04"/>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2973DD31-09AB-3B51-4EC9-9A37FCA0E165}"/>
              </a:ext>
            </a:extLst>
          </p:cNvPr>
          <p:cNvSpPr txBox="1"/>
          <p:nvPr/>
        </p:nvSpPr>
        <p:spPr>
          <a:xfrm>
            <a:off x="9597937" y="4857646"/>
            <a:ext cx="2182322" cy="984116"/>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Clean Environment</a:t>
            </a:r>
          </a:p>
          <a:p>
            <a:pPr marL="0" lvl="0" indent="0" algn="ctr" defTabSz="1422400">
              <a:lnSpc>
                <a:spcPct val="90000"/>
              </a:lnSpc>
              <a:spcBef>
                <a:spcPct val="0"/>
              </a:spcBef>
              <a:spcAft>
                <a:spcPct val="35000"/>
              </a:spcAft>
              <a:buNone/>
            </a:pPr>
            <a:r>
              <a:rPr lang="es-ES" sz="1900" i="1" kern="1200" dirty="0">
                <a:solidFill>
                  <a:srgbClr val="8A1B04"/>
                </a:solidFill>
                <a:latin typeface="Arial" panose="020B0604020202020204" pitchFamily="34" charset="0"/>
                <a:cs typeface="Arial" panose="020B0604020202020204" pitchFamily="34" charset="0"/>
              </a:rPr>
              <a:t>Ambiente Limpio</a:t>
            </a:r>
            <a:endParaRPr lang="en-US" sz="1900" i="1" kern="1200" dirty="0">
              <a:solidFill>
                <a:srgbClr val="8A1B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77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CB5298-6FFD-236E-629E-C47777FBFA8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08" t="-272" r="22683" b="19001"/>
          <a:stretch/>
        </p:blipFill>
        <p:spPr>
          <a:xfrm>
            <a:off x="6307709" y="4595191"/>
            <a:ext cx="2864730" cy="2270435"/>
          </a:xfrm>
          <a:prstGeom prst="rect">
            <a:avLst/>
          </a:prstGeom>
        </p:spPr>
      </p:pic>
      <p:pic>
        <p:nvPicPr>
          <p:cNvPr id="17" name="Picture 16">
            <a:extLst>
              <a:ext uri="{FF2B5EF4-FFF2-40B4-BE49-F238E27FC236}">
                <a16:creationId xmlns:a16="http://schemas.microsoft.com/office/drawing/2014/main" id="{05AD34B5-3621-BB32-1BD3-43B52227E96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538"/>
          <a:stretch/>
        </p:blipFill>
        <p:spPr>
          <a:xfrm>
            <a:off x="3129537" y="4564948"/>
            <a:ext cx="3178172" cy="2305233"/>
          </a:xfrm>
          <a:prstGeom prst="rect">
            <a:avLst/>
          </a:prstGeom>
        </p:spPr>
      </p:pic>
      <p:pic>
        <p:nvPicPr>
          <p:cNvPr id="18" name="Picture 17">
            <a:extLst>
              <a:ext uri="{FF2B5EF4-FFF2-40B4-BE49-F238E27FC236}">
                <a16:creationId xmlns:a16="http://schemas.microsoft.com/office/drawing/2014/main" id="{AE98E21D-21A7-9EAE-5A62-654CD336506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08478"/>
            <a:ext cx="3137004" cy="2352752"/>
          </a:xfrm>
          <a:prstGeom prst="rect">
            <a:avLst/>
          </a:prstGeom>
        </p:spPr>
      </p:pic>
      <p:pic>
        <p:nvPicPr>
          <p:cNvPr id="19" name="Picture 18">
            <a:extLst>
              <a:ext uri="{FF2B5EF4-FFF2-40B4-BE49-F238E27FC236}">
                <a16:creationId xmlns:a16="http://schemas.microsoft.com/office/drawing/2014/main" id="{45B5306D-6438-21BC-A0CB-87894EA3CE6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11087"/>
          <a:stretch/>
        </p:blipFill>
        <p:spPr>
          <a:xfrm>
            <a:off x="9172439" y="4598989"/>
            <a:ext cx="3019561" cy="226316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7467" y="-9"/>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9E901219-2F55-DB89-DCC6-7409955F0112}"/>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3. General Plan Process</a:t>
            </a:r>
            <a:r>
              <a:rPr lang="en-US" sz="3600" dirty="0">
                <a:solidFill>
                  <a:schemeClr val="bg1"/>
                </a:solidFill>
              </a:rPr>
              <a:t/>
            </a:r>
            <a:br>
              <a:rPr lang="en-US" sz="3600" dirty="0">
                <a:solidFill>
                  <a:schemeClr val="bg1"/>
                </a:solidFill>
              </a:rPr>
            </a:br>
            <a:r>
              <a:rPr lang="es-ES" sz="3600" dirty="0">
                <a:solidFill>
                  <a:srgbClr val="8A1B04"/>
                </a:solidFill>
              </a:rPr>
              <a:t>Proceso del Plan General</a:t>
            </a:r>
            <a:endParaRPr lang="en-US" sz="3600" dirty="0">
              <a:solidFill>
                <a:srgbClr val="8A1B04"/>
              </a:solidFill>
            </a:endParaRPr>
          </a:p>
        </p:txBody>
      </p:sp>
    </p:spTree>
    <p:extLst>
      <p:ext uri="{BB962C8B-B14F-4D97-AF65-F5344CB8AC3E}">
        <p14:creationId xmlns:p14="http://schemas.microsoft.com/office/powerpoint/2010/main" val="220798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l="1586" t="790" r="1172" b="3543"/>
          <a:stretch/>
        </p:blipFill>
        <p:spPr>
          <a:xfrm>
            <a:off x="328361" y="2000539"/>
            <a:ext cx="11559274" cy="4548792"/>
          </a:xfrm>
          <a:prstGeom prst="rect">
            <a:avLst/>
          </a:prstGeom>
        </p:spPr>
      </p:pic>
      <p:sp>
        <p:nvSpPr>
          <p:cNvPr id="3" name="Rectangle 2">
            <a:extLst>
              <a:ext uri="{FF2B5EF4-FFF2-40B4-BE49-F238E27FC236}">
                <a16:creationId xmlns:a16="http://schemas.microsoft.com/office/drawing/2014/main" id="{29BD70B8-7B53-130F-E070-4159DE3DC95B}"/>
              </a:ext>
            </a:extLst>
          </p:cNvPr>
          <p:cNvSpPr/>
          <p:nvPr/>
        </p:nvSpPr>
        <p:spPr>
          <a:xfrm>
            <a:off x="7115611" y="5347152"/>
            <a:ext cx="1012610" cy="1184104"/>
          </a:xfrm>
          <a:prstGeom prst="rect">
            <a:avLst/>
          </a:prstGeom>
          <a:noFill/>
          <a:ln w="28575">
            <a:solidFill>
              <a:srgbClr val="8A1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479E62A-CEAF-35FD-9071-88206D6E12C7}"/>
              </a:ext>
            </a:extLst>
          </p:cNvPr>
          <p:cNvSpPr>
            <a:spLocks noGrp="1"/>
          </p:cNvSpPr>
          <p:nvPr>
            <p:ph type="title"/>
          </p:nvPr>
        </p:nvSpPr>
        <p:spPr>
          <a:xfrm>
            <a:off x="273527" y="1071016"/>
            <a:ext cx="4238132" cy="997913"/>
          </a:xfrm>
        </p:spPr>
        <p:txBody>
          <a:bodyPr>
            <a:normAutofit/>
          </a:bodyPr>
          <a:lstStyle/>
          <a:p>
            <a:r>
              <a:rPr lang="en-US" dirty="0"/>
              <a:t>General Plan Process </a:t>
            </a:r>
            <a:br>
              <a:rPr lang="en-US" dirty="0"/>
            </a:br>
            <a:r>
              <a:rPr lang="en-US" dirty="0" err="1">
                <a:solidFill>
                  <a:srgbClr val="8A1B04"/>
                </a:solidFill>
              </a:rPr>
              <a:t>Proceso</a:t>
            </a:r>
            <a:r>
              <a:rPr lang="en-US" dirty="0">
                <a:solidFill>
                  <a:srgbClr val="8A1B04"/>
                </a:solidFill>
              </a:rPr>
              <a:t> del Plan General</a:t>
            </a:r>
            <a:endParaRPr lang="en-US" dirty="0"/>
          </a:p>
        </p:txBody>
      </p:sp>
    </p:spTree>
    <p:extLst>
      <p:ext uri="{BB962C8B-B14F-4D97-AF65-F5344CB8AC3E}">
        <p14:creationId xmlns:p14="http://schemas.microsoft.com/office/powerpoint/2010/main" val="53600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08" t="-272" r="22683" b="19001"/>
          <a:stretch/>
        </p:blipFill>
        <p:spPr>
          <a:xfrm>
            <a:off x="6307709" y="4595191"/>
            <a:ext cx="2864730" cy="2270435"/>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538"/>
          <a:stretch/>
        </p:blipFill>
        <p:spPr>
          <a:xfrm>
            <a:off x="3129537" y="4564948"/>
            <a:ext cx="3178172" cy="2305233"/>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08478"/>
            <a:ext cx="3137004" cy="2352752"/>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11087"/>
          <a:stretch/>
        </p:blipFill>
        <p:spPr>
          <a:xfrm>
            <a:off x="9172439" y="4598989"/>
            <a:ext cx="3019561" cy="226316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7467" y="-9"/>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6BFEB1E7-35C0-00D2-8D93-150B284FF097}"/>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4. Safety Element Key Findings</a:t>
            </a:r>
            <a:r>
              <a:rPr lang="en-US" sz="3600" dirty="0">
                <a:solidFill>
                  <a:schemeClr val="bg1"/>
                </a:solidFill>
              </a:rPr>
              <a:t/>
            </a:r>
            <a:br>
              <a:rPr lang="en-US" sz="3600" dirty="0">
                <a:solidFill>
                  <a:schemeClr val="bg1"/>
                </a:solidFill>
              </a:rPr>
            </a:br>
            <a:r>
              <a:rPr lang="es-ES" sz="3600" dirty="0">
                <a:solidFill>
                  <a:srgbClr val="8A1B04"/>
                </a:solidFill>
              </a:rPr>
              <a:t>Conclusiones Clave del Elemento de Seguridad </a:t>
            </a:r>
            <a:endParaRPr lang="en-US" sz="3600" dirty="0">
              <a:solidFill>
                <a:srgbClr val="8A1B04"/>
              </a:solidFill>
            </a:endParaRPr>
          </a:p>
        </p:txBody>
      </p:sp>
    </p:spTree>
    <p:extLst>
      <p:ext uri="{BB962C8B-B14F-4D97-AF65-F5344CB8AC3E}">
        <p14:creationId xmlns:p14="http://schemas.microsoft.com/office/powerpoint/2010/main" val="163552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9AF1-F34C-64EC-216B-3E69EDB04A8D}"/>
              </a:ext>
            </a:extLst>
          </p:cNvPr>
          <p:cNvSpPr>
            <a:spLocks noGrp="1"/>
          </p:cNvSpPr>
          <p:nvPr>
            <p:ph type="title"/>
          </p:nvPr>
        </p:nvSpPr>
        <p:spPr>
          <a:xfrm>
            <a:off x="273527" y="1071016"/>
            <a:ext cx="11680908" cy="997913"/>
          </a:xfrm>
        </p:spPr>
        <p:txBody>
          <a:bodyPr>
            <a:normAutofit/>
          </a:bodyPr>
          <a:lstStyle/>
          <a:p>
            <a:r>
              <a:rPr lang="en-US" dirty="0"/>
              <a:t>Safety Element Topics</a:t>
            </a:r>
            <a:br>
              <a:rPr lang="en-US" dirty="0"/>
            </a:br>
            <a:r>
              <a:rPr lang="en-US" dirty="0" err="1">
                <a:solidFill>
                  <a:srgbClr val="8A1B04"/>
                </a:solidFill>
              </a:rPr>
              <a:t>Temas</a:t>
            </a:r>
            <a:r>
              <a:rPr lang="en-US" dirty="0">
                <a:solidFill>
                  <a:srgbClr val="8A1B04"/>
                </a:solidFill>
              </a:rPr>
              <a:t> del </a:t>
            </a:r>
            <a:r>
              <a:rPr lang="en-US" dirty="0" err="1">
                <a:solidFill>
                  <a:srgbClr val="8A1B04"/>
                </a:solidFill>
              </a:rPr>
              <a:t>Elemento</a:t>
            </a:r>
            <a:r>
              <a:rPr lang="en-US" dirty="0">
                <a:solidFill>
                  <a:srgbClr val="8A1B04"/>
                </a:solidFill>
              </a:rPr>
              <a:t> de </a:t>
            </a:r>
            <a:r>
              <a:rPr lang="en-US" dirty="0" err="1">
                <a:solidFill>
                  <a:srgbClr val="8A1B04"/>
                </a:solidFill>
              </a:rPr>
              <a:t>Seguridad</a:t>
            </a:r>
            <a:endParaRPr lang="en-US" dirty="0">
              <a:solidFill>
                <a:srgbClr val="8A1B04"/>
              </a:solidFill>
            </a:endParaRPr>
          </a:p>
        </p:txBody>
      </p:sp>
      <p:sp>
        <p:nvSpPr>
          <p:cNvPr id="32" name="Arrow: Pentagon 31">
            <a:extLst>
              <a:ext uri="{FF2B5EF4-FFF2-40B4-BE49-F238E27FC236}">
                <a16:creationId xmlns:a16="http://schemas.microsoft.com/office/drawing/2014/main" id="{639FDF48-75A3-54F2-C7A5-7BB0C26CAD85}"/>
              </a:ext>
            </a:extLst>
          </p:cNvPr>
          <p:cNvSpPr/>
          <p:nvPr/>
        </p:nvSpPr>
        <p:spPr>
          <a:xfrm rot="10800000">
            <a:off x="434337" y="5439483"/>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9" name="Arrow: Pentagon 68">
            <a:extLst>
              <a:ext uri="{FF2B5EF4-FFF2-40B4-BE49-F238E27FC236}">
                <a16:creationId xmlns:a16="http://schemas.microsoft.com/office/drawing/2014/main" id="{901B65F1-89C0-F1C1-B9BB-737F036DF570}"/>
              </a:ext>
            </a:extLst>
          </p:cNvPr>
          <p:cNvSpPr/>
          <p:nvPr/>
        </p:nvSpPr>
        <p:spPr>
          <a:xfrm rot="10800000">
            <a:off x="434336" y="4488744"/>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2" name="Arrow: Pentagon 71">
            <a:extLst>
              <a:ext uri="{FF2B5EF4-FFF2-40B4-BE49-F238E27FC236}">
                <a16:creationId xmlns:a16="http://schemas.microsoft.com/office/drawing/2014/main" id="{1A858CFF-38CD-1819-FF48-38967735AC54}"/>
              </a:ext>
            </a:extLst>
          </p:cNvPr>
          <p:cNvSpPr/>
          <p:nvPr/>
        </p:nvSpPr>
        <p:spPr>
          <a:xfrm rot="10800000">
            <a:off x="441592" y="3533939"/>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5" name="Arrow: Pentagon 74">
            <a:extLst>
              <a:ext uri="{FF2B5EF4-FFF2-40B4-BE49-F238E27FC236}">
                <a16:creationId xmlns:a16="http://schemas.microsoft.com/office/drawing/2014/main" id="{2EF72E4E-8308-0E6E-2C1C-2360DF86160E}"/>
              </a:ext>
            </a:extLst>
          </p:cNvPr>
          <p:cNvSpPr/>
          <p:nvPr/>
        </p:nvSpPr>
        <p:spPr>
          <a:xfrm rot="10800000">
            <a:off x="434335" y="2583198"/>
            <a:ext cx="5502007" cy="771272"/>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8" name="Arrow: Pentagon 13">
            <a:extLst>
              <a:ext uri="{FF2B5EF4-FFF2-40B4-BE49-F238E27FC236}">
                <a16:creationId xmlns:a16="http://schemas.microsoft.com/office/drawing/2014/main" id="{E5CDE02C-2B62-02F4-C784-30BFD8F8A8BE}"/>
              </a:ext>
            </a:extLst>
          </p:cNvPr>
          <p:cNvSpPr txBox="1"/>
          <p:nvPr/>
        </p:nvSpPr>
        <p:spPr>
          <a:xfrm>
            <a:off x="524723" y="5439483"/>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Geologic and Seismic Hazards/</a:t>
            </a:r>
            <a:br>
              <a:rPr lang="en-US" b="1" kern="1200" dirty="0">
                <a:solidFill>
                  <a:srgbClr val="1D345D"/>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Riesgos Geológicos y Sísmicos</a:t>
            </a:r>
            <a:endParaRPr lang="en-US" b="1" kern="1200" dirty="0">
              <a:solidFill>
                <a:srgbClr val="8A1B04"/>
              </a:solidFill>
              <a:latin typeface="Arial" panose="020B0604020202020204" pitchFamily="34" charset="0"/>
              <a:cs typeface="Arial" panose="020B0604020202020204" pitchFamily="34" charset="0"/>
            </a:endParaRPr>
          </a:p>
        </p:txBody>
      </p:sp>
      <p:sp>
        <p:nvSpPr>
          <p:cNvPr id="79" name="Arrow: Pentagon 13">
            <a:extLst>
              <a:ext uri="{FF2B5EF4-FFF2-40B4-BE49-F238E27FC236}">
                <a16:creationId xmlns:a16="http://schemas.microsoft.com/office/drawing/2014/main" id="{0EF084FA-93BB-D373-03C7-6C684022F7B5}"/>
              </a:ext>
            </a:extLst>
          </p:cNvPr>
          <p:cNvSpPr txBox="1"/>
          <p:nvPr/>
        </p:nvSpPr>
        <p:spPr>
          <a:xfrm>
            <a:off x="524722" y="4488744"/>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Flooding and Dam Failure/</a:t>
            </a:r>
            <a:br>
              <a:rPr lang="en-US" b="1" kern="1200" dirty="0">
                <a:solidFill>
                  <a:srgbClr val="1D345D"/>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Inundaciones y Fallas de Presas</a:t>
            </a:r>
            <a:endParaRPr lang="en-US" b="1" kern="1200" dirty="0">
              <a:solidFill>
                <a:srgbClr val="8A1B04"/>
              </a:solidFill>
              <a:latin typeface="Arial" panose="020B0604020202020204" pitchFamily="34" charset="0"/>
              <a:cs typeface="Arial" panose="020B0604020202020204" pitchFamily="34" charset="0"/>
            </a:endParaRPr>
          </a:p>
        </p:txBody>
      </p:sp>
      <p:sp>
        <p:nvSpPr>
          <p:cNvPr id="80" name="Arrow: Pentagon 13">
            <a:extLst>
              <a:ext uri="{FF2B5EF4-FFF2-40B4-BE49-F238E27FC236}">
                <a16:creationId xmlns:a16="http://schemas.microsoft.com/office/drawing/2014/main" id="{69350675-36B2-CEBA-F430-471560E3AC21}"/>
              </a:ext>
            </a:extLst>
          </p:cNvPr>
          <p:cNvSpPr txBox="1"/>
          <p:nvPr/>
        </p:nvSpPr>
        <p:spPr>
          <a:xfrm>
            <a:off x="531978" y="3533939"/>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Extreme Weather &amp; Drought/</a:t>
            </a:r>
            <a:br>
              <a:rPr lang="en-US" b="1" kern="1200" dirty="0">
                <a:solidFill>
                  <a:srgbClr val="1D345D"/>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Clima Extremo y Sequía</a:t>
            </a:r>
            <a:endParaRPr lang="en-US" b="1" kern="1200" dirty="0">
              <a:solidFill>
                <a:srgbClr val="8A1B04"/>
              </a:solidFill>
              <a:latin typeface="Arial" panose="020B0604020202020204" pitchFamily="34" charset="0"/>
              <a:cs typeface="Arial" panose="020B0604020202020204" pitchFamily="34" charset="0"/>
            </a:endParaRPr>
          </a:p>
        </p:txBody>
      </p:sp>
      <p:sp>
        <p:nvSpPr>
          <p:cNvPr id="81" name="Arrow: Pentagon 13">
            <a:extLst>
              <a:ext uri="{FF2B5EF4-FFF2-40B4-BE49-F238E27FC236}">
                <a16:creationId xmlns:a16="http://schemas.microsoft.com/office/drawing/2014/main" id="{59F130AD-37C0-9915-CC68-ED204D1D33C8}"/>
              </a:ext>
            </a:extLst>
          </p:cNvPr>
          <p:cNvSpPr txBox="1"/>
          <p:nvPr/>
        </p:nvSpPr>
        <p:spPr>
          <a:xfrm>
            <a:off x="524841" y="2583200"/>
            <a:ext cx="5411501" cy="7712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Air Quality/</a:t>
            </a:r>
            <a:r>
              <a:rPr lang="es-ES" b="1" kern="1200" dirty="0">
                <a:solidFill>
                  <a:srgbClr val="8A1B04"/>
                </a:solidFill>
                <a:latin typeface="Arial" panose="020B0604020202020204" pitchFamily="34" charset="0"/>
                <a:cs typeface="Arial" panose="020B0604020202020204" pitchFamily="34" charset="0"/>
              </a:rPr>
              <a:t>Calidad del Aire</a:t>
            </a:r>
            <a:endParaRPr lang="en-US" b="1" kern="1200" dirty="0">
              <a:solidFill>
                <a:srgbClr val="8A1B04"/>
              </a:solidFill>
              <a:latin typeface="Arial" panose="020B0604020202020204" pitchFamily="34" charset="0"/>
              <a:cs typeface="Arial" panose="020B0604020202020204" pitchFamily="34" charset="0"/>
            </a:endParaRPr>
          </a:p>
        </p:txBody>
      </p:sp>
      <p:sp>
        <p:nvSpPr>
          <p:cNvPr id="22" name="Oval 21" descr="Heart shape cloud on a blue sky">
            <a:extLst>
              <a:ext uri="{FF2B5EF4-FFF2-40B4-BE49-F238E27FC236}">
                <a16:creationId xmlns:a16="http://schemas.microsoft.com/office/drawing/2014/main" id="{32988D97-ABD6-F4CC-84FC-37555A8F6CFA}"/>
              </a:ext>
            </a:extLst>
          </p:cNvPr>
          <p:cNvSpPr/>
          <p:nvPr/>
        </p:nvSpPr>
        <p:spPr>
          <a:xfrm>
            <a:off x="434335" y="2582312"/>
            <a:ext cx="768096" cy="768096"/>
          </a:xfrm>
          <a:prstGeom prst="ellipse">
            <a:avLst/>
          </a:prstGeom>
          <a:blipFill>
            <a:blip r:embed="rId3" cstate="hqprint">
              <a:extLst>
                <a:ext uri="{28A0092B-C50C-407E-A947-70E740481C1C}">
                  <a14:useLocalDpi xmlns:a14="http://schemas.microsoft.com/office/drawing/2010/main" val="0"/>
                </a:ext>
              </a:extLst>
            </a:blip>
            <a:srcRect/>
            <a:stretch>
              <a:fillRect l="-25000" r="-25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26" name="Oval 25">
            <a:extLst>
              <a:ext uri="{FF2B5EF4-FFF2-40B4-BE49-F238E27FC236}">
                <a16:creationId xmlns:a16="http://schemas.microsoft.com/office/drawing/2014/main" id="{ED1A62EB-FD30-8A2C-EF9D-3478EEE9E435}"/>
              </a:ext>
            </a:extLst>
          </p:cNvPr>
          <p:cNvSpPr/>
          <p:nvPr/>
        </p:nvSpPr>
        <p:spPr>
          <a:xfrm>
            <a:off x="434335" y="3537558"/>
            <a:ext cx="768096" cy="768096"/>
          </a:xfrm>
          <a:prstGeom prst="ellipse">
            <a:avLst/>
          </a:prstGeom>
          <a:blipFill>
            <a:blip r:embed="rId4" cstate="hqprint">
              <a:extLst>
                <a:ext uri="{28A0092B-C50C-407E-A947-70E740481C1C}">
                  <a14:useLocalDpi xmlns:a14="http://schemas.microsoft.com/office/drawing/2010/main" val="0"/>
                </a:ext>
              </a:extLst>
            </a:blip>
            <a:srcRect/>
            <a:stretch>
              <a:fillRect l="-27000" r="-27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30" name="Oval 29">
            <a:extLst>
              <a:ext uri="{FF2B5EF4-FFF2-40B4-BE49-F238E27FC236}">
                <a16:creationId xmlns:a16="http://schemas.microsoft.com/office/drawing/2014/main" id="{CAEA5008-034F-272C-6305-BF2628D8BA63}"/>
              </a:ext>
            </a:extLst>
          </p:cNvPr>
          <p:cNvSpPr/>
          <p:nvPr/>
        </p:nvSpPr>
        <p:spPr>
          <a:xfrm>
            <a:off x="441591" y="4484677"/>
            <a:ext cx="768096" cy="768096"/>
          </a:xfrm>
          <a:prstGeom prst="ellipse">
            <a:avLst/>
          </a:prstGeom>
          <a:blipFill>
            <a:blip r:embed="rId5" cstate="hqprint">
              <a:extLst>
                <a:ext uri="{28A0092B-C50C-407E-A947-70E740481C1C}">
                  <a14:useLocalDpi xmlns:a14="http://schemas.microsoft.com/office/drawing/2010/main" val="0"/>
                </a:ext>
              </a:extLst>
            </a:blip>
            <a:srcRect/>
            <a:stretch>
              <a:fillRect l="-14000" r="-14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34" name="Oval 33" descr="Dry cracking soil">
            <a:extLst>
              <a:ext uri="{FF2B5EF4-FFF2-40B4-BE49-F238E27FC236}">
                <a16:creationId xmlns:a16="http://schemas.microsoft.com/office/drawing/2014/main" id="{EC6DC8F8-E705-4FE2-E6E1-7B311EF16FC8}"/>
              </a:ext>
            </a:extLst>
          </p:cNvPr>
          <p:cNvSpPr/>
          <p:nvPr/>
        </p:nvSpPr>
        <p:spPr>
          <a:xfrm>
            <a:off x="434335" y="5439482"/>
            <a:ext cx="768096" cy="768096"/>
          </a:xfrm>
          <a:prstGeom prst="ellipse">
            <a:avLst/>
          </a:prstGeom>
          <a:blipFill>
            <a:blip r:embed="rId6" cstate="hqprint">
              <a:extLst>
                <a:ext uri="{28A0092B-C50C-407E-A947-70E740481C1C}">
                  <a14:useLocalDpi xmlns:a14="http://schemas.microsoft.com/office/drawing/2010/main" val="0"/>
                </a:ext>
              </a:extLst>
            </a:blip>
            <a:srcRect/>
            <a:stretch>
              <a:fillRect l="-25000" r="-25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82" name="Arrow: Pentagon 81">
            <a:extLst>
              <a:ext uri="{FF2B5EF4-FFF2-40B4-BE49-F238E27FC236}">
                <a16:creationId xmlns:a16="http://schemas.microsoft.com/office/drawing/2014/main" id="{B6973FC6-3336-1D3D-46FE-1BBD65159C35}"/>
              </a:ext>
            </a:extLst>
          </p:cNvPr>
          <p:cNvSpPr/>
          <p:nvPr/>
        </p:nvSpPr>
        <p:spPr>
          <a:xfrm rot="10800000">
            <a:off x="6245221" y="5455803"/>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3" name="Arrow: Pentagon 82">
            <a:extLst>
              <a:ext uri="{FF2B5EF4-FFF2-40B4-BE49-F238E27FC236}">
                <a16:creationId xmlns:a16="http://schemas.microsoft.com/office/drawing/2014/main" id="{18CCDC73-94A0-7AA2-4208-CFBEFECB2181}"/>
              </a:ext>
            </a:extLst>
          </p:cNvPr>
          <p:cNvSpPr/>
          <p:nvPr/>
        </p:nvSpPr>
        <p:spPr>
          <a:xfrm rot="10800000">
            <a:off x="6245220" y="4505064"/>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4" name="Arrow: Pentagon 83">
            <a:extLst>
              <a:ext uri="{FF2B5EF4-FFF2-40B4-BE49-F238E27FC236}">
                <a16:creationId xmlns:a16="http://schemas.microsoft.com/office/drawing/2014/main" id="{BEA1DF58-107F-1CC2-B919-3491E1172F33}"/>
              </a:ext>
            </a:extLst>
          </p:cNvPr>
          <p:cNvSpPr/>
          <p:nvPr/>
        </p:nvSpPr>
        <p:spPr>
          <a:xfrm rot="10800000">
            <a:off x="6252476" y="3550259"/>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5" name="Arrow: Pentagon 84">
            <a:extLst>
              <a:ext uri="{FF2B5EF4-FFF2-40B4-BE49-F238E27FC236}">
                <a16:creationId xmlns:a16="http://schemas.microsoft.com/office/drawing/2014/main" id="{95D5882E-BB8C-800D-3F7C-985F89536047}"/>
              </a:ext>
            </a:extLst>
          </p:cNvPr>
          <p:cNvSpPr/>
          <p:nvPr/>
        </p:nvSpPr>
        <p:spPr>
          <a:xfrm rot="10800000">
            <a:off x="6245219" y="2599518"/>
            <a:ext cx="5502007" cy="771272"/>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6" name="Arrow: Pentagon 13">
            <a:extLst>
              <a:ext uri="{FF2B5EF4-FFF2-40B4-BE49-F238E27FC236}">
                <a16:creationId xmlns:a16="http://schemas.microsoft.com/office/drawing/2014/main" id="{42326987-8639-E48F-B708-4871A36ACDAE}"/>
              </a:ext>
            </a:extLst>
          </p:cNvPr>
          <p:cNvSpPr txBox="1"/>
          <p:nvPr/>
        </p:nvSpPr>
        <p:spPr>
          <a:xfrm>
            <a:off x="6335607" y="5455803"/>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2235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Wildfire/</a:t>
            </a:r>
            <a:r>
              <a:rPr lang="en-US" b="1" kern="1200" dirty="0">
                <a:solidFill>
                  <a:srgbClr val="8A1B04"/>
                </a:solidFill>
                <a:latin typeface="Arial" panose="020B0604020202020204" pitchFamily="34" charset="0"/>
                <a:cs typeface="Arial" panose="020B0604020202020204" pitchFamily="34" charset="0"/>
              </a:rPr>
              <a:t>I</a:t>
            </a:r>
            <a:r>
              <a:rPr lang="es-ES" b="1" kern="1200" dirty="0" err="1">
                <a:solidFill>
                  <a:srgbClr val="8A1B04"/>
                </a:solidFill>
                <a:latin typeface="Arial" panose="020B0604020202020204" pitchFamily="34" charset="0"/>
                <a:cs typeface="Arial" panose="020B0604020202020204" pitchFamily="34" charset="0"/>
              </a:rPr>
              <a:t>ncendio</a:t>
            </a:r>
            <a:r>
              <a:rPr lang="es-ES" b="1" kern="1200" dirty="0">
                <a:solidFill>
                  <a:srgbClr val="8A1B04"/>
                </a:solidFill>
                <a:latin typeface="Arial" panose="020B0604020202020204" pitchFamily="34" charset="0"/>
                <a:cs typeface="Arial" panose="020B0604020202020204" pitchFamily="34" charset="0"/>
              </a:rPr>
              <a:t> Forestal</a:t>
            </a:r>
            <a:endParaRPr lang="en-US" b="1" kern="1200" dirty="0">
              <a:solidFill>
                <a:srgbClr val="8A1B04"/>
              </a:solidFill>
              <a:latin typeface="Arial" panose="020B0604020202020204" pitchFamily="34" charset="0"/>
              <a:cs typeface="Arial" panose="020B0604020202020204" pitchFamily="34" charset="0"/>
            </a:endParaRPr>
          </a:p>
        </p:txBody>
      </p:sp>
      <p:sp>
        <p:nvSpPr>
          <p:cNvPr id="87" name="Arrow: Pentagon 13">
            <a:extLst>
              <a:ext uri="{FF2B5EF4-FFF2-40B4-BE49-F238E27FC236}">
                <a16:creationId xmlns:a16="http://schemas.microsoft.com/office/drawing/2014/main" id="{9C32897E-B0CD-45E0-8B7F-6987653231AD}"/>
              </a:ext>
            </a:extLst>
          </p:cNvPr>
          <p:cNvSpPr txBox="1"/>
          <p:nvPr/>
        </p:nvSpPr>
        <p:spPr>
          <a:xfrm>
            <a:off x="6335606" y="4505064"/>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Emergency Preparedness/</a:t>
            </a:r>
            <a:r>
              <a:rPr lang="en-US" b="1" kern="1200" dirty="0">
                <a:solidFill>
                  <a:srgbClr val="8A1B04"/>
                </a:solidFill>
                <a:latin typeface="Arial" panose="020B0604020202020204" pitchFamily="34" charset="0"/>
                <a:cs typeface="Arial" panose="020B0604020202020204" pitchFamily="34" charset="0"/>
              </a:rPr>
              <a:t/>
            </a:r>
            <a:br>
              <a:rPr lang="en-US" b="1" kern="1200" dirty="0">
                <a:solidFill>
                  <a:srgbClr val="8A1B04"/>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Preparación Para Emergencias</a:t>
            </a:r>
            <a:endParaRPr lang="en-US" b="1" kern="1200" dirty="0">
              <a:solidFill>
                <a:srgbClr val="8A1B04"/>
              </a:solidFill>
              <a:latin typeface="Arial" panose="020B0604020202020204" pitchFamily="34" charset="0"/>
              <a:cs typeface="Arial" panose="020B0604020202020204" pitchFamily="34" charset="0"/>
            </a:endParaRPr>
          </a:p>
        </p:txBody>
      </p:sp>
      <p:sp>
        <p:nvSpPr>
          <p:cNvPr id="88" name="Arrow: Pentagon 13">
            <a:extLst>
              <a:ext uri="{FF2B5EF4-FFF2-40B4-BE49-F238E27FC236}">
                <a16:creationId xmlns:a16="http://schemas.microsoft.com/office/drawing/2014/main" id="{D798F474-EFDB-5212-20F9-F08E5770AAFC}"/>
              </a:ext>
            </a:extLst>
          </p:cNvPr>
          <p:cNvSpPr txBox="1"/>
          <p:nvPr/>
        </p:nvSpPr>
        <p:spPr>
          <a:xfrm>
            <a:off x="6342862" y="3550259"/>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Law Enforcement and Crime/</a:t>
            </a:r>
            <a:r>
              <a:rPr lang="en-US" b="1" kern="1200" dirty="0">
                <a:solidFill>
                  <a:srgbClr val="8A1B04"/>
                </a:solidFill>
                <a:latin typeface="Arial" panose="020B0604020202020204" pitchFamily="34" charset="0"/>
                <a:cs typeface="Arial" panose="020B0604020202020204" pitchFamily="34" charset="0"/>
              </a:rPr>
              <a:t/>
            </a:r>
            <a:br>
              <a:rPr lang="en-US" b="1" kern="1200" dirty="0">
                <a:solidFill>
                  <a:srgbClr val="8A1B04"/>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Cumplimiento de la Ley y Crimen</a:t>
            </a:r>
            <a:endParaRPr lang="en-US" b="1" kern="1200" dirty="0">
              <a:solidFill>
                <a:srgbClr val="8A1B04"/>
              </a:solidFill>
              <a:latin typeface="Arial" panose="020B0604020202020204" pitchFamily="34" charset="0"/>
              <a:cs typeface="Arial" panose="020B0604020202020204" pitchFamily="34" charset="0"/>
            </a:endParaRPr>
          </a:p>
        </p:txBody>
      </p:sp>
      <p:sp>
        <p:nvSpPr>
          <p:cNvPr id="89" name="Arrow: Pentagon 13">
            <a:extLst>
              <a:ext uri="{FF2B5EF4-FFF2-40B4-BE49-F238E27FC236}">
                <a16:creationId xmlns:a16="http://schemas.microsoft.com/office/drawing/2014/main" id="{8D23888F-EFC7-D254-A4E3-C5B9FC51B909}"/>
              </a:ext>
            </a:extLst>
          </p:cNvPr>
          <p:cNvSpPr txBox="1"/>
          <p:nvPr/>
        </p:nvSpPr>
        <p:spPr>
          <a:xfrm>
            <a:off x="6335725" y="2599520"/>
            <a:ext cx="5411501" cy="7712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Hazardous Materials/</a:t>
            </a:r>
            <a:r>
              <a:rPr lang="en-US" b="1" kern="1200" dirty="0">
                <a:solidFill>
                  <a:srgbClr val="8A1B04"/>
                </a:solidFill>
                <a:latin typeface="Arial" panose="020B0604020202020204" pitchFamily="34" charset="0"/>
                <a:cs typeface="Arial" panose="020B0604020202020204" pitchFamily="34" charset="0"/>
              </a:rPr>
              <a:t/>
            </a:r>
            <a:br>
              <a:rPr lang="en-US" b="1" kern="1200" dirty="0">
                <a:solidFill>
                  <a:srgbClr val="8A1B04"/>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Materiales Peligrosos</a:t>
            </a:r>
            <a:endParaRPr lang="en-US" b="1" kern="1200" dirty="0">
              <a:solidFill>
                <a:srgbClr val="8A1B04"/>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36FC8D1-E763-B267-E846-EE7FF24C0E57}"/>
              </a:ext>
            </a:extLst>
          </p:cNvPr>
          <p:cNvSpPr/>
          <p:nvPr/>
        </p:nvSpPr>
        <p:spPr>
          <a:xfrm>
            <a:off x="6245219" y="5459869"/>
            <a:ext cx="768096" cy="768096"/>
          </a:xfrm>
          <a:prstGeom prst="ellipse">
            <a:avLst/>
          </a:prstGeom>
          <a:blipFill>
            <a:blip r:embed="rId7" cstate="hqprint">
              <a:extLst>
                <a:ext uri="{28A0092B-C50C-407E-A947-70E740481C1C}">
                  <a14:useLocalDpi xmlns:a14="http://schemas.microsoft.com/office/drawing/2010/main" val="0"/>
                </a:ext>
              </a:extLst>
            </a:blip>
            <a:srcRect/>
            <a:stretch>
              <a:fillRect l="-50000" r="-50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0" name="Oval 9" descr="Red alert button">
            <a:extLst>
              <a:ext uri="{FF2B5EF4-FFF2-40B4-BE49-F238E27FC236}">
                <a16:creationId xmlns:a16="http://schemas.microsoft.com/office/drawing/2014/main" id="{74F39480-22EE-472D-6422-7450DC7232FF}"/>
              </a:ext>
            </a:extLst>
          </p:cNvPr>
          <p:cNvSpPr/>
          <p:nvPr/>
        </p:nvSpPr>
        <p:spPr>
          <a:xfrm>
            <a:off x="6252475" y="2592273"/>
            <a:ext cx="768096" cy="768096"/>
          </a:xfrm>
          <a:prstGeom prst="ellipse">
            <a:avLst/>
          </a:prstGeom>
          <a:blipFill>
            <a:blip r:embed="rId8"/>
            <a:srcRect/>
            <a:stretch>
              <a:fillRect l="-17000" r="-17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4" name="Oval 13" descr="Gavel resting on block">
            <a:extLst>
              <a:ext uri="{FF2B5EF4-FFF2-40B4-BE49-F238E27FC236}">
                <a16:creationId xmlns:a16="http://schemas.microsoft.com/office/drawing/2014/main" id="{E7EA2165-6325-0528-54F7-AB797BCA33AA}"/>
              </a:ext>
            </a:extLst>
          </p:cNvPr>
          <p:cNvSpPr/>
          <p:nvPr/>
        </p:nvSpPr>
        <p:spPr>
          <a:xfrm>
            <a:off x="6256798" y="3541424"/>
            <a:ext cx="768096" cy="768096"/>
          </a:xfrm>
          <a:prstGeom prst="ellipse">
            <a:avLst/>
          </a:prstGeom>
          <a:blipFill>
            <a:blip r:embed="rId9" cstate="hqprint">
              <a:extLst>
                <a:ext uri="{28A0092B-C50C-407E-A947-70E740481C1C}">
                  <a14:useLocalDpi xmlns:a14="http://schemas.microsoft.com/office/drawing/2010/main" val="0"/>
                </a:ext>
              </a:extLst>
            </a:blip>
            <a:srcRect/>
            <a:stretch>
              <a:fillRect l="-25000" r="-25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8" name="Oval 17" descr="Smiling paramedic in ambulance">
            <a:extLst>
              <a:ext uri="{FF2B5EF4-FFF2-40B4-BE49-F238E27FC236}">
                <a16:creationId xmlns:a16="http://schemas.microsoft.com/office/drawing/2014/main" id="{2CB8BDC6-D40F-23AB-7CDD-2FAF9862F0A4}"/>
              </a:ext>
            </a:extLst>
          </p:cNvPr>
          <p:cNvSpPr/>
          <p:nvPr/>
        </p:nvSpPr>
        <p:spPr>
          <a:xfrm>
            <a:off x="6262915" y="4491921"/>
            <a:ext cx="768096" cy="768096"/>
          </a:xfrm>
          <a:prstGeom prst="ellipse">
            <a:avLst/>
          </a:prstGeom>
          <a:blipFill>
            <a:blip r:embed="rId10" cstate="hqprint">
              <a:extLst>
                <a:ext uri="{28A0092B-C50C-407E-A947-70E740481C1C}">
                  <a14:useLocalDpi xmlns:a14="http://schemas.microsoft.com/office/drawing/2010/main" val="0"/>
                </a:ext>
              </a:extLst>
            </a:blip>
            <a:srcRect/>
            <a:stretch>
              <a:fillRect l="-25000" r="-25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Tree>
    <p:extLst>
      <p:ext uri="{BB962C8B-B14F-4D97-AF65-F5344CB8AC3E}">
        <p14:creationId xmlns:p14="http://schemas.microsoft.com/office/powerpoint/2010/main" val="392307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een shoots sprouting from the ground">
            <a:extLst>
              <a:ext uri="{FF2B5EF4-FFF2-40B4-BE49-F238E27FC236}">
                <a16:creationId xmlns:a16="http://schemas.microsoft.com/office/drawing/2014/main" id="{C6AB8577-846C-4A56-AA7B-1E891E20E8DC}"/>
              </a:ext>
            </a:extLst>
          </p:cNvPr>
          <p:cNvPicPr>
            <a:picLocks noChangeAspect="1"/>
          </p:cNvPicPr>
          <p:nvPr/>
        </p:nvPicPr>
        <p:blipFill>
          <a:blip r:embed="rId3">
            <a:extLst>
              <a:ext uri="{28A0092B-C50C-407E-A947-70E740481C1C}">
                <a14:useLocalDpi xmlns:a14="http://schemas.microsoft.com/office/drawing/2010/main" val="0"/>
              </a:ext>
            </a:extLst>
          </a:blip>
          <a:srcRect t="7425" b="7425"/>
          <a:stretch/>
        </p:blipFill>
        <p:spPr>
          <a:xfrm>
            <a:off x="-1" y="-1"/>
            <a:ext cx="12192001" cy="6920917"/>
          </a:xfrm>
          <a:prstGeom prst="rect">
            <a:avLst/>
          </a:prstGeom>
        </p:spPr>
      </p:pic>
      <p:sp>
        <p:nvSpPr>
          <p:cNvPr id="8" name="Rectangle 7">
            <a:extLst>
              <a:ext uri="{FF2B5EF4-FFF2-40B4-BE49-F238E27FC236}">
                <a16:creationId xmlns:a16="http://schemas.microsoft.com/office/drawing/2014/main" id="{C29F0076-E752-4E1D-CDF1-99C2AB547A1E}"/>
              </a:ext>
            </a:extLst>
          </p:cNvPr>
          <p:cNvSpPr/>
          <p:nvPr/>
        </p:nvSpPr>
        <p:spPr>
          <a:xfrm>
            <a:off x="3916104" y="0"/>
            <a:ext cx="8275896" cy="6920917"/>
          </a:xfrm>
          <a:prstGeom prst="rect">
            <a:avLst/>
          </a:prstGeom>
          <a:solidFill>
            <a:srgbClr val="1D345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D79E44-6699-4328-8584-24835DEACB67}"/>
              </a:ext>
            </a:extLst>
          </p:cNvPr>
          <p:cNvSpPr txBox="1"/>
          <p:nvPr/>
        </p:nvSpPr>
        <p:spPr>
          <a:xfrm>
            <a:off x="4177552" y="2396248"/>
            <a:ext cx="7119443" cy="4401205"/>
          </a:xfrm>
          <a:prstGeom prst="rect">
            <a:avLst/>
          </a:prstGeom>
          <a:noFill/>
        </p:spPr>
        <p:txBody>
          <a:bodyPr wrap="square" rtlCol="0" anchor="ctr">
            <a:spAutoFit/>
          </a:bodyPr>
          <a:lstStyle/>
          <a:p>
            <a:r>
              <a:rPr lang="en-US" sz="4000" dirty="0">
                <a:solidFill>
                  <a:schemeClr val="bg1"/>
                </a:solidFill>
                <a:latin typeface="Arial" panose="020B0604020202020204" pitchFamily="34" charset="0"/>
                <a:cs typeface="Arial" panose="020B0604020202020204" pitchFamily="34" charset="0"/>
              </a:rPr>
              <a:t>Overview of Existing Environmental Safety Conditions</a:t>
            </a:r>
          </a:p>
          <a:p>
            <a:endParaRPr lang="en-US" sz="3000" dirty="0">
              <a:solidFill>
                <a:schemeClr val="bg1"/>
              </a:solidFill>
              <a:latin typeface="Arial" panose="020B0604020202020204" pitchFamily="34" charset="0"/>
              <a:cs typeface="Arial" panose="020B0604020202020204" pitchFamily="34" charset="0"/>
            </a:endParaRPr>
          </a:p>
          <a:p>
            <a:r>
              <a:rPr lang="es-ES" sz="4000" i="1" dirty="0">
                <a:solidFill>
                  <a:schemeClr val="bg1"/>
                </a:solidFill>
                <a:latin typeface="Arial" panose="020B0604020202020204" pitchFamily="34" charset="0"/>
                <a:cs typeface="Arial" panose="020B0604020202020204" pitchFamily="34" charset="0"/>
              </a:rPr>
              <a:t>Descripción general de las condiciones de seguridad ambiental existentes</a:t>
            </a:r>
            <a:endParaRPr lang="en-US" sz="4500" dirty="0">
              <a:solidFill>
                <a:schemeClr val="bg1"/>
              </a:solidFill>
            </a:endParaRPr>
          </a:p>
        </p:txBody>
      </p:sp>
      <p:cxnSp>
        <p:nvCxnSpPr>
          <p:cNvPr id="3" name="Straight Connector 2">
            <a:extLst>
              <a:ext uri="{FF2B5EF4-FFF2-40B4-BE49-F238E27FC236}">
                <a16:creationId xmlns:a16="http://schemas.microsoft.com/office/drawing/2014/main" id="{47246F10-C5CE-0078-AC4D-FB79283A3D2E}"/>
              </a:ext>
            </a:extLst>
          </p:cNvPr>
          <p:cNvCxnSpPr/>
          <p:nvPr/>
        </p:nvCxnSpPr>
        <p:spPr>
          <a:xfrm>
            <a:off x="4280647" y="4621307"/>
            <a:ext cx="5970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90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2">
            <a:extLst>
              <a:ext uri="{FF2B5EF4-FFF2-40B4-BE49-F238E27FC236}">
                <a16:creationId xmlns:a16="http://schemas.microsoft.com/office/drawing/2014/main" id="{30AD69FF-893E-9669-F38F-47D1D2285C2E}"/>
              </a:ext>
            </a:extLst>
          </p:cNvPr>
          <p:cNvPicPr>
            <a:picLocks noChangeAspect="1"/>
          </p:cNvPicPr>
          <p:nvPr/>
        </p:nvPicPr>
        <p:blipFill rotWithShape="1">
          <a:blip r:embed="rId3" cstate="hqprint">
            <a:alphaModFix amt="25000"/>
            <a:extLst>
              <a:ext uri="{28A0092B-C50C-407E-A947-70E740481C1C}">
                <a14:useLocalDpi xmlns:a14="http://schemas.microsoft.com/office/drawing/2010/main" val="0"/>
              </a:ext>
            </a:extLst>
          </a:blip>
          <a:srcRect t="12768" b="23706"/>
          <a:stretch/>
        </p:blipFill>
        <p:spPr>
          <a:xfrm>
            <a:off x="192165" y="1013012"/>
            <a:ext cx="11807669" cy="5625352"/>
          </a:xfrm>
          <a:prstGeom prst="rect">
            <a:avLst/>
          </a:prstGeom>
        </p:spPr>
      </p:pic>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p:txBody>
          <a:bodyPr/>
          <a:lstStyle/>
          <a:p>
            <a:r>
              <a:rPr lang="en-US" dirty="0"/>
              <a:t>Air Quality</a:t>
            </a:r>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285750" indent="-285750">
              <a:buFont typeface="Arial" panose="020B0604020202020204" pitchFamily="34" charset="0"/>
              <a:buChar char="•"/>
            </a:pPr>
            <a:r>
              <a:rPr lang="en-US" dirty="0"/>
              <a:t>Los Angeles County as a whole has relatively high levels of pollution</a:t>
            </a:r>
          </a:p>
          <a:p>
            <a:pPr marL="285750" lvl="0" indent="-285750" fontAlgn="auto">
              <a:buFont typeface="Arial" panose="020B0604020202020204" pitchFamily="34" charset="0"/>
              <a:buChar char="•"/>
            </a:pPr>
            <a:r>
              <a:rPr lang="en-US" dirty="0"/>
              <a:t>Industrial uses make up 44% and commercial uses 3%, which contribute to air pollution</a:t>
            </a:r>
          </a:p>
          <a:p>
            <a:pPr marL="285750" indent="-285750">
              <a:buFont typeface="Arial" panose="020B0604020202020204" pitchFamily="34" charset="0"/>
              <a:buChar char="•"/>
            </a:pPr>
            <a:r>
              <a:rPr lang="en-US" dirty="0"/>
              <a:t>Major pollutants of air quality in Irwindale includes: ozone, fine particulate matter and diesel particulate matter</a:t>
            </a: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dirty="0">
                <a:solidFill>
                  <a:srgbClr val="8A1B04"/>
                </a:solidFill>
              </a:rPr>
              <a:t>Calidad del Aire</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900" dirty="0" err="1" smtClean="0">
                <a:solidFill>
                  <a:srgbClr val="8A1B04"/>
                </a:solidFill>
              </a:rPr>
              <a:t>Todo</a:t>
            </a:r>
            <a:r>
              <a:rPr lang="en-US" sz="1900" dirty="0" smtClean="0">
                <a:solidFill>
                  <a:srgbClr val="8A1B04"/>
                </a:solidFill>
              </a:rPr>
              <a:t> el </a:t>
            </a:r>
            <a:r>
              <a:rPr lang="en-US" sz="1900" dirty="0" err="1">
                <a:solidFill>
                  <a:srgbClr val="8A1B04"/>
                </a:solidFill>
              </a:rPr>
              <a:t>c</a:t>
            </a:r>
            <a:r>
              <a:rPr lang="en-US" sz="1900" dirty="0" err="1" smtClean="0">
                <a:solidFill>
                  <a:srgbClr val="8A1B04"/>
                </a:solidFill>
              </a:rPr>
              <a:t>ondado</a:t>
            </a:r>
            <a:r>
              <a:rPr lang="en-US" sz="1900" dirty="0" smtClean="0">
                <a:solidFill>
                  <a:srgbClr val="8A1B04"/>
                </a:solidFill>
              </a:rPr>
              <a:t> de Los Angeles </a:t>
            </a:r>
            <a:r>
              <a:rPr lang="en-US" sz="1900" dirty="0" err="1" smtClean="0">
                <a:solidFill>
                  <a:srgbClr val="8A1B04"/>
                </a:solidFill>
              </a:rPr>
              <a:t>tiene</a:t>
            </a:r>
            <a:r>
              <a:rPr lang="en-US" sz="1900" dirty="0" smtClean="0">
                <a:solidFill>
                  <a:srgbClr val="8A1B04"/>
                </a:solidFill>
              </a:rPr>
              <a:t> </a:t>
            </a:r>
            <a:r>
              <a:rPr lang="en-US" sz="1900" dirty="0" err="1" smtClean="0">
                <a:solidFill>
                  <a:srgbClr val="8A1B04"/>
                </a:solidFill>
              </a:rPr>
              <a:t>niveles</a:t>
            </a:r>
            <a:r>
              <a:rPr lang="en-US" sz="1900" dirty="0" smtClean="0">
                <a:solidFill>
                  <a:srgbClr val="8A1B04"/>
                </a:solidFill>
              </a:rPr>
              <a:t> </a:t>
            </a:r>
            <a:r>
              <a:rPr lang="en-US" sz="1900" dirty="0" err="1">
                <a:solidFill>
                  <a:srgbClr val="8A1B04"/>
                </a:solidFill>
              </a:rPr>
              <a:t>relativamente</a:t>
            </a:r>
            <a:r>
              <a:rPr lang="en-US" sz="1900" dirty="0">
                <a:solidFill>
                  <a:srgbClr val="8A1B04"/>
                </a:solidFill>
              </a:rPr>
              <a:t> altos de </a:t>
            </a:r>
            <a:r>
              <a:rPr lang="es-ES" sz="1900" dirty="0">
                <a:solidFill>
                  <a:srgbClr val="8A1B04"/>
                </a:solidFill>
              </a:rPr>
              <a:t>contaminación</a:t>
            </a:r>
            <a:r>
              <a:rPr lang="en-US" sz="1900" dirty="0">
                <a:solidFill>
                  <a:srgbClr val="8A1B04"/>
                </a:solidFill>
              </a:rPr>
              <a:t> </a:t>
            </a:r>
          </a:p>
          <a:p>
            <a:pPr marL="285750" indent="-285750"/>
            <a:r>
              <a:rPr lang="es-ES" sz="1900" dirty="0">
                <a:solidFill>
                  <a:srgbClr val="8A1B04"/>
                </a:solidFill>
              </a:rPr>
              <a:t>Los usos industriales representan el </a:t>
            </a:r>
            <a:r>
              <a:rPr lang="es-ES" sz="1900" dirty="0" smtClean="0">
                <a:solidFill>
                  <a:srgbClr val="8A1B04"/>
                </a:solidFill>
              </a:rPr>
              <a:t>44% </a:t>
            </a:r>
            <a:r>
              <a:rPr lang="es-ES" sz="1900" dirty="0">
                <a:solidFill>
                  <a:srgbClr val="8A1B04"/>
                </a:solidFill>
              </a:rPr>
              <a:t>y los usos comerciales el </a:t>
            </a:r>
            <a:r>
              <a:rPr lang="es-ES" sz="1900" dirty="0" smtClean="0">
                <a:solidFill>
                  <a:srgbClr val="8A1B04"/>
                </a:solidFill>
              </a:rPr>
              <a:t>3%, </a:t>
            </a:r>
            <a:r>
              <a:rPr lang="es-ES" sz="1900" dirty="0">
                <a:solidFill>
                  <a:srgbClr val="8A1B04"/>
                </a:solidFill>
              </a:rPr>
              <a:t>que contribuyen a la contaminación del aire</a:t>
            </a:r>
            <a:endParaRPr lang="en-US" sz="1900" dirty="0">
              <a:solidFill>
                <a:srgbClr val="8A1B04"/>
              </a:solidFill>
            </a:endParaRPr>
          </a:p>
          <a:p>
            <a:pPr marL="285750" indent="-285750"/>
            <a:r>
              <a:rPr lang="es-ES" sz="1900" dirty="0">
                <a:solidFill>
                  <a:srgbClr val="8A1B04"/>
                </a:solidFill>
              </a:rPr>
              <a:t>La calidad del aire en </a:t>
            </a:r>
            <a:r>
              <a:rPr lang="es-ES" sz="1900" dirty="0" err="1">
                <a:solidFill>
                  <a:srgbClr val="8A1B04"/>
                </a:solidFill>
              </a:rPr>
              <a:t>Irwindale</a:t>
            </a:r>
            <a:r>
              <a:rPr lang="es-ES" sz="1900" dirty="0">
                <a:solidFill>
                  <a:srgbClr val="8A1B04"/>
                </a:solidFill>
              </a:rPr>
              <a:t> se ve afectada por el ozono, las partículas finas y las partículas diésel</a:t>
            </a:r>
            <a:endParaRPr lang="en-US" sz="1900" dirty="0">
              <a:solidFill>
                <a:srgbClr val="8A1B04"/>
              </a:solidFill>
            </a:endParaRPr>
          </a:p>
          <a:p>
            <a:endParaRPr lang="en-US" dirty="0">
              <a:solidFill>
                <a:srgbClr val="8A1B04"/>
              </a:solidFill>
            </a:endParaRPr>
          </a:p>
        </p:txBody>
      </p:sp>
    </p:spTree>
    <p:extLst>
      <p:ext uri="{BB962C8B-B14F-4D97-AF65-F5344CB8AC3E}">
        <p14:creationId xmlns:p14="http://schemas.microsoft.com/office/powerpoint/2010/main" val="159887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11295174" cy="997913"/>
          </a:xfrm>
        </p:spPr>
        <p:txBody>
          <a:bodyPr>
            <a:normAutofit/>
          </a:bodyPr>
          <a:lstStyle/>
          <a:p>
            <a:r>
              <a:rPr lang="en-US" dirty="0"/>
              <a:t>Pollution Causes &amp; Effects/</a:t>
            </a:r>
            <a:r>
              <a:rPr lang="es-ES" dirty="0">
                <a:solidFill>
                  <a:srgbClr val="8A1B04"/>
                </a:solidFill>
              </a:rPr>
              <a:t>Causas y Efectos de la Contaminación</a:t>
            </a: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0" indent="0">
              <a:buNone/>
            </a:pPr>
            <a:r>
              <a:rPr lang="en-US" b="1" dirty="0"/>
              <a:t>Causes/</a:t>
            </a:r>
            <a:r>
              <a:rPr lang="en-US" b="1" dirty="0" err="1">
                <a:solidFill>
                  <a:srgbClr val="8A1B04"/>
                </a:solidFill>
              </a:rPr>
              <a:t>Causas</a:t>
            </a:r>
            <a:endParaRPr lang="en-US" b="1" dirty="0">
              <a:solidFill>
                <a:srgbClr val="8A1B04"/>
              </a:solidFill>
            </a:endParaRPr>
          </a:p>
          <a:p>
            <a:pPr marL="285750" indent="-285750"/>
            <a:r>
              <a:rPr lang="en-US" b="1" dirty="0"/>
              <a:t>D</a:t>
            </a:r>
            <a:r>
              <a:rPr lang="en-US" b="1" dirty="0">
                <a:effectLst/>
              </a:rPr>
              <a:t>iesel PM </a:t>
            </a:r>
            <a:r>
              <a:rPr lang="en-US" dirty="0">
                <a:effectLst/>
              </a:rPr>
              <a:t>caused mostly by semi-trucks on roads/freeways/ </a:t>
            </a:r>
            <a:r>
              <a:rPr lang="es-ES" dirty="0">
                <a:solidFill>
                  <a:srgbClr val="8A1B04"/>
                </a:solidFill>
              </a:rPr>
              <a:t>PM de </a:t>
            </a:r>
            <a:r>
              <a:rPr lang="es-ES" dirty="0" err="1">
                <a:solidFill>
                  <a:srgbClr val="8A1B04"/>
                </a:solidFill>
              </a:rPr>
              <a:t>diesel</a:t>
            </a:r>
            <a:r>
              <a:rPr lang="es-ES" dirty="0">
                <a:solidFill>
                  <a:srgbClr val="8A1B04"/>
                </a:solidFill>
              </a:rPr>
              <a:t> causado principalmente por semirremolques en carreteras/autopistas.</a:t>
            </a:r>
            <a:r>
              <a:rPr lang="en-US" dirty="0">
                <a:solidFill>
                  <a:srgbClr val="8A1B04"/>
                </a:solidFill>
                <a:effectLst/>
              </a:rPr>
              <a:t> </a:t>
            </a:r>
          </a:p>
          <a:p>
            <a:pPr marL="285750" indent="-285750"/>
            <a:r>
              <a:rPr lang="en-US" b="1" dirty="0">
                <a:effectLst/>
              </a:rPr>
              <a:t>Industrial Uses </a:t>
            </a:r>
            <a:r>
              <a:rPr lang="en-US" dirty="0">
                <a:effectLst/>
              </a:rPr>
              <a:t>such as mining activity in city/</a:t>
            </a:r>
            <a:r>
              <a:rPr lang="es-ES" dirty="0">
                <a:solidFill>
                  <a:srgbClr val="8A1B04"/>
                </a:solidFill>
              </a:rPr>
              <a:t>Usos Industriales como la actividad </a:t>
            </a:r>
            <a:r>
              <a:rPr lang="es-ES" dirty="0" smtClean="0">
                <a:solidFill>
                  <a:srgbClr val="8A1B04"/>
                </a:solidFill>
              </a:rPr>
              <a:t>mineral</a:t>
            </a:r>
          </a:p>
          <a:p>
            <a:pPr marL="285750" indent="-285750"/>
            <a:r>
              <a:rPr lang="en-US" b="1" dirty="0"/>
              <a:t>Transportation emissions from cars </a:t>
            </a:r>
            <a:r>
              <a:rPr lang="en-US" dirty="0"/>
              <a:t>and trucks, construction equipment, and other motor vehicles/ </a:t>
            </a:r>
            <a:r>
              <a:rPr lang="es-ES" dirty="0">
                <a:solidFill>
                  <a:srgbClr val="8A1B04"/>
                </a:solidFill>
              </a:rPr>
              <a:t>Emisiones de transporte de automóviles y camiones, equipos de construcción y otros vehículos de motor</a:t>
            </a:r>
            <a:endParaRPr lang="en-US" dirty="0">
              <a:solidFill>
                <a:srgbClr val="8A1B04"/>
              </a:solidFill>
            </a:endParaRPr>
          </a:p>
          <a:p>
            <a:pPr marL="0" indent="0">
              <a:buNone/>
            </a:pPr>
            <a:endParaRPr lang="en-US" dirty="0">
              <a:solidFill>
                <a:srgbClr val="8A1B04"/>
              </a:solidFill>
            </a:endParaRPr>
          </a:p>
          <a:p>
            <a:pPr marL="285750" indent="-285750"/>
            <a:endParaRPr lang="en-US" i="1" dirty="0">
              <a:effectLst/>
            </a:endParaRPr>
          </a:p>
          <a:p>
            <a:pPr marL="285750" indent="-285750">
              <a:buFont typeface="Arial" panose="020B0604020202020204" pitchFamily="34" charset="0"/>
              <a:buChar char="•"/>
            </a:pPr>
            <a:endParaRPr lang="en-US" dirty="0"/>
          </a:p>
        </p:txBody>
      </p:sp>
      <p:sp>
        <p:nvSpPr>
          <p:cNvPr id="10" name="Content Placeholder 2">
            <a:extLst>
              <a:ext uri="{FF2B5EF4-FFF2-40B4-BE49-F238E27FC236}">
                <a16:creationId xmlns:a16="http://schemas.microsoft.com/office/drawing/2014/main" id="{67E4CCC4-71FE-AA47-EA87-37543DF05DBB}"/>
              </a:ext>
            </a:extLst>
          </p:cNvPr>
          <p:cNvSpPr txBox="1">
            <a:spLocks/>
          </p:cNvSpPr>
          <p:nvPr/>
        </p:nvSpPr>
        <p:spPr>
          <a:xfrm>
            <a:off x="6232497" y="2222386"/>
            <a:ext cx="5685976" cy="44660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b="1" dirty="0"/>
              <a:t>Effects/</a:t>
            </a:r>
            <a:r>
              <a:rPr lang="en-US" sz="1900" b="1" dirty="0" err="1">
                <a:solidFill>
                  <a:srgbClr val="8A1B04"/>
                </a:solidFill>
              </a:rPr>
              <a:t>Efectos</a:t>
            </a:r>
            <a:endParaRPr lang="en-US" sz="1900" dirty="0"/>
          </a:p>
          <a:p>
            <a:pPr marL="285750" indent="-285750"/>
            <a:r>
              <a:rPr lang="en-US" sz="1900" b="1" dirty="0"/>
              <a:t>Groundwater </a:t>
            </a:r>
            <a:r>
              <a:rPr lang="en-US" sz="1900" b="1" dirty="0">
                <a:effectLst/>
              </a:rPr>
              <a:t>Threats</a:t>
            </a:r>
            <a:r>
              <a:rPr lang="en-US" sz="1900" dirty="0">
                <a:effectLst/>
              </a:rPr>
              <a:t>. </a:t>
            </a:r>
            <a:r>
              <a:rPr lang="en-US" sz="1900" b="0" dirty="0">
                <a:effectLst/>
              </a:rPr>
              <a:t>Irwindale is in the top 25% of cities with clean up sites</a:t>
            </a:r>
            <a:r>
              <a:rPr lang="en-US" sz="1900" b="0" i="1" dirty="0">
                <a:solidFill>
                  <a:srgbClr val="1D345D"/>
                </a:solidFill>
                <a:effectLst/>
              </a:rPr>
              <a:t>/ </a:t>
            </a:r>
            <a:r>
              <a:rPr lang="es-ES" sz="1900" dirty="0">
                <a:solidFill>
                  <a:srgbClr val="8A1B04"/>
                </a:solidFill>
              </a:rPr>
              <a:t>Amenazas de las aguas subterráneas. </a:t>
            </a:r>
            <a:r>
              <a:rPr lang="es-ES" sz="1900" dirty="0" err="1">
                <a:solidFill>
                  <a:srgbClr val="8A1B04"/>
                </a:solidFill>
              </a:rPr>
              <a:t>Irwindale</a:t>
            </a:r>
            <a:r>
              <a:rPr lang="es-ES" sz="1900" dirty="0">
                <a:solidFill>
                  <a:srgbClr val="8A1B04"/>
                </a:solidFill>
              </a:rPr>
              <a:t> se encuentra en el 25% superior de las ciudades con sitios de limpieza</a:t>
            </a:r>
          </a:p>
          <a:p>
            <a:pPr marL="285750" indent="-285750"/>
            <a:r>
              <a:rPr lang="es-ES" sz="1900" b="1" dirty="0" err="1"/>
              <a:t>Water</a:t>
            </a:r>
            <a:r>
              <a:rPr lang="en-US" sz="1900" b="1" dirty="0"/>
              <a:t> Contamination. </a:t>
            </a:r>
            <a:r>
              <a:rPr lang="en-US" sz="1900" b="0" dirty="0">
                <a:effectLst/>
              </a:rPr>
              <a:t>Irwindale is in the top 15% of cities for water contamination, due to its high concentration of industrial sites/ </a:t>
            </a:r>
            <a:r>
              <a:rPr lang="es-ES" sz="1900" dirty="0">
                <a:solidFill>
                  <a:srgbClr val="8A1B04"/>
                </a:solidFill>
              </a:rPr>
              <a:t>Contaminación del agua. </a:t>
            </a:r>
            <a:r>
              <a:rPr lang="es-ES" sz="1900" dirty="0" err="1">
                <a:solidFill>
                  <a:srgbClr val="8A1B04"/>
                </a:solidFill>
              </a:rPr>
              <a:t>Irwindale</a:t>
            </a:r>
            <a:r>
              <a:rPr lang="es-ES" sz="1900" dirty="0">
                <a:solidFill>
                  <a:srgbClr val="8A1B04"/>
                </a:solidFill>
              </a:rPr>
              <a:t> se encuentra en el 15% superior de las ciudades por contaminación del agua, debido a su alta concentración de sitios industriales </a:t>
            </a:r>
            <a:endParaRPr lang="es-ES" sz="1900" dirty="0" smtClean="0">
              <a:solidFill>
                <a:srgbClr val="8A1B04"/>
              </a:solidFill>
            </a:endParaRPr>
          </a:p>
          <a:p>
            <a:pPr marL="285750" indent="-285750"/>
            <a:r>
              <a:rPr lang="es-ES" sz="1900" b="1" dirty="0" err="1"/>
              <a:t>Health</a:t>
            </a:r>
            <a:r>
              <a:rPr lang="es-ES" sz="1900" b="1" dirty="0"/>
              <a:t> </a:t>
            </a:r>
            <a:r>
              <a:rPr lang="es-ES" sz="1900" b="1" dirty="0" err="1"/>
              <a:t>Threats</a:t>
            </a:r>
            <a:r>
              <a:rPr lang="es-ES" sz="1900" b="1" dirty="0"/>
              <a:t>. </a:t>
            </a:r>
            <a:r>
              <a:rPr lang="es-ES" sz="1900" dirty="0" err="1">
                <a:solidFill>
                  <a:srgbClr val="8A1B04"/>
                </a:solidFill>
              </a:rPr>
              <a:t>Physical</a:t>
            </a:r>
            <a:r>
              <a:rPr lang="es-ES" sz="1900" dirty="0">
                <a:solidFill>
                  <a:srgbClr val="8A1B04"/>
                </a:solidFill>
              </a:rPr>
              <a:t> </a:t>
            </a:r>
            <a:r>
              <a:rPr lang="es-ES" sz="1900" dirty="0" err="1" smtClean="0">
                <a:solidFill>
                  <a:srgbClr val="8A1B04"/>
                </a:solidFill>
              </a:rPr>
              <a:t>health</a:t>
            </a:r>
            <a:r>
              <a:rPr lang="es-ES" sz="1900" dirty="0" smtClean="0">
                <a:solidFill>
                  <a:srgbClr val="8A1B04"/>
                </a:solidFill>
              </a:rPr>
              <a:t>/</a:t>
            </a:r>
            <a:r>
              <a:rPr lang="en-US" dirty="0" err="1" smtClean="0"/>
              <a:t>Salud</a:t>
            </a:r>
            <a:r>
              <a:rPr lang="en-US" dirty="0" smtClean="0"/>
              <a:t> </a:t>
            </a:r>
            <a:r>
              <a:rPr lang="en-US" dirty="0" err="1"/>
              <a:t>física</a:t>
            </a:r>
            <a:endParaRPr lang="es-ES" sz="1900" dirty="0">
              <a:solidFill>
                <a:srgbClr val="8A1B04"/>
              </a:solidFill>
            </a:endParaRPr>
          </a:p>
          <a:p>
            <a:pPr marL="285750" indent="-285750"/>
            <a:endParaRPr lang="en-US" sz="1900" dirty="0">
              <a:solidFill>
                <a:srgbClr val="8A1B04"/>
              </a:solidFill>
            </a:endParaRPr>
          </a:p>
        </p:txBody>
      </p:sp>
      <p:pic>
        <p:nvPicPr>
          <p:cNvPr id="5" name="Content Placeholder 12">
            <a:extLst>
              <a:ext uri="{FF2B5EF4-FFF2-40B4-BE49-F238E27FC236}">
                <a16:creationId xmlns:a16="http://schemas.microsoft.com/office/drawing/2014/main" id="{30AD69FF-893E-9669-F38F-47D1D2285C2E}"/>
              </a:ext>
            </a:extLst>
          </p:cNvPr>
          <p:cNvPicPr>
            <a:picLocks noChangeAspect="1"/>
          </p:cNvPicPr>
          <p:nvPr/>
        </p:nvPicPr>
        <p:blipFill rotWithShape="1">
          <a:blip r:embed="rId3" cstate="hqprint">
            <a:alphaModFix amt="25000"/>
            <a:extLst>
              <a:ext uri="{28A0092B-C50C-407E-A947-70E740481C1C}">
                <a14:useLocalDpi xmlns:a14="http://schemas.microsoft.com/office/drawing/2010/main" val="0"/>
              </a:ext>
            </a:extLst>
          </a:blip>
          <a:srcRect t="12768" b="23706"/>
          <a:stretch/>
        </p:blipFill>
        <p:spPr>
          <a:xfrm>
            <a:off x="200478" y="995261"/>
            <a:ext cx="11807669" cy="5625352"/>
          </a:xfrm>
          <a:prstGeom prst="rect">
            <a:avLst/>
          </a:prstGeom>
        </p:spPr>
      </p:pic>
    </p:spTree>
    <p:extLst>
      <p:ext uri="{BB962C8B-B14F-4D97-AF65-F5344CB8AC3E}">
        <p14:creationId xmlns:p14="http://schemas.microsoft.com/office/powerpoint/2010/main" val="311362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p:txBody>
          <a:bodyPr>
            <a:normAutofit/>
          </a:bodyPr>
          <a:lstStyle/>
          <a:p>
            <a:r>
              <a:rPr lang="en-US" dirty="0"/>
              <a:t>What is the City already doing to improve air quality?</a:t>
            </a:r>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0" indent="0">
              <a:buNone/>
            </a:pPr>
            <a:r>
              <a:rPr lang="en-US" b="1" dirty="0">
                <a:latin typeface="Arial" panose="020B0604020202020204" pitchFamily="34" charset="0"/>
                <a:cs typeface="Arial" panose="020B0604020202020204" pitchFamily="34" charset="0"/>
              </a:rPr>
              <a:t>SCAQMD</a:t>
            </a:r>
          </a:p>
          <a:p>
            <a:pPr marL="285750" indent="-285750"/>
            <a:r>
              <a:rPr lang="en-US" dirty="0"/>
              <a:t>Every</a:t>
            </a:r>
            <a:r>
              <a:rPr lang="en-US" dirty="0">
                <a:effectLst/>
              </a:rPr>
              <a:t> </a:t>
            </a:r>
            <a:r>
              <a:rPr lang="en-US" dirty="0">
                <a:latin typeface="Arial" panose="020B0604020202020204" pitchFamily="34" charset="0"/>
                <a:cs typeface="Arial" panose="020B0604020202020204" pitchFamily="34" charset="0"/>
              </a:rPr>
              <a:t>new business that comes into the city is required to get approval for their proposed use from the Southern California Air Quality Management District</a:t>
            </a:r>
            <a:endParaRPr lang="es-E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Conditional Use Permits</a:t>
            </a:r>
            <a:endParaRPr lang="es-ES" b="1" i="1" dirty="0">
              <a:solidFill>
                <a:srgbClr val="8A1B04"/>
              </a:solidFill>
              <a:latin typeface="Arial" panose="020B0604020202020204" pitchFamily="34" charset="0"/>
              <a:cs typeface="Arial" panose="020B0604020202020204" pitchFamily="34" charset="0"/>
            </a:endParaRPr>
          </a:p>
          <a:p>
            <a:pPr marL="285750" indent="-285750"/>
            <a:r>
              <a:rPr lang="en-US" dirty="0">
                <a:latin typeface="Arial" panose="020B0604020202020204" pitchFamily="34" charset="0"/>
                <a:cs typeface="Arial" panose="020B0604020202020204" pitchFamily="34" charset="0"/>
              </a:rPr>
              <a:t>Businesses that may have emissions are required to apply for Conditional Use Permits to help mitigate any potential </a:t>
            </a:r>
            <a:r>
              <a:rPr lang="en-US" dirty="0" smtClean="0">
                <a:latin typeface="Arial" panose="020B0604020202020204" pitchFamily="34" charset="0"/>
                <a:cs typeface="Arial" panose="020B0604020202020204" pitchFamily="34" charset="0"/>
              </a:rPr>
              <a:t>impacts</a:t>
            </a:r>
            <a:endParaRPr lang="en-US" dirty="0" smtClean="0">
              <a:solidFill>
                <a:srgbClr val="8A1B04"/>
              </a:solidFill>
              <a:latin typeface="Arial" panose="020B0604020202020204" pitchFamily="34" charset="0"/>
              <a:cs typeface="Arial" panose="020B0604020202020204" pitchFamily="34" charset="0"/>
            </a:endParaRPr>
          </a:p>
          <a:p>
            <a:pPr marL="285750" indent="-285750"/>
            <a:endParaRPr lang="en-US" dirty="0"/>
          </a:p>
        </p:txBody>
      </p:sp>
      <p:sp>
        <p:nvSpPr>
          <p:cNvPr id="10" name="Content Placeholder 2">
            <a:extLst>
              <a:ext uri="{FF2B5EF4-FFF2-40B4-BE49-F238E27FC236}">
                <a16:creationId xmlns:a16="http://schemas.microsoft.com/office/drawing/2014/main" id="{67E4CCC4-71FE-AA47-EA87-37543DF05DBB}"/>
              </a:ext>
            </a:extLst>
          </p:cNvPr>
          <p:cNvSpPr txBox="1">
            <a:spLocks/>
          </p:cNvSpPr>
          <p:nvPr/>
        </p:nvSpPr>
        <p:spPr>
          <a:xfrm>
            <a:off x="6232497" y="2222387"/>
            <a:ext cx="568597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b="1" dirty="0">
                <a:solidFill>
                  <a:srgbClr val="8A1B04"/>
                </a:solidFill>
                <a:latin typeface="Arial" panose="020B0604020202020204" pitchFamily="34" charset="0"/>
                <a:cs typeface="Arial" panose="020B0604020202020204" pitchFamily="34" charset="0"/>
              </a:rPr>
              <a:t>SCAQMD</a:t>
            </a:r>
          </a:p>
          <a:p>
            <a:pPr marL="285750" indent="-285750"/>
            <a:r>
              <a:rPr lang="es-ES" sz="1900" dirty="0">
                <a:solidFill>
                  <a:srgbClr val="8A1B04"/>
                </a:solidFill>
                <a:latin typeface="Arial" panose="020B0604020202020204" pitchFamily="34" charset="0"/>
                <a:cs typeface="Arial" panose="020B0604020202020204" pitchFamily="34" charset="0"/>
              </a:rPr>
              <a:t>Cada nuevo negocio que ingresa a la ciudad debe obtener la aprobación para su uso propuesto del Distrito de Administración de la Calidad del Aire del Sur de California </a:t>
            </a:r>
            <a:endParaRPr lang="en-US" sz="1900" dirty="0">
              <a:solidFill>
                <a:srgbClr val="8A1B04"/>
              </a:solidFill>
              <a:effectLst/>
            </a:endParaRPr>
          </a:p>
          <a:p>
            <a:pPr marL="0" indent="0">
              <a:buNone/>
            </a:pPr>
            <a:r>
              <a:rPr lang="es-ES" sz="1900" b="1" dirty="0">
                <a:solidFill>
                  <a:srgbClr val="8A1B04"/>
                </a:solidFill>
                <a:latin typeface="Arial" panose="020B0604020202020204" pitchFamily="34" charset="0"/>
                <a:cs typeface="Arial" panose="020B0604020202020204" pitchFamily="34" charset="0"/>
              </a:rPr>
              <a:t>Permisos de uso Condicional </a:t>
            </a:r>
          </a:p>
          <a:p>
            <a:pPr marL="285750" indent="-285750"/>
            <a:r>
              <a:rPr lang="es-ES" sz="1900" dirty="0">
                <a:solidFill>
                  <a:srgbClr val="8A1B04"/>
                </a:solidFill>
              </a:rPr>
              <a:t>Las </a:t>
            </a:r>
            <a:r>
              <a:rPr lang="es-ES" sz="1900" dirty="0">
                <a:solidFill>
                  <a:srgbClr val="8A1B04"/>
                </a:solidFill>
                <a:latin typeface="Arial" panose="020B0604020202020204" pitchFamily="34" charset="0"/>
                <a:cs typeface="Arial" panose="020B0604020202020204" pitchFamily="34" charset="0"/>
              </a:rPr>
              <a:t>empresas que pueden tener emisiones deben solicitar permisos de uso condicional para ayudar a mitigar cualquier impacto potencial</a:t>
            </a:r>
            <a:endParaRPr lang="en-US" sz="1900" dirty="0">
              <a:solidFill>
                <a:srgbClr val="8A1B04"/>
              </a:solidFill>
              <a:latin typeface="Arial" panose="020B0604020202020204" pitchFamily="34" charset="0"/>
              <a:cs typeface="Arial" panose="020B0604020202020204" pitchFamily="34" charset="0"/>
            </a:endParaRPr>
          </a:p>
          <a:p>
            <a:pPr marL="285750" indent="-285750"/>
            <a:endParaRPr lang="en-US" dirty="0">
              <a:solidFill>
                <a:srgbClr val="8A1B04"/>
              </a:solidFill>
            </a:endParaRPr>
          </a:p>
        </p:txBody>
      </p:sp>
      <p:sp>
        <p:nvSpPr>
          <p:cNvPr id="6" name="Title 1">
            <a:extLst>
              <a:ext uri="{FF2B5EF4-FFF2-40B4-BE49-F238E27FC236}">
                <a16:creationId xmlns:a16="http://schemas.microsoft.com/office/drawing/2014/main" id="{71391B08-C473-6B26-8E47-EF57095FCAFD}"/>
              </a:ext>
            </a:extLst>
          </p:cNvPr>
          <p:cNvSpPr txBox="1">
            <a:spLocks/>
          </p:cNvSpPr>
          <p:nvPr/>
        </p:nvSpPr>
        <p:spPr>
          <a:xfrm>
            <a:off x="6232497" y="1071016"/>
            <a:ext cx="5685976"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dirty="0">
                <a:solidFill>
                  <a:srgbClr val="8A1B04"/>
                </a:solidFill>
              </a:rPr>
              <a:t>¿Qué está haciendo la ciudad para mejorar la calidad del aire?</a:t>
            </a:r>
            <a:endParaRPr lang="en-US" dirty="0"/>
          </a:p>
        </p:txBody>
      </p:sp>
      <p:pic>
        <p:nvPicPr>
          <p:cNvPr id="7" name="Content Placeholder 12">
            <a:extLst>
              <a:ext uri="{FF2B5EF4-FFF2-40B4-BE49-F238E27FC236}">
                <a16:creationId xmlns:a16="http://schemas.microsoft.com/office/drawing/2014/main" id="{30AD69FF-893E-9669-F38F-47D1D2285C2E}"/>
              </a:ext>
            </a:extLst>
          </p:cNvPr>
          <p:cNvPicPr>
            <a:picLocks noChangeAspect="1"/>
          </p:cNvPicPr>
          <p:nvPr/>
        </p:nvPicPr>
        <p:blipFill rotWithShape="1">
          <a:blip r:embed="rId3" cstate="hqprint">
            <a:alphaModFix amt="25000"/>
            <a:extLst>
              <a:ext uri="{28A0092B-C50C-407E-A947-70E740481C1C}">
                <a14:useLocalDpi xmlns:a14="http://schemas.microsoft.com/office/drawing/2010/main" val="0"/>
              </a:ext>
            </a:extLst>
          </a:blip>
          <a:srcRect t="12768" b="23706"/>
          <a:stretch/>
        </p:blipFill>
        <p:spPr>
          <a:xfrm>
            <a:off x="192165" y="1013012"/>
            <a:ext cx="11807669" cy="5625352"/>
          </a:xfrm>
          <a:prstGeom prst="rect">
            <a:avLst/>
          </a:prstGeom>
        </p:spPr>
      </p:pic>
    </p:spTree>
    <p:extLst>
      <p:ext uri="{BB962C8B-B14F-4D97-AF65-F5344CB8AC3E}">
        <p14:creationId xmlns:p14="http://schemas.microsoft.com/office/powerpoint/2010/main" val="64984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p:txBody>
          <a:bodyPr>
            <a:normAutofit/>
          </a:bodyPr>
          <a:lstStyle/>
          <a:p>
            <a:r>
              <a:rPr lang="en-US" dirty="0"/>
              <a:t>What is the City already doing to improve air quality?</a:t>
            </a:r>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0" indent="0">
              <a:buNone/>
            </a:pPr>
            <a:r>
              <a:rPr lang="en-US" b="1" dirty="0">
                <a:latin typeface="Arial" panose="020B0604020202020204" pitchFamily="34" charset="0"/>
                <a:cs typeface="Arial" panose="020B0604020202020204" pitchFamily="34" charset="0"/>
              </a:rPr>
              <a:t>Resident Benefits </a:t>
            </a:r>
          </a:p>
          <a:p>
            <a:pPr marL="285750" indent="-285750"/>
            <a:r>
              <a:rPr lang="en-US" dirty="0">
                <a:latin typeface="Arial" panose="020B0604020202020204" pitchFamily="34" charset="0"/>
                <a:cs typeface="Arial" panose="020B0604020202020204" pitchFamily="34" charset="0"/>
              </a:rPr>
              <a:t>The resident benefit program gives all residents access to health care and prescription benefits to offset any potential air quality impacts </a:t>
            </a:r>
            <a:endParaRPr lang="en-US" dirty="0"/>
          </a:p>
        </p:txBody>
      </p:sp>
      <p:sp>
        <p:nvSpPr>
          <p:cNvPr id="10" name="Content Placeholder 2">
            <a:extLst>
              <a:ext uri="{FF2B5EF4-FFF2-40B4-BE49-F238E27FC236}">
                <a16:creationId xmlns:a16="http://schemas.microsoft.com/office/drawing/2014/main" id="{67E4CCC4-71FE-AA47-EA87-37543DF05DBB}"/>
              </a:ext>
            </a:extLst>
          </p:cNvPr>
          <p:cNvSpPr txBox="1">
            <a:spLocks/>
          </p:cNvSpPr>
          <p:nvPr/>
        </p:nvSpPr>
        <p:spPr>
          <a:xfrm>
            <a:off x="6232497" y="2222387"/>
            <a:ext cx="568597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900" b="1" dirty="0">
                <a:solidFill>
                  <a:srgbClr val="8A1B04"/>
                </a:solidFill>
                <a:latin typeface="Arial" panose="020B0604020202020204" pitchFamily="34" charset="0"/>
                <a:cs typeface="Arial" panose="020B0604020202020204" pitchFamily="34" charset="0"/>
              </a:rPr>
              <a:t>Beneficios para residentes </a:t>
            </a:r>
            <a:endParaRPr lang="en-US" sz="1900" b="1" dirty="0">
              <a:solidFill>
                <a:srgbClr val="8A1B04"/>
              </a:solidFill>
              <a:latin typeface="Arial" panose="020B0604020202020204" pitchFamily="34" charset="0"/>
              <a:cs typeface="Arial" panose="020B0604020202020204" pitchFamily="34" charset="0"/>
            </a:endParaRPr>
          </a:p>
          <a:p>
            <a:pPr marL="285750" indent="-285750"/>
            <a:r>
              <a:rPr lang="es-ES" sz="1900" dirty="0">
                <a:solidFill>
                  <a:srgbClr val="8A1B04"/>
                </a:solidFill>
                <a:latin typeface="Arial" panose="020B0604020202020204" pitchFamily="34" charset="0"/>
                <a:cs typeface="Arial" panose="020B0604020202020204" pitchFamily="34" charset="0"/>
              </a:rPr>
              <a:t>El programa de beneficios para residentes brinda a todos los residentes acceso a atención médica y beneficios de recetas para compensar cualquier impacto potencial en la calidad del aire</a:t>
            </a:r>
            <a:endParaRPr lang="en-US" sz="1900" dirty="0">
              <a:solidFill>
                <a:srgbClr val="8A1B04"/>
              </a:solidFill>
              <a:latin typeface="Arial" panose="020B0604020202020204" pitchFamily="34" charset="0"/>
              <a:cs typeface="Arial" panose="020B0604020202020204" pitchFamily="34" charset="0"/>
            </a:endParaRPr>
          </a:p>
          <a:p>
            <a:pPr marL="285750" indent="-285750"/>
            <a:endParaRPr lang="en-US" sz="2000" dirty="0">
              <a:solidFill>
                <a:srgbClr val="8A1B04"/>
              </a:solidFill>
              <a:effectLst/>
            </a:endParaRPr>
          </a:p>
          <a:p>
            <a:pPr marL="0" indent="0">
              <a:buNone/>
            </a:pPr>
            <a:endParaRPr lang="en-US" dirty="0">
              <a:solidFill>
                <a:srgbClr val="8A1B04"/>
              </a:solidFill>
            </a:endParaRPr>
          </a:p>
        </p:txBody>
      </p:sp>
      <p:sp>
        <p:nvSpPr>
          <p:cNvPr id="6" name="Title 1">
            <a:extLst>
              <a:ext uri="{FF2B5EF4-FFF2-40B4-BE49-F238E27FC236}">
                <a16:creationId xmlns:a16="http://schemas.microsoft.com/office/drawing/2014/main" id="{71391B08-C473-6B26-8E47-EF57095FCAFD}"/>
              </a:ext>
            </a:extLst>
          </p:cNvPr>
          <p:cNvSpPr txBox="1">
            <a:spLocks/>
          </p:cNvSpPr>
          <p:nvPr/>
        </p:nvSpPr>
        <p:spPr>
          <a:xfrm>
            <a:off x="6232497" y="1071016"/>
            <a:ext cx="4928989"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dirty="0">
                <a:solidFill>
                  <a:srgbClr val="8A1B04"/>
                </a:solidFill>
              </a:rPr>
              <a:t>¿Qué está haciendo la ciudad para mejorar la calidad del aire?</a:t>
            </a:r>
            <a:endParaRPr lang="en-US" dirty="0"/>
          </a:p>
        </p:txBody>
      </p:sp>
      <p:sp>
        <p:nvSpPr>
          <p:cNvPr id="9" name="TextBox 8">
            <a:extLst>
              <a:ext uri="{FF2B5EF4-FFF2-40B4-BE49-F238E27FC236}">
                <a16:creationId xmlns:a16="http://schemas.microsoft.com/office/drawing/2014/main" id="{CAA73B4F-405B-1086-6A17-82159CB1CAB1}"/>
              </a:ext>
            </a:extLst>
          </p:cNvPr>
          <p:cNvSpPr txBox="1"/>
          <p:nvPr/>
        </p:nvSpPr>
        <p:spPr>
          <a:xfrm>
            <a:off x="8476342" y="197862"/>
            <a:ext cx="1698171" cy="292388"/>
          </a:xfrm>
          <a:prstGeom prst="rect">
            <a:avLst/>
          </a:prstGeom>
          <a:noFill/>
        </p:spPr>
        <p:txBody>
          <a:bodyPr wrap="square">
            <a:spAutoFit/>
          </a:bodyPr>
          <a:lstStyle/>
          <a:p>
            <a:pPr algn="ctr"/>
            <a:r>
              <a:rPr lang="es-ES" sz="1300" dirty="0">
                <a:solidFill>
                  <a:schemeClr val="bg1"/>
                </a:solidFill>
                <a:latin typeface="Arial" panose="020B0604020202020204" pitchFamily="34" charset="0"/>
                <a:cs typeface="Arial" panose="020B0604020202020204" pitchFamily="34" charset="0"/>
              </a:rPr>
              <a:t>(cont.</a:t>
            </a:r>
            <a:r>
              <a:rPr lang="en-US" sz="1300" dirty="0">
                <a:solidFill>
                  <a:schemeClr val="bg1"/>
                </a:solidFill>
                <a:latin typeface="Arial" panose="020B0604020202020204" pitchFamily="34" charset="0"/>
                <a:cs typeface="Arial" panose="020B0604020202020204" pitchFamily="34" charset="0"/>
              </a:rPr>
              <a:t>/</a:t>
            </a:r>
            <a:r>
              <a:rPr lang="en-US" sz="1300" b="0" i="0" dirty="0" err="1">
                <a:solidFill>
                  <a:schemeClr val="bg1"/>
                </a:solidFill>
                <a:effectLst/>
                <a:latin typeface="Arial" panose="020B0604020202020204" pitchFamily="34" charset="0"/>
                <a:cs typeface="Arial" panose="020B0604020202020204" pitchFamily="34" charset="0"/>
              </a:rPr>
              <a:t>continuación</a:t>
            </a:r>
            <a:r>
              <a:rPr lang="es-ES" sz="1300" dirty="0">
                <a:solidFill>
                  <a:schemeClr val="bg1"/>
                </a:solidFill>
                <a:latin typeface="Arial" panose="020B0604020202020204" pitchFamily="34" charset="0"/>
                <a:cs typeface="Arial" panose="020B0604020202020204" pitchFamily="34" charset="0"/>
              </a:rPr>
              <a:t>)</a:t>
            </a:r>
            <a:endParaRPr lang="en-US" sz="1300" dirty="0">
              <a:solidFill>
                <a:schemeClr val="bg1"/>
              </a:solidFill>
              <a:latin typeface="Arial" panose="020B0604020202020204" pitchFamily="34" charset="0"/>
              <a:cs typeface="Arial" panose="020B0604020202020204" pitchFamily="34" charset="0"/>
            </a:endParaRPr>
          </a:p>
        </p:txBody>
      </p:sp>
      <p:pic>
        <p:nvPicPr>
          <p:cNvPr id="7" name="Content Placeholder 12">
            <a:extLst>
              <a:ext uri="{FF2B5EF4-FFF2-40B4-BE49-F238E27FC236}">
                <a16:creationId xmlns:a16="http://schemas.microsoft.com/office/drawing/2014/main" id="{30AD69FF-893E-9669-F38F-47D1D2285C2E}"/>
              </a:ext>
            </a:extLst>
          </p:cNvPr>
          <p:cNvPicPr>
            <a:picLocks noChangeAspect="1"/>
          </p:cNvPicPr>
          <p:nvPr/>
        </p:nvPicPr>
        <p:blipFill rotWithShape="1">
          <a:blip r:embed="rId3" cstate="hqprint">
            <a:alphaModFix amt="25000"/>
            <a:extLst>
              <a:ext uri="{28A0092B-C50C-407E-A947-70E740481C1C}">
                <a14:useLocalDpi xmlns:a14="http://schemas.microsoft.com/office/drawing/2010/main" val="0"/>
              </a:ext>
            </a:extLst>
          </a:blip>
          <a:srcRect t="12768" b="23706"/>
          <a:stretch/>
        </p:blipFill>
        <p:spPr>
          <a:xfrm>
            <a:off x="192165" y="1013012"/>
            <a:ext cx="11807669" cy="5625352"/>
          </a:xfrm>
          <a:prstGeom prst="rect">
            <a:avLst/>
          </a:prstGeom>
        </p:spPr>
      </p:pic>
    </p:spTree>
    <p:extLst>
      <p:ext uri="{BB962C8B-B14F-4D97-AF65-F5344CB8AC3E}">
        <p14:creationId xmlns:p14="http://schemas.microsoft.com/office/powerpoint/2010/main" val="44816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D39DA-192E-78C9-2838-7E3832456470}"/>
              </a:ext>
            </a:extLst>
          </p:cNvPr>
          <p:cNvSpPr>
            <a:spLocks noGrp="1"/>
          </p:cNvSpPr>
          <p:nvPr>
            <p:ph type="title"/>
          </p:nvPr>
        </p:nvSpPr>
        <p:spPr>
          <a:xfrm>
            <a:off x="273526" y="1071016"/>
            <a:ext cx="11546087" cy="997913"/>
          </a:xfrm>
        </p:spPr>
        <p:txBody>
          <a:bodyPr/>
          <a:lstStyle/>
          <a:p>
            <a:r>
              <a:rPr lang="en-US" dirty="0"/>
              <a:t>How to Use Zoom Video Conferencing/</a:t>
            </a:r>
            <a:r>
              <a:rPr lang="en-US" dirty="0">
                <a:solidFill>
                  <a:srgbClr val="8A1B04"/>
                </a:solidFill>
              </a:rPr>
              <a:t>Cómo usar Videoconferencia de Zoom </a:t>
            </a:r>
            <a:endParaRPr lang="en-US" dirty="0"/>
          </a:p>
        </p:txBody>
      </p:sp>
      <p:sp>
        <p:nvSpPr>
          <p:cNvPr id="3" name="Content Placeholder 2">
            <a:extLst>
              <a:ext uri="{FF2B5EF4-FFF2-40B4-BE49-F238E27FC236}">
                <a16:creationId xmlns:a16="http://schemas.microsoft.com/office/drawing/2014/main" id="{EDFDF080-CEEB-6A3A-DF70-15DAD0A93F47}"/>
              </a:ext>
            </a:extLst>
          </p:cNvPr>
          <p:cNvSpPr>
            <a:spLocks noGrp="1"/>
          </p:cNvSpPr>
          <p:nvPr>
            <p:ph idx="1"/>
          </p:nvPr>
        </p:nvSpPr>
        <p:spPr>
          <a:xfrm>
            <a:off x="273527" y="2222387"/>
            <a:ext cx="11577892" cy="4196162"/>
          </a:xfrm>
        </p:spPr>
        <p:txBody>
          <a:bodyPr/>
          <a:lstStyle/>
          <a:p>
            <a:r>
              <a:rPr lang="en-US" dirty="0">
                <a:solidFill>
                  <a:srgbClr val="1D345D"/>
                </a:solidFill>
              </a:rPr>
              <a:t>Mute/Unmute &amp; Start/Stop Video/</a:t>
            </a:r>
            <a:r>
              <a:rPr lang="en-US" dirty="0">
                <a:solidFill>
                  <a:srgbClr val="8A1B04"/>
                </a:solidFill>
              </a:rPr>
              <a:t>Silenciar/Activar e iniciar/detener video</a:t>
            </a:r>
          </a:p>
          <a:p>
            <a:pPr marL="0" indent="0">
              <a:buNone/>
            </a:pPr>
            <a:endParaRPr lang="en-US" sz="2100" dirty="0">
              <a:solidFill>
                <a:srgbClr val="1D345D"/>
              </a:solidFill>
            </a:endParaRPr>
          </a:p>
          <a:p>
            <a:r>
              <a:rPr lang="en-US" dirty="0">
                <a:solidFill>
                  <a:srgbClr val="1D345D"/>
                </a:solidFill>
              </a:rPr>
              <a:t>Chat: select the chat button to type in questions or comments/</a:t>
            </a:r>
            <a:r>
              <a:rPr lang="en-US" dirty="0">
                <a:solidFill>
                  <a:srgbClr val="8A1B04"/>
                </a:solidFill>
              </a:rPr>
              <a:t>Chat: s</a:t>
            </a:r>
            <a:r>
              <a:rPr lang="es-ES" dirty="0">
                <a:solidFill>
                  <a:srgbClr val="8A1B04"/>
                </a:solidFill>
              </a:rPr>
              <a:t>eleccione el botón de chat para escribir preguntas o comentarios</a:t>
            </a:r>
            <a:endParaRPr lang="en-US" dirty="0">
              <a:solidFill>
                <a:srgbClr val="1D345D"/>
              </a:solidFill>
            </a:endParaRPr>
          </a:p>
          <a:p>
            <a:endParaRPr lang="en-US" sz="2800" dirty="0">
              <a:solidFill>
                <a:srgbClr val="1D345D"/>
              </a:solidFill>
            </a:endParaRPr>
          </a:p>
          <a:p>
            <a:r>
              <a:rPr lang="en-US" dirty="0">
                <a:solidFill>
                  <a:srgbClr val="1D345D"/>
                </a:solidFill>
              </a:rPr>
              <a:t>Reactions: show a nonverbal expression with an emoji or raise your hand to show you have a question/comment/</a:t>
            </a:r>
            <a:r>
              <a:rPr lang="es-ES" dirty="0">
                <a:solidFill>
                  <a:srgbClr val="8A1B04"/>
                </a:solidFill>
              </a:rPr>
              <a:t>Reacciones: muestre una expresión no verbal con un emoji o levante la mano para mostrar que tiene una pregunta/comentario</a:t>
            </a:r>
            <a:endParaRPr lang="en-US" dirty="0">
              <a:solidFill>
                <a:srgbClr val="8A1B04"/>
              </a:solidFill>
            </a:endParaRPr>
          </a:p>
          <a:p>
            <a:pPr marL="0" indent="0">
              <a:buNone/>
            </a:pPr>
            <a:endParaRPr lang="en-US" dirty="0">
              <a:solidFill>
                <a:srgbClr val="1D345D"/>
              </a:solidFill>
            </a:endParaRPr>
          </a:p>
          <a:p>
            <a:endParaRPr lang="en-US" dirty="0"/>
          </a:p>
        </p:txBody>
      </p:sp>
      <p:grpSp>
        <p:nvGrpSpPr>
          <p:cNvPr id="4" name="Group 3">
            <a:extLst>
              <a:ext uri="{FF2B5EF4-FFF2-40B4-BE49-F238E27FC236}">
                <a16:creationId xmlns:a16="http://schemas.microsoft.com/office/drawing/2014/main" id="{18F28728-B13B-9B79-B9B8-D5705C0706B9}"/>
              </a:ext>
            </a:extLst>
          </p:cNvPr>
          <p:cNvGrpSpPr/>
          <p:nvPr/>
        </p:nvGrpSpPr>
        <p:grpSpPr>
          <a:xfrm>
            <a:off x="5359528" y="2601180"/>
            <a:ext cx="1449901" cy="452536"/>
            <a:chOff x="5359528" y="2585276"/>
            <a:chExt cx="1449901" cy="452536"/>
          </a:xfrm>
        </p:grpSpPr>
        <p:pic>
          <p:nvPicPr>
            <p:cNvPr id="5" name="Picture 4">
              <a:extLst>
                <a:ext uri="{FF2B5EF4-FFF2-40B4-BE49-F238E27FC236}">
                  <a16:creationId xmlns:a16="http://schemas.microsoft.com/office/drawing/2014/main" id="{2ED53BC5-D4C4-BA0A-1458-C24407D78358}"/>
                </a:ext>
              </a:extLst>
            </p:cNvPr>
            <p:cNvPicPr>
              <a:picLocks noChangeAspect="1"/>
            </p:cNvPicPr>
            <p:nvPr/>
          </p:nvPicPr>
          <p:blipFill rotWithShape="1">
            <a:blip r:embed="rId3">
              <a:extLst>
                <a:ext uri="{28A0092B-C50C-407E-A947-70E740481C1C}">
                  <a14:useLocalDpi xmlns:a14="http://schemas.microsoft.com/office/drawing/2010/main" val="0"/>
                </a:ext>
              </a:extLst>
            </a:blip>
            <a:srcRect r="87350" b="2811"/>
            <a:stretch/>
          </p:blipFill>
          <p:spPr>
            <a:xfrm>
              <a:off x="5359528" y="2585276"/>
              <a:ext cx="1449901" cy="452536"/>
            </a:xfrm>
            <a:prstGeom prst="rect">
              <a:avLst/>
            </a:prstGeom>
          </p:spPr>
        </p:pic>
        <p:sp>
          <p:nvSpPr>
            <p:cNvPr id="6" name="Rectangle 5">
              <a:extLst>
                <a:ext uri="{FF2B5EF4-FFF2-40B4-BE49-F238E27FC236}">
                  <a16:creationId xmlns:a16="http://schemas.microsoft.com/office/drawing/2014/main" id="{90EFCC75-052B-6873-5A69-CD95D8553879}"/>
                </a:ext>
              </a:extLst>
            </p:cNvPr>
            <p:cNvSpPr/>
            <p:nvPr/>
          </p:nvSpPr>
          <p:spPr>
            <a:xfrm>
              <a:off x="5414838" y="2615978"/>
              <a:ext cx="1339454" cy="3941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AD78B438-8019-9E9A-D02F-AC77D0318FCB}"/>
              </a:ext>
            </a:extLst>
          </p:cNvPr>
          <p:cNvGrpSpPr/>
          <p:nvPr/>
        </p:nvGrpSpPr>
        <p:grpSpPr>
          <a:xfrm>
            <a:off x="3948174" y="3659714"/>
            <a:ext cx="4305670" cy="479394"/>
            <a:chOff x="3948174" y="3671642"/>
            <a:chExt cx="4305670" cy="479394"/>
          </a:xfrm>
        </p:grpSpPr>
        <p:pic>
          <p:nvPicPr>
            <p:cNvPr id="8" name="Picture 7">
              <a:extLst>
                <a:ext uri="{FF2B5EF4-FFF2-40B4-BE49-F238E27FC236}">
                  <a16:creationId xmlns:a16="http://schemas.microsoft.com/office/drawing/2014/main" id="{AC6449C2-EBFB-29B4-BC4E-A73902B09788}"/>
                </a:ext>
              </a:extLst>
            </p:cNvPr>
            <p:cNvPicPr>
              <a:picLocks noChangeAspect="1"/>
            </p:cNvPicPr>
            <p:nvPr/>
          </p:nvPicPr>
          <p:blipFill rotWithShape="1">
            <a:blip r:embed="rId3">
              <a:extLst>
                <a:ext uri="{28A0092B-C50C-407E-A947-70E740481C1C}">
                  <a14:useLocalDpi xmlns:a14="http://schemas.microsoft.com/office/drawing/2010/main" val="0"/>
                </a:ext>
              </a:extLst>
            </a:blip>
            <a:srcRect l="34260" t="-71" r="28173" b="-2886"/>
            <a:stretch/>
          </p:blipFill>
          <p:spPr>
            <a:xfrm>
              <a:off x="3948174" y="3671642"/>
              <a:ext cx="4305670" cy="479394"/>
            </a:xfrm>
            <a:prstGeom prst="rect">
              <a:avLst/>
            </a:prstGeom>
          </p:spPr>
        </p:pic>
        <p:sp>
          <p:nvSpPr>
            <p:cNvPr id="9" name="Rectangle 8">
              <a:extLst>
                <a:ext uri="{FF2B5EF4-FFF2-40B4-BE49-F238E27FC236}">
                  <a16:creationId xmlns:a16="http://schemas.microsoft.com/office/drawing/2014/main" id="{21466A8A-D8C5-AC96-B5A3-92C2AFBEF153}"/>
                </a:ext>
              </a:extLst>
            </p:cNvPr>
            <p:cNvSpPr/>
            <p:nvPr/>
          </p:nvSpPr>
          <p:spPr>
            <a:xfrm>
              <a:off x="4906961" y="3709283"/>
              <a:ext cx="639194" cy="4015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1C54DEC-FC01-4C68-3895-5C6693A20923}"/>
                </a:ext>
              </a:extLst>
            </p:cNvPr>
            <p:cNvPicPr>
              <a:picLocks noChangeAspect="1"/>
            </p:cNvPicPr>
            <p:nvPr/>
          </p:nvPicPr>
          <p:blipFill rotWithShape="1">
            <a:blip r:embed="rId3">
              <a:extLst>
                <a:ext uri="{28A0092B-C50C-407E-A947-70E740481C1C}">
                  <a14:useLocalDpi xmlns:a14="http://schemas.microsoft.com/office/drawing/2010/main" val="0"/>
                </a:ext>
              </a:extLst>
            </a:blip>
            <a:srcRect l="21554" t="56721" r="76917" b="5639"/>
            <a:stretch/>
          </p:blipFill>
          <p:spPr>
            <a:xfrm>
              <a:off x="4550355" y="3752578"/>
              <a:ext cx="158761" cy="158761"/>
            </a:xfrm>
            <a:prstGeom prst="rect">
              <a:avLst/>
            </a:prstGeom>
            <a:solidFill>
              <a:srgbClr val="000000"/>
            </a:solidFill>
          </p:spPr>
        </p:pic>
      </p:grpSp>
      <p:grpSp>
        <p:nvGrpSpPr>
          <p:cNvPr id="11" name="Group 10">
            <a:extLst>
              <a:ext uri="{FF2B5EF4-FFF2-40B4-BE49-F238E27FC236}">
                <a16:creationId xmlns:a16="http://schemas.microsoft.com/office/drawing/2014/main" id="{44788B2D-9DEF-A8A5-71C4-FA3D1FA0C14E}"/>
              </a:ext>
            </a:extLst>
          </p:cNvPr>
          <p:cNvGrpSpPr/>
          <p:nvPr/>
        </p:nvGrpSpPr>
        <p:grpSpPr>
          <a:xfrm>
            <a:off x="4013162" y="5140515"/>
            <a:ext cx="4172706" cy="1327868"/>
            <a:chOff x="4013162" y="5172323"/>
            <a:chExt cx="4172706" cy="1327868"/>
          </a:xfrm>
        </p:grpSpPr>
        <p:sp>
          <p:nvSpPr>
            <p:cNvPr id="12" name="Rectangle 11">
              <a:extLst>
                <a:ext uri="{FF2B5EF4-FFF2-40B4-BE49-F238E27FC236}">
                  <a16:creationId xmlns:a16="http://schemas.microsoft.com/office/drawing/2014/main" id="{B977842F-05EA-3CFD-35F8-30BFF6088E8E}"/>
                </a:ext>
              </a:extLst>
            </p:cNvPr>
            <p:cNvSpPr/>
            <p:nvPr/>
          </p:nvSpPr>
          <p:spPr>
            <a:xfrm>
              <a:off x="4013162" y="5172323"/>
              <a:ext cx="4172706" cy="132786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FB4276D-6805-3C74-8F82-0A903FDB8368}"/>
                </a:ext>
              </a:extLst>
            </p:cNvPr>
            <p:cNvPicPr>
              <a:picLocks noChangeAspect="1"/>
            </p:cNvPicPr>
            <p:nvPr/>
          </p:nvPicPr>
          <p:blipFill rotWithShape="1">
            <a:blip r:embed="rId4">
              <a:extLst>
                <a:ext uri="{28A0092B-C50C-407E-A947-70E740481C1C}">
                  <a14:useLocalDpi xmlns:a14="http://schemas.microsoft.com/office/drawing/2010/main" val="0"/>
                </a:ext>
              </a:extLst>
            </a:blip>
            <a:srcRect l="35024" r="21519" b="-902"/>
            <a:stretch/>
          </p:blipFill>
          <p:spPr>
            <a:xfrm>
              <a:off x="4043536" y="5220166"/>
              <a:ext cx="3971610" cy="1210314"/>
            </a:xfrm>
            <a:prstGeom prst="rect">
              <a:avLst/>
            </a:prstGeom>
          </p:spPr>
        </p:pic>
        <p:sp>
          <p:nvSpPr>
            <p:cNvPr id="14" name="Rectangle 13">
              <a:extLst>
                <a:ext uri="{FF2B5EF4-FFF2-40B4-BE49-F238E27FC236}">
                  <a16:creationId xmlns:a16="http://schemas.microsoft.com/office/drawing/2014/main" id="{6BAE5BC6-DCDC-5CB6-6D25-4FC5B07371CC}"/>
                </a:ext>
              </a:extLst>
            </p:cNvPr>
            <p:cNvSpPr/>
            <p:nvPr/>
          </p:nvSpPr>
          <p:spPr>
            <a:xfrm>
              <a:off x="6202017" y="5233108"/>
              <a:ext cx="1813129" cy="12103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6372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11284900" cy="997913"/>
          </a:xfrm>
        </p:spPr>
        <p:txBody>
          <a:bodyPr>
            <a:normAutofit/>
          </a:bodyPr>
          <a:lstStyle/>
          <a:p>
            <a:r>
              <a:rPr lang="en-US" dirty="0"/>
              <a:t>Extreme Weather &amp; Drought/</a:t>
            </a:r>
            <a:br>
              <a:rPr lang="en-US" dirty="0"/>
            </a:br>
            <a:r>
              <a:rPr lang="es-ES" dirty="0">
                <a:solidFill>
                  <a:srgbClr val="8A1B04"/>
                </a:solidFill>
              </a:rPr>
              <a:t>Clima Extremo y Sequía</a:t>
            </a:r>
            <a:endParaRPr lang="en-US" dirty="0"/>
          </a:p>
        </p:txBody>
      </p:sp>
      <p:sp>
        <p:nvSpPr>
          <p:cNvPr id="10" name="Content Placeholder 2">
            <a:extLst>
              <a:ext uri="{FF2B5EF4-FFF2-40B4-BE49-F238E27FC236}">
                <a16:creationId xmlns:a16="http://schemas.microsoft.com/office/drawing/2014/main" id="{67E4CCC4-71FE-AA47-EA87-37543DF05DBB}"/>
              </a:ext>
            </a:extLst>
          </p:cNvPr>
          <p:cNvSpPr txBox="1">
            <a:spLocks/>
          </p:cNvSpPr>
          <p:nvPr/>
        </p:nvSpPr>
        <p:spPr>
          <a:xfrm>
            <a:off x="6232497" y="2222387"/>
            <a:ext cx="568597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r>
              <a:rPr lang="en-US" sz="1900" dirty="0"/>
              <a:t>People living in Los Angeles County are at higher risk of prolonged exposure to heat conditions/ </a:t>
            </a:r>
            <a:r>
              <a:rPr lang="es-ES" sz="1900" dirty="0">
                <a:solidFill>
                  <a:srgbClr val="8A1B04"/>
                </a:solidFill>
              </a:rPr>
              <a:t>Las personas que viven en el condado de Los Ángeles corren un mayor riesgo de exposición prolongada a las condiciones de calor</a:t>
            </a:r>
            <a:endParaRPr lang="en-US" sz="1900" dirty="0">
              <a:solidFill>
                <a:srgbClr val="8A1B04"/>
              </a:solidFill>
            </a:endParaRPr>
          </a:p>
          <a:p>
            <a:pPr marL="285750"/>
            <a:r>
              <a:rPr lang="en-US" sz="1900" dirty="0"/>
              <a:t>Irwindale has experienced an average of 4 extreme heat days per year/</a:t>
            </a:r>
            <a:r>
              <a:rPr lang="es-ES" sz="1900" dirty="0"/>
              <a:t> </a:t>
            </a:r>
            <a:r>
              <a:rPr lang="es-ES" sz="1900" dirty="0" err="1">
                <a:solidFill>
                  <a:srgbClr val="8A1B04"/>
                </a:solidFill>
              </a:rPr>
              <a:t>Irwindale</a:t>
            </a:r>
            <a:r>
              <a:rPr lang="es-ES" sz="1900" dirty="0">
                <a:solidFill>
                  <a:srgbClr val="8A1B04"/>
                </a:solidFill>
              </a:rPr>
              <a:t> ha experimentado un promedio de 4 días de calor extremo al año</a:t>
            </a:r>
            <a:endParaRPr lang="en-US" sz="1900" dirty="0">
              <a:solidFill>
                <a:srgbClr val="8A1B04"/>
              </a:solidFill>
            </a:endParaRPr>
          </a:p>
        </p:txBody>
      </p:sp>
      <p:pic>
        <p:nvPicPr>
          <p:cNvPr id="9" name="Content Placeholder 8" descr="Diagram, histogram&#10;&#10;Description automatically generated with medium confidence"/>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1516" y="2222387"/>
            <a:ext cx="5437398" cy="2793238"/>
          </a:xfrm>
          <a:prstGeom prst="rect">
            <a:avLst/>
          </a:prstGeom>
        </p:spPr>
      </p:pic>
      <p:sp>
        <p:nvSpPr>
          <p:cNvPr id="4" name="Rectangle 3"/>
          <p:cNvSpPr/>
          <p:nvPr/>
        </p:nvSpPr>
        <p:spPr>
          <a:xfrm>
            <a:off x="2707036" y="5015625"/>
            <a:ext cx="851515" cy="215444"/>
          </a:xfrm>
          <a:prstGeom prst="rect">
            <a:avLst/>
          </a:prstGeom>
        </p:spPr>
        <p:txBody>
          <a:bodyPr wrap="none">
            <a:spAutoFit/>
          </a:bodyPr>
          <a:lstStyle/>
          <a:p>
            <a:r>
              <a:rPr lang="en-US" sz="800" dirty="0">
                <a:latin typeface="Arial" panose="020B0604020202020204" pitchFamily="34" charset="0"/>
                <a:ea typeface="Times New Roman" panose="02020603050405020304" pitchFamily="18" charset="0"/>
              </a:rPr>
              <a:t>USEPA, 2016</a:t>
            </a:r>
            <a:endParaRPr lang="en-US" dirty="0"/>
          </a:p>
        </p:txBody>
      </p:sp>
    </p:spTree>
    <p:extLst>
      <p:ext uri="{BB962C8B-B14F-4D97-AF65-F5344CB8AC3E}">
        <p14:creationId xmlns:p14="http://schemas.microsoft.com/office/powerpoint/2010/main" val="57979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FB8E9-5FD0-3392-9DED-022513603776}"/>
              </a:ext>
            </a:extLst>
          </p:cNvPr>
          <p:cNvSpPr/>
          <p:nvPr/>
        </p:nvSpPr>
        <p:spPr>
          <a:xfrm>
            <a:off x="273527" y="2068929"/>
            <a:ext cx="5582743" cy="4485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11284900" cy="997913"/>
          </a:xfrm>
        </p:spPr>
        <p:txBody>
          <a:bodyPr>
            <a:normAutofit/>
          </a:bodyPr>
          <a:lstStyle/>
          <a:p>
            <a:r>
              <a:rPr lang="en-US" dirty="0"/>
              <a:t>Extreme Weather &amp; Drought/</a:t>
            </a:r>
            <a:br>
              <a:rPr lang="en-US" dirty="0"/>
            </a:br>
            <a:r>
              <a:rPr lang="es-ES" dirty="0">
                <a:solidFill>
                  <a:srgbClr val="8A1B04"/>
                </a:solidFill>
              </a:rPr>
              <a:t>Clima Extremo y Sequía</a:t>
            </a:r>
            <a:endParaRPr lang="en-US" dirty="0"/>
          </a:p>
        </p:txBody>
      </p:sp>
      <p:sp>
        <p:nvSpPr>
          <p:cNvPr id="10" name="Content Placeholder 2">
            <a:extLst>
              <a:ext uri="{FF2B5EF4-FFF2-40B4-BE49-F238E27FC236}">
                <a16:creationId xmlns:a16="http://schemas.microsoft.com/office/drawing/2014/main" id="{67E4CCC4-71FE-AA47-EA87-37543DF05DBB}"/>
              </a:ext>
            </a:extLst>
          </p:cNvPr>
          <p:cNvSpPr txBox="1">
            <a:spLocks/>
          </p:cNvSpPr>
          <p:nvPr/>
        </p:nvSpPr>
        <p:spPr>
          <a:xfrm>
            <a:off x="6130897" y="2620628"/>
            <a:ext cx="568597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r>
              <a:rPr lang="en-US" sz="1900" dirty="0"/>
              <a:t>97% of land use in Irwindale </a:t>
            </a:r>
            <a:r>
              <a:rPr lang="en-US" sz="1900" dirty="0" smtClean="0"/>
              <a:t>lacks </a:t>
            </a:r>
            <a:r>
              <a:rPr lang="en-US" sz="1900" dirty="0"/>
              <a:t>tree cover/ </a:t>
            </a:r>
            <a:r>
              <a:rPr lang="es-ES" sz="1900" dirty="0">
                <a:solidFill>
                  <a:srgbClr val="8A1B04"/>
                </a:solidFill>
              </a:rPr>
              <a:t>El 97% del uso de la tierra en </a:t>
            </a:r>
            <a:r>
              <a:rPr lang="es-ES" sz="1900" dirty="0" err="1">
                <a:solidFill>
                  <a:srgbClr val="8A1B04"/>
                </a:solidFill>
              </a:rPr>
              <a:t>Irwindale</a:t>
            </a:r>
            <a:r>
              <a:rPr lang="es-ES" sz="1900" dirty="0">
                <a:solidFill>
                  <a:srgbClr val="8A1B04"/>
                </a:solidFill>
              </a:rPr>
              <a:t> carece de cubierta arbórea</a:t>
            </a:r>
            <a:endParaRPr lang="en-US" sz="1900" dirty="0">
              <a:solidFill>
                <a:srgbClr val="8A1B04"/>
              </a:solidFill>
            </a:endParaRPr>
          </a:p>
          <a:p>
            <a:pPr marL="285750"/>
            <a:r>
              <a:rPr lang="en-US" sz="1900" dirty="0"/>
              <a:t>Irwindale is considered to be in Extreme Drought conditions/</a:t>
            </a:r>
            <a:r>
              <a:rPr lang="es-ES" sz="1900" dirty="0">
                <a:solidFill>
                  <a:srgbClr val="8A1B04"/>
                </a:solidFill>
              </a:rPr>
              <a:t>Se considera que </a:t>
            </a:r>
            <a:r>
              <a:rPr lang="es-ES" sz="1900" dirty="0" err="1">
                <a:solidFill>
                  <a:srgbClr val="8A1B04"/>
                </a:solidFill>
              </a:rPr>
              <a:t>Irwindale</a:t>
            </a:r>
            <a:r>
              <a:rPr lang="es-ES" sz="1900" dirty="0">
                <a:solidFill>
                  <a:srgbClr val="8A1B04"/>
                </a:solidFill>
              </a:rPr>
              <a:t> se encuentra en condiciones de sequía extrema</a:t>
            </a:r>
            <a:endParaRPr lang="en-US" sz="1900" dirty="0">
              <a:solidFill>
                <a:srgbClr val="8A1B04"/>
              </a:solidFill>
            </a:endParaRPr>
          </a:p>
          <a:p>
            <a:pPr marL="285750"/>
            <a:r>
              <a:rPr lang="en-US" sz="1900" dirty="0"/>
              <a:t>Drought was identified as a primary hazard of concern to both residents and employees/</a:t>
            </a:r>
            <a:r>
              <a:rPr lang="es-ES" sz="1900" dirty="0">
                <a:solidFill>
                  <a:srgbClr val="8A1B04"/>
                </a:solidFill>
              </a:rPr>
              <a:t>La sequía se identificó como un riesgo principal de preocupación tanto para los residentes como para los empleados</a:t>
            </a:r>
            <a:endParaRPr lang="en-US" sz="1900" dirty="0">
              <a:solidFill>
                <a:srgbClr val="8A1B04"/>
              </a:solidFill>
            </a:endParaRPr>
          </a:p>
        </p:txBody>
      </p:sp>
      <p:pic>
        <p:nvPicPr>
          <p:cNvPr id="7" name="Content Placeholder 9">
            <a:extLst>
              <a:ext uri="{FF2B5EF4-FFF2-40B4-BE49-F238E27FC236}">
                <a16:creationId xmlns:a16="http://schemas.microsoft.com/office/drawing/2014/main" id="{F08ED74D-FC64-3028-E39C-1DCD48E0008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43415"/>
          <a:stretch/>
        </p:blipFill>
        <p:spPr>
          <a:xfrm>
            <a:off x="347702" y="2181943"/>
            <a:ext cx="3763970" cy="4257154"/>
          </a:xfrm>
          <a:prstGeom prst="rect">
            <a:avLst/>
          </a:prstGeom>
        </p:spPr>
      </p:pic>
      <p:pic>
        <p:nvPicPr>
          <p:cNvPr id="8" name="Content Placeholder 9">
            <a:extLst>
              <a:ext uri="{FF2B5EF4-FFF2-40B4-BE49-F238E27FC236}">
                <a16:creationId xmlns:a16="http://schemas.microsoft.com/office/drawing/2014/main" id="{AF5B9850-A153-24C3-5572-9C0CCB540BD0}"/>
              </a:ext>
            </a:extLst>
          </p:cNvPr>
          <p:cNvPicPr>
            <a:picLocks noChangeAspect="1"/>
          </p:cNvPicPr>
          <p:nvPr/>
        </p:nvPicPr>
        <p:blipFill rotWithShape="1">
          <a:blip r:embed="rId3">
            <a:extLst>
              <a:ext uri="{28A0092B-C50C-407E-A947-70E740481C1C}">
                <a14:useLocalDpi xmlns:a14="http://schemas.microsoft.com/office/drawing/2010/main" val="0"/>
              </a:ext>
            </a:extLst>
          </a:blip>
          <a:srcRect l="67499" t="23638"/>
          <a:stretch/>
        </p:blipFill>
        <p:spPr>
          <a:xfrm>
            <a:off x="3760343" y="2142006"/>
            <a:ext cx="1994894" cy="2999672"/>
          </a:xfrm>
          <a:prstGeom prst="rect">
            <a:avLst/>
          </a:prstGeom>
        </p:spPr>
      </p:pic>
      <p:sp>
        <p:nvSpPr>
          <p:cNvPr id="11" name="TextBox 10">
            <a:extLst>
              <a:ext uri="{FF2B5EF4-FFF2-40B4-BE49-F238E27FC236}">
                <a16:creationId xmlns:a16="http://schemas.microsoft.com/office/drawing/2014/main" id="{221B3C29-AF60-7DED-326C-2AAA47BC5E07}"/>
              </a:ext>
            </a:extLst>
          </p:cNvPr>
          <p:cNvSpPr txBox="1"/>
          <p:nvPr/>
        </p:nvSpPr>
        <p:spPr>
          <a:xfrm>
            <a:off x="8476342" y="197862"/>
            <a:ext cx="1698171" cy="292388"/>
          </a:xfrm>
          <a:prstGeom prst="rect">
            <a:avLst/>
          </a:prstGeom>
          <a:noFill/>
        </p:spPr>
        <p:txBody>
          <a:bodyPr wrap="square">
            <a:spAutoFit/>
          </a:bodyPr>
          <a:lstStyle/>
          <a:p>
            <a:pPr algn="ctr"/>
            <a:r>
              <a:rPr lang="es-ES" sz="1300" dirty="0">
                <a:solidFill>
                  <a:schemeClr val="bg1"/>
                </a:solidFill>
                <a:latin typeface="Arial" panose="020B0604020202020204" pitchFamily="34" charset="0"/>
                <a:cs typeface="Arial" panose="020B0604020202020204" pitchFamily="34" charset="0"/>
              </a:rPr>
              <a:t>(cont.</a:t>
            </a:r>
            <a:r>
              <a:rPr lang="en-US" sz="1300" dirty="0">
                <a:solidFill>
                  <a:schemeClr val="bg1"/>
                </a:solidFill>
                <a:latin typeface="Arial" panose="020B0604020202020204" pitchFamily="34" charset="0"/>
                <a:cs typeface="Arial" panose="020B0604020202020204" pitchFamily="34" charset="0"/>
              </a:rPr>
              <a:t>/</a:t>
            </a:r>
            <a:r>
              <a:rPr lang="en-US" sz="1300" b="0" i="0" dirty="0" err="1">
                <a:solidFill>
                  <a:schemeClr val="bg1"/>
                </a:solidFill>
                <a:effectLst/>
                <a:latin typeface="Arial" panose="020B0604020202020204" pitchFamily="34" charset="0"/>
                <a:cs typeface="Arial" panose="020B0604020202020204" pitchFamily="34" charset="0"/>
              </a:rPr>
              <a:t>continuación</a:t>
            </a:r>
            <a:r>
              <a:rPr lang="es-ES" sz="1300" dirty="0">
                <a:solidFill>
                  <a:schemeClr val="bg1"/>
                </a:solidFill>
                <a:latin typeface="Arial" panose="020B0604020202020204" pitchFamily="34" charset="0"/>
                <a:cs typeface="Arial" panose="020B0604020202020204" pitchFamily="34" charset="0"/>
              </a:rPr>
              <a:t>)</a:t>
            </a:r>
            <a:endParaRPr lang="en-US"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24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6" y="1071016"/>
            <a:ext cx="5822473" cy="997913"/>
          </a:xfrm>
        </p:spPr>
        <p:txBody>
          <a:bodyPr>
            <a:noAutofit/>
          </a:bodyPr>
          <a:lstStyle/>
          <a:p>
            <a:r>
              <a:rPr lang="en-US" dirty="0"/>
              <a:t>What is the City already doing with regards to extreme weather &amp; drought?</a:t>
            </a:r>
            <a:r>
              <a:rPr lang="es-ES" dirty="0"/>
              <a:t> </a:t>
            </a: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0" indent="0">
              <a:buNone/>
            </a:pPr>
            <a:r>
              <a:rPr lang="en-US" b="1" dirty="0">
                <a:latin typeface="Arial" panose="020B0604020202020204" pitchFamily="34" charset="0"/>
                <a:cs typeface="Arial" panose="020B0604020202020204" pitchFamily="34" charset="0"/>
              </a:rPr>
              <a:t>Cooling Centers </a:t>
            </a:r>
          </a:p>
          <a:p>
            <a:pPr marL="285750" indent="-285750"/>
            <a:r>
              <a:rPr lang="en-US" dirty="0">
                <a:latin typeface="Arial" panose="020B0604020202020204" pitchFamily="34" charset="0"/>
                <a:cs typeface="Arial" panose="020B0604020202020204" pitchFamily="34" charset="0"/>
              </a:rPr>
              <a:t>The Irwindale Senior Center is a designated “Cooling Center” on LA County’s Emergency Survival Program</a:t>
            </a:r>
          </a:p>
          <a:p>
            <a:pPr marL="0" indent="0">
              <a:buNone/>
            </a:pPr>
            <a:r>
              <a:rPr lang="en-US" b="1" dirty="0">
                <a:latin typeface="Arial" panose="020B0604020202020204" pitchFamily="34" charset="0"/>
                <a:cs typeface="Arial" panose="020B0604020202020204" pitchFamily="34" charset="0"/>
              </a:rPr>
              <a:t>Water Purveyors Drought Regulations </a:t>
            </a:r>
          </a:p>
          <a:p>
            <a:pPr marL="285750" indent="-285750"/>
            <a:r>
              <a:rPr lang="en-US" dirty="0">
                <a:latin typeface="Arial" panose="020B0604020202020204" pitchFamily="34" charset="0"/>
                <a:cs typeface="Arial" panose="020B0604020202020204" pitchFamily="34" charset="0"/>
              </a:rPr>
              <a:t>Irwindale is serviced by 5 water purveyors who enforce drought water restrictions and regulations</a:t>
            </a:r>
            <a:endParaRPr lang="en-US" dirty="0"/>
          </a:p>
        </p:txBody>
      </p:sp>
      <p:sp>
        <p:nvSpPr>
          <p:cNvPr id="10" name="Content Placeholder 2">
            <a:extLst>
              <a:ext uri="{FF2B5EF4-FFF2-40B4-BE49-F238E27FC236}">
                <a16:creationId xmlns:a16="http://schemas.microsoft.com/office/drawing/2014/main" id="{67E4CCC4-71FE-AA47-EA87-37543DF05DBB}"/>
              </a:ext>
            </a:extLst>
          </p:cNvPr>
          <p:cNvSpPr txBox="1">
            <a:spLocks/>
          </p:cNvSpPr>
          <p:nvPr/>
        </p:nvSpPr>
        <p:spPr>
          <a:xfrm>
            <a:off x="6232497" y="2222387"/>
            <a:ext cx="568597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b="1" dirty="0" err="1">
                <a:solidFill>
                  <a:srgbClr val="8A1B04"/>
                </a:solidFill>
                <a:latin typeface="Arial" panose="020B0604020202020204" pitchFamily="34" charset="0"/>
                <a:cs typeface="Arial" panose="020B0604020202020204" pitchFamily="34" charset="0"/>
              </a:rPr>
              <a:t>Centros</a:t>
            </a:r>
            <a:r>
              <a:rPr lang="en-US" sz="1900" b="1" dirty="0">
                <a:solidFill>
                  <a:srgbClr val="8A1B04"/>
                </a:solidFill>
                <a:latin typeface="Arial" panose="020B0604020202020204" pitchFamily="34" charset="0"/>
                <a:cs typeface="Arial" panose="020B0604020202020204" pitchFamily="34" charset="0"/>
              </a:rPr>
              <a:t> de </a:t>
            </a:r>
            <a:r>
              <a:rPr lang="en-US" sz="1900" b="1" dirty="0" err="1">
                <a:solidFill>
                  <a:srgbClr val="8A1B04"/>
                </a:solidFill>
                <a:latin typeface="Arial" panose="020B0604020202020204" pitchFamily="34" charset="0"/>
                <a:cs typeface="Arial" panose="020B0604020202020204" pitchFamily="34" charset="0"/>
              </a:rPr>
              <a:t>Enfriamiento</a:t>
            </a:r>
            <a:endParaRPr lang="en-US" sz="1900" b="1" dirty="0">
              <a:solidFill>
                <a:srgbClr val="8A1B04"/>
              </a:solidFill>
              <a:latin typeface="Arial" panose="020B0604020202020204" pitchFamily="34" charset="0"/>
              <a:cs typeface="Arial" panose="020B0604020202020204" pitchFamily="34" charset="0"/>
            </a:endParaRPr>
          </a:p>
          <a:p>
            <a:pPr marL="285750" indent="-285750"/>
            <a:r>
              <a:rPr lang="es-ES" sz="1900" dirty="0">
                <a:solidFill>
                  <a:srgbClr val="8A1B04"/>
                </a:solidFill>
                <a:latin typeface="Arial" panose="020B0604020202020204" pitchFamily="34" charset="0"/>
                <a:cs typeface="Arial" panose="020B0604020202020204" pitchFamily="34" charset="0"/>
              </a:rPr>
              <a:t>El Centro de Adultos Mayores es un "Centro de Enfriamiento" designado en el programa de supervivencia de emergencia del condado de Los Ángeles</a:t>
            </a:r>
          </a:p>
          <a:p>
            <a:pPr marL="0" lvl="0" indent="0" fontAlgn="auto">
              <a:buNone/>
            </a:pPr>
            <a:r>
              <a:rPr lang="es-ES" sz="1900" b="1" dirty="0">
                <a:solidFill>
                  <a:srgbClr val="8A1B04"/>
                </a:solidFill>
                <a:latin typeface="Arial" panose="020B0604020202020204" pitchFamily="34" charset="0"/>
                <a:cs typeface="Arial" panose="020B0604020202020204" pitchFamily="34" charset="0"/>
              </a:rPr>
              <a:t>Regulaciones de Sequía de Proveedores de Agua</a:t>
            </a:r>
            <a:endParaRPr lang="en-US" sz="1900" dirty="0">
              <a:latin typeface="Arial" panose="020B0604020202020204" pitchFamily="34" charset="0"/>
              <a:cs typeface="Arial" panose="020B0604020202020204" pitchFamily="34" charset="0"/>
            </a:endParaRPr>
          </a:p>
          <a:p>
            <a:pPr marL="285750" indent="-285750"/>
            <a:r>
              <a:rPr lang="es-ES" sz="1900" dirty="0" err="1">
                <a:solidFill>
                  <a:srgbClr val="8A1B04"/>
                </a:solidFill>
                <a:latin typeface="Arial" panose="020B0604020202020204" pitchFamily="34" charset="0"/>
                <a:cs typeface="Arial" panose="020B0604020202020204" pitchFamily="34" charset="0"/>
              </a:rPr>
              <a:t>Irwindale</a:t>
            </a:r>
            <a:r>
              <a:rPr lang="es-ES" sz="1900" dirty="0">
                <a:solidFill>
                  <a:srgbClr val="8A1B04"/>
                </a:solidFill>
                <a:latin typeface="Arial" panose="020B0604020202020204" pitchFamily="34" charset="0"/>
                <a:cs typeface="Arial" panose="020B0604020202020204" pitchFamily="34" charset="0"/>
              </a:rPr>
              <a:t> cuenta con el servicio de 5 proveedores de agua que hacen cumplir las restricciones y regulaciones de agua de sequía</a:t>
            </a:r>
            <a:endParaRPr lang="en-US" sz="1900" dirty="0">
              <a:solidFill>
                <a:srgbClr val="8A1B04"/>
              </a:solidFill>
              <a:latin typeface="Arial" panose="020B0604020202020204" pitchFamily="34" charset="0"/>
              <a:cs typeface="Arial" panose="020B0604020202020204" pitchFamily="34" charset="0"/>
            </a:endParaRPr>
          </a:p>
          <a:p>
            <a:pPr marL="285750" indent="-285750"/>
            <a:endParaRPr lang="en-US" sz="1900" dirty="0">
              <a:solidFill>
                <a:srgbClr val="8A1B04"/>
              </a:solidFill>
              <a:effectLst/>
            </a:endParaRPr>
          </a:p>
          <a:p>
            <a:pPr marL="0" indent="0">
              <a:buNone/>
            </a:pPr>
            <a:endParaRPr lang="en-US" sz="1900" dirty="0">
              <a:solidFill>
                <a:srgbClr val="8A1B04"/>
              </a:solidFill>
            </a:endParaRPr>
          </a:p>
        </p:txBody>
      </p:sp>
      <p:sp>
        <p:nvSpPr>
          <p:cNvPr id="6" name="Title 1">
            <a:extLst>
              <a:ext uri="{FF2B5EF4-FFF2-40B4-BE49-F238E27FC236}">
                <a16:creationId xmlns:a16="http://schemas.microsoft.com/office/drawing/2014/main" id="{71391B08-C473-6B26-8E47-EF57095FCAFD}"/>
              </a:ext>
            </a:extLst>
          </p:cNvPr>
          <p:cNvSpPr txBox="1">
            <a:spLocks/>
          </p:cNvSpPr>
          <p:nvPr/>
        </p:nvSpPr>
        <p:spPr>
          <a:xfrm>
            <a:off x="6232497" y="1071016"/>
            <a:ext cx="5685976"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dirty="0">
                <a:solidFill>
                  <a:srgbClr val="8A1B04"/>
                </a:solidFill>
              </a:rPr>
              <a:t>¿Qué está haciendo la ciudad sobre clima extremo y sequía?</a:t>
            </a:r>
            <a:endParaRPr lang="en-US" dirty="0"/>
          </a:p>
        </p:txBody>
      </p:sp>
      <p:pic>
        <p:nvPicPr>
          <p:cNvPr id="4" name="Picture 3"/>
          <p:cNvPicPr>
            <a:picLocks noChangeAspect="1"/>
          </p:cNvPicPr>
          <p:nvPr/>
        </p:nvPicPr>
        <p:blipFill rotWithShape="1">
          <a:blip r:embed="rId3">
            <a:alphaModFix amt="15000"/>
            <a:extLst>
              <a:ext uri="{28A0092B-C50C-407E-A947-70E740481C1C}">
                <a14:useLocalDpi xmlns:a14="http://schemas.microsoft.com/office/drawing/2010/main" val="0"/>
              </a:ext>
            </a:extLst>
          </a:blip>
          <a:srcRect b="3531"/>
          <a:stretch/>
        </p:blipFill>
        <p:spPr>
          <a:xfrm>
            <a:off x="3895568" y="1071016"/>
            <a:ext cx="4400865" cy="5617669"/>
          </a:xfrm>
          <a:prstGeom prst="rect">
            <a:avLst/>
          </a:prstGeom>
        </p:spPr>
      </p:pic>
    </p:spTree>
    <p:extLst>
      <p:ext uri="{BB962C8B-B14F-4D97-AF65-F5344CB8AC3E}">
        <p14:creationId xmlns:p14="http://schemas.microsoft.com/office/powerpoint/2010/main" val="341351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531233-6B5C-2249-F14E-B61C63DA70E0}"/>
              </a:ext>
            </a:extLst>
          </p:cNvPr>
          <p:cNvSpPr txBox="1"/>
          <p:nvPr/>
        </p:nvSpPr>
        <p:spPr>
          <a:xfrm>
            <a:off x="213887" y="2282497"/>
            <a:ext cx="6554661" cy="1454244"/>
          </a:xfrm>
          <a:prstGeom prst="rect">
            <a:avLst/>
          </a:prstGeom>
          <a:noFill/>
        </p:spPr>
        <p:txBody>
          <a:bodyPr wrap="square" rtlCol="0">
            <a:spAutoFit/>
          </a:bodyPr>
          <a:lstStyle/>
          <a:p>
            <a:pPr>
              <a:spcBef>
                <a:spcPts val="0"/>
              </a:spcBef>
              <a:spcAft>
                <a:spcPts val="0"/>
              </a:spcAft>
              <a:buClrTx/>
              <a:buSzTx/>
            </a:pPr>
            <a:endParaRPr lang="en-US" sz="2000" dirty="0"/>
          </a:p>
          <a:p>
            <a:pPr algn="l">
              <a:spcBef>
                <a:spcPts val="0"/>
              </a:spcBef>
              <a:spcAft>
                <a:spcPts val="0"/>
              </a:spcAft>
              <a:buClrTx/>
              <a:buSzPts val="2000"/>
            </a:pPr>
            <a:endParaRPr lang="en-US" b="1" dirty="0">
              <a:solidFill>
                <a:srgbClr val="4E4892"/>
              </a:solidFill>
              <a:latin typeface="Roboto" panose="02000000000000000000" pitchFamily="2" charset="0"/>
            </a:endParaRPr>
          </a:p>
          <a:p>
            <a:pPr marL="347472" indent="-347472" algn="l">
              <a:spcBef>
                <a:spcPts val="0"/>
              </a:spcBef>
              <a:spcAft>
                <a:spcPts val="0"/>
              </a:spcAft>
              <a:buClrTx/>
              <a:buSzPts val="2000"/>
              <a:buFont typeface="Arial" panose="020B0604020202020204" pitchFamily="34" charset="0"/>
              <a:buChar char="•"/>
            </a:pPr>
            <a:endParaRPr lang="en-US" sz="2000" dirty="0">
              <a:effectLst/>
            </a:endParaRPr>
          </a:p>
          <a:p>
            <a:pPr marL="347472" indent="-347472">
              <a:spcBef>
                <a:spcPts val="0"/>
              </a:spcBef>
              <a:spcAft>
                <a:spcPts val="0"/>
              </a:spcAft>
              <a:buClrTx/>
              <a:buSzTx/>
              <a:buFont typeface="Arial" panose="020B0604020202020204" pitchFamily="34" charset="0"/>
              <a:buChar char="•"/>
            </a:pPr>
            <a:endParaRPr lang="en-US" sz="2000" dirty="0">
              <a:effectLst/>
            </a:endParaRPr>
          </a:p>
          <a:p>
            <a:endParaRPr lang="en-US" sz="1050" dirty="0"/>
          </a:p>
        </p:txBody>
      </p:sp>
      <p:pic>
        <p:nvPicPr>
          <p:cNvPr id="6" name="Picture 5"/>
          <p:cNvPicPr>
            <a:picLocks noChangeAspect="1"/>
          </p:cNvPicPr>
          <p:nvPr/>
        </p:nvPicPr>
        <p:blipFill rotWithShape="1">
          <a:blip r:embed="rId3"/>
          <a:srcRect l="3110" t="955" b="1291"/>
          <a:stretch/>
        </p:blipFill>
        <p:spPr>
          <a:xfrm>
            <a:off x="6062756" y="1278786"/>
            <a:ext cx="5880246" cy="5116162"/>
          </a:xfrm>
          <a:prstGeom prst="rect">
            <a:avLst/>
          </a:prstGeom>
        </p:spPr>
      </p:pic>
      <p:sp>
        <p:nvSpPr>
          <p:cNvPr id="8" name="TextBox 7">
            <a:extLst>
              <a:ext uri="{FF2B5EF4-FFF2-40B4-BE49-F238E27FC236}">
                <a16:creationId xmlns:a16="http://schemas.microsoft.com/office/drawing/2014/main" id="{09FB1679-9833-6976-CAF7-3730ECE9BF09}"/>
              </a:ext>
            </a:extLst>
          </p:cNvPr>
          <p:cNvSpPr txBox="1"/>
          <p:nvPr/>
        </p:nvSpPr>
        <p:spPr>
          <a:xfrm>
            <a:off x="317140" y="2156124"/>
            <a:ext cx="5762563" cy="4639732"/>
          </a:xfrm>
          <a:prstGeom prst="rect">
            <a:avLst/>
          </a:prstGeom>
          <a:noFill/>
        </p:spPr>
        <p:txBody>
          <a:bodyPr wrap="square" rtlCol="0">
            <a:spAutoFit/>
          </a:bodyPr>
          <a:lstStyle/>
          <a:p>
            <a:pPr marL="285750" lvl="0" indent="-285750">
              <a:buFont typeface="Arial" panose="020B0604020202020204" pitchFamily="34" charset="0"/>
              <a:buChar char="•"/>
            </a:pPr>
            <a:r>
              <a:rPr lang="en-US" sz="1900" dirty="0">
                <a:solidFill>
                  <a:srgbClr val="1D345D"/>
                </a:solidFill>
                <a:latin typeface="Arial" panose="020B0604020202020204" pitchFamily="34" charset="0"/>
                <a:cs typeface="Arial" panose="020B0604020202020204" pitchFamily="34" charset="0"/>
              </a:rPr>
              <a:t>Risk related to failure of the nearby Santa Fe Dam is high/</a:t>
            </a:r>
            <a:r>
              <a:rPr lang="es-ES" sz="1900" dirty="0">
                <a:solidFill>
                  <a:srgbClr val="8A1B04"/>
                </a:solidFill>
                <a:latin typeface="Arial" panose="020B0604020202020204" pitchFamily="34" charset="0"/>
                <a:cs typeface="Arial" panose="020B0604020202020204" pitchFamily="34" charset="0"/>
              </a:rPr>
              <a:t>El riesgo relacionado con la falla de la represa Santa Fe cercana es alto</a:t>
            </a:r>
          </a:p>
          <a:p>
            <a:pPr lvl="0"/>
            <a:endParaRPr lang="en-US" sz="19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900" dirty="0">
                <a:solidFill>
                  <a:srgbClr val="1D345D"/>
                </a:solidFill>
                <a:latin typeface="Arial" panose="020B0604020202020204" pitchFamily="34" charset="0"/>
                <a:cs typeface="Arial" panose="020B0604020202020204" pitchFamily="34" charset="0"/>
              </a:rPr>
              <a:t>Flooding hazard areas include those west of Irwindale Avenue, south of Arrow Highway; residential areas along Calle </a:t>
            </a:r>
            <a:r>
              <a:rPr lang="en-US" sz="1900" dirty="0" err="1">
                <a:solidFill>
                  <a:srgbClr val="1D345D"/>
                </a:solidFill>
                <a:latin typeface="Arial" panose="020B0604020202020204" pitchFamily="34" charset="0"/>
                <a:cs typeface="Arial" panose="020B0604020202020204" pitchFamily="34" charset="0"/>
              </a:rPr>
              <a:t>Burrola</a:t>
            </a:r>
            <a:r>
              <a:rPr lang="en-US" sz="1900" dirty="0">
                <a:solidFill>
                  <a:srgbClr val="1D345D"/>
                </a:solidFill>
                <a:latin typeface="Arial" panose="020B0604020202020204" pitchFamily="34" charset="0"/>
                <a:cs typeface="Arial" panose="020B0604020202020204" pitchFamily="34" charset="0"/>
              </a:rPr>
              <a:t>, </a:t>
            </a:r>
            <a:r>
              <a:rPr lang="en-US" sz="1900" dirty="0" err="1" smtClean="0">
                <a:solidFill>
                  <a:srgbClr val="1D345D"/>
                </a:solidFill>
                <a:latin typeface="Arial" panose="020B0604020202020204" pitchFamily="34" charset="0"/>
                <a:cs typeface="Arial" panose="020B0604020202020204" pitchFamily="34" charset="0"/>
              </a:rPr>
              <a:t>Fraijo</a:t>
            </a:r>
            <a:r>
              <a:rPr lang="en-US" sz="1900" dirty="0" smtClean="0">
                <a:solidFill>
                  <a:srgbClr val="1D345D"/>
                </a:solidFill>
                <a:latin typeface="Arial" panose="020B0604020202020204" pitchFamily="34" charset="0"/>
                <a:cs typeface="Arial" panose="020B0604020202020204" pitchFamily="34" charset="0"/>
              </a:rPr>
              <a:t> </a:t>
            </a:r>
            <a:r>
              <a:rPr lang="en-US" sz="1900" dirty="0">
                <a:solidFill>
                  <a:srgbClr val="1D345D"/>
                </a:solidFill>
                <a:latin typeface="Arial" panose="020B0604020202020204" pitchFamily="34" charset="0"/>
                <a:cs typeface="Arial" panose="020B0604020202020204" pitchFamily="34" charset="0"/>
              </a:rPr>
              <a:t>Avenue, and Nora Avenue; and residential areas on the western edge of the City south of Meridian Street/</a:t>
            </a:r>
            <a:r>
              <a:rPr lang="es-ES" sz="1900" dirty="0">
                <a:solidFill>
                  <a:srgbClr val="8A1B04"/>
                </a:solidFill>
                <a:latin typeface="Arial" panose="020B0604020202020204" pitchFamily="34" charset="0"/>
                <a:cs typeface="Arial" panose="020B0604020202020204" pitchFamily="34" charset="0"/>
              </a:rPr>
              <a:t>Las áreas de riesgo de inundación incluyen aquellas al oeste de </a:t>
            </a:r>
            <a:r>
              <a:rPr lang="es-ES" sz="1900" dirty="0" err="1">
                <a:solidFill>
                  <a:srgbClr val="8A1B04"/>
                </a:solidFill>
                <a:latin typeface="Arial" panose="020B0604020202020204" pitchFamily="34" charset="0"/>
                <a:cs typeface="Arial" panose="020B0604020202020204" pitchFamily="34" charset="0"/>
              </a:rPr>
              <a:t>Irwindale</a:t>
            </a:r>
            <a:r>
              <a:rPr lang="es-ES" sz="1900" dirty="0">
                <a:solidFill>
                  <a:srgbClr val="8A1B04"/>
                </a:solidFill>
                <a:latin typeface="Arial" panose="020B0604020202020204" pitchFamily="34" charset="0"/>
                <a:cs typeface="Arial" panose="020B0604020202020204" pitchFamily="34" charset="0"/>
              </a:rPr>
              <a:t> Avenue, al sur de Arrow </a:t>
            </a:r>
            <a:r>
              <a:rPr lang="es-ES" sz="1900" dirty="0" err="1">
                <a:solidFill>
                  <a:srgbClr val="8A1B04"/>
                </a:solidFill>
                <a:latin typeface="Arial" panose="020B0604020202020204" pitchFamily="34" charset="0"/>
                <a:cs typeface="Arial" panose="020B0604020202020204" pitchFamily="34" charset="0"/>
              </a:rPr>
              <a:t>Highway</a:t>
            </a:r>
            <a:r>
              <a:rPr lang="es-ES" sz="1900" dirty="0">
                <a:solidFill>
                  <a:srgbClr val="8A1B04"/>
                </a:solidFill>
                <a:latin typeface="Arial" panose="020B0604020202020204" pitchFamily="34" charset="0"/>
                <a:cs typeface="Arial" panose="020B0604020202020204" pitchFamily="34" charset="0"/>
              </a:rPr>
              <a:t>; áreas residenciales a lo largo de Calle Burrola, Avenida </a:t>
            </a:r>
            <a:r>
              <a:rPr lang="es-ES" sz="1900" dirty="0" err="1" smtClean="0">
                <a:solidFill>
                  <a:srgbClr val="8A1B04"/>
                </a:solidFill>
                <a:latin typeface="Arial" panose="020B0604020202020204" pitchFamily="34" charset="0"/>
                <a:cs typeface="Arial" panose="020B0604020202020204" pitchFamily="34" charset="0"/>
              </a:rPr>
              <a:t>Fraijo</a:t>
            </a:r>
            <a:r>
              <a:rPr lang="es-ES" sz="1900" dirty="0" smtClean="0">
                <a:solidFill>
                  <a:srgbClr val="8A1B04"/>
                </a:solidFill>
                <a:latin typeface="Arial" panose="020B0604020202020204" pitchFamily="34" charset="0"/>
                <a:cs typeface="Arial" panose="020B0604020202020204" pitchFamily="34" charset="0"/>
              </a:rPr>
              <a:t> </a:t>
            </a:r>
            <a:r>
              <a:rPr lang="es-ES" sz="1900" dirty="0">
                <a:solidFill>
                  <a:srgbClr val="8A1B04"/>
                </a:solidFill>
                <a:latin typeface="Arial" panose="020B0604020202020204" pitchFamily="34" charset="0"/>
                <a:cs typeface="Arial" panose="020B0604020202020204" pitchFamily="34" charset="0"/>
              </a:rPr>
              <a:t>y Avenida Nora; y áreas residenciales en el borde occidental de la Ciudad al sur de Meridian Street</a:t>
            </a:r>
            <a:endParaRPr lang="en-US" sz="1900" i="1" dirty="0">
              <a:solidFill>
                <a:srgbClr val="1D345D"/>
              </a:solidFill>
              <a:latin typeface="Arial" panose="020B0604020202020204" pitchFamily="34" charset="0"/>
              <a:cs typeface="Arial" panose="020B0604020202020204" pitchFamily="34" charset="0"/>
            </a:endParaRPr>
          </a:p>
          <a:p>
            <a:endParaRPr lang="en-US" sz="1050" dirty="0"/>
          </a:p>
        </p:txBody>
      </p:sp>
      <p:sp>
        <p:nvSpPr>
          <p:cNvPr id="4" name="Title 3">
            <a:extLst>
              <a:ext uri="{FF2B5EF4-FFF2-40B4-BE49-F238E27FC236}">
                <a16:creationId xmlns:a16="http://schemas.microsoft.com/office/drawing/2014/main" id="{6603E47A-31F3-6B8D-4F0A-A700BB082541}"/>
              </a:ext>
            </a:extLst>
          </p:cNvPr>
          <p:cNvSpPr>
            <a:spLocks noGrp="1"/>
          </p:cNvSpPr>
          <p:nvPr>
            <p:ph type="title"/>
          </p:nvPr>
        </p:nvSpPr>
        <p:spPr/>
        <p:txBody>
          <a:bodyPr>
            <a:normAutofit/>
          </a:bodyPr>
          <a:lstStyle/>
          <a:p>
            <a:r>
              <a:rPr lang="en-US" dirty="0"/>
              <a:t>Flooding and Dam Failure</a:t>
            </a:r>
            <a:br>
              <a:rPr lang="en-US" dirty="0"/>
            </a:br>
            <a:r>
              <a:rPr lang="es-ES" dirty="0">
                <a:solidFill>
                  <a:srgbClr val="8A1B04"/>
                </a:solidFill>
              </a:rPr>
              <a:t>Inundaciones y Fallas de Presas</a:t>
            </a:r>
            <a:endParaRPr lang="en-US" dirty="0"/>
          </a:p>
        </p:txBody>
      </p:sp>
    </p:spTree>
    <p:extLst>
      <p:ext uri="{BB962C8B-B14F-4D97-AF65-F5344CB8AC3E}">
        <p14:creationId xmlns:p14="http://schemas.microsoft.com/office/powerpoint/2010/main" val="215481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ky, building&#10;&#10;Description automatically generated">
            <a:extLst>
              <a:ext uri="{FF2B5EF4-FFF2-40B4-BE49-F238E27FC236}">
                <a16:creationId xmlns:a16="http://schemas.microsoft.com/office/drawing/2014/main" id="{4E13880F-8584-B1ED-04B9-A531CD185A92}"/>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t="19876" b="18716"/>
          <a:stretch/>
        </p:blipFill>
        <p:spPr>
          <a:xfrm>
            <a:off x="195594" y="1016000"/>
            <a:ext cx="11807720" cy="5627574"/>
          </a:xfrm>
          <a:prstGeom prst="rect">
            <a:avLst/>
          </a:prstGeom>
        </p:spPr>
      </p:pic>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sz="2400" dirty="0"/>
              <a:t>What is the City already doing with regards to flooding and dam failure?</a:t>
            </a: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285750" lvl="0" indent="-285750" fontAlgn="auto">
              <a:buFont typeface="Arial" panose="020B0604020202020204" pitchFamily="34" charset="0"/>
              <a:buChar char="•"/>
            </a:pPr>
            <a:r>
              <a:rPr lang="en-US" dirty="0"/>
              <a:t>Public Works/Engineering &amp; Public Work/Services provide proactive inspections and remediation to prevent flooding</a:t>
            </a:r>
          </a:p>
          <a:p>
            <a:pPr marL="285750" lvl="0" indent="-285750" fontAlgn="auto">
              <a:buFont typeface="Arial" panose="020B0604020202020204" pitchFamily="34" charset="0"/>
              <a:buChar char="•"/>
            </a:pPr>
            <a:r>
              <a:rPr lang="en-US" dirty="0"/>
              <a:t>The U.S. Army Corps of Engineers (USACE) provides assistance for flood fighting, emergency repairs, and repairs to damaged facilities</a:t>
            </a:r>
            <a:endParaRPr lang="en-US" i="1" dirty="0">
              <a:solidFill>
                <a:srgbClr val="1D345D"/>
              </a:solidFill>
            </a:endParaRP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sz="2400" dirty="0">
                <a:solidFill>
                  <a:srgbClr val="8A1B04"/>
                </a:solidFill>
              </a:rPr>
              <a:t>¿Qué está haciendo la ciudad sobre inundaciones y fallas de presas?</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428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fontAlgn="auto">
              <a:buFont typeface="Arial" panose="020B0604020202020204" pitchFamily="34" charset="0"/>
              <a:buChar char="•"/>
            </a:pPr>
            <a:r>
              <a:rPr lang="es-ES" sz="1900" dirty="0">
                <a:solidFill>
                  <a:srgbClr val="8A1B04"/>
                </a:solidFill>
              </a:rPr>
              <a:t>Obras Públicas/Ingeniería y Obras Públicas/Servicios brindan inspecciones proactivas y remediación para prevenir inundaciones</a:t>
            </a:r>
            <a:endParaRPr lang="en-US" sz="1900" dirty="0">
              <a:solidFill>
                <a:srgbClr val="8A1B04"/>
              </a:solidFill>
            </a:endParaRPr>
          </a:p>
          <a:p>
            <a:pPr marL="285750" lvl="0" indent="-285750" fontAlgn="auto">
              <a:buFont typeface="Arial" panose="020B0604020202020204" pitchFamily="34" charset="0"/>
              <a:buChar char="•"/>
            </a:pPr>
            <a:r>
              <a:rPr lang="es-ES" sz="1900" dirty="0">
                <a:solidFill>
                  <a:srgbClr val="8A1B04"/>
                </a:solidFill>
              </a:rPr>
              <a:t>El Cuerpo de Ingenieros del Ejército de los </a:t>
            </a:r>
            <a:r>
              <a:rPr lang="es-ES" sz="1900" dirty="0" smtClean="0">
                <a:solidFill>
                  <a:srgbClr val="8A1B04"/>
                </a:solidFill>
              </a:rPr>
              <a:t>Estados Unidos </a:t>
            </a:r>
            <a:r>
              <a:rPr lang="es-ES" sz="1900" dirty="0">
                <a:solidFill>
                  <a:srgbClr val="8A1B04"/>
                </a:solidFill>
              </a:rPr>
              <a:t>(USACE) brinda asistencia para combatir inundaciones, reparaciones de emergencia y reparaciones de instalaciones dañadas</a:t>
            </a:r>
            <a:r>
              <a:rPr lang="en-US" sz="1900" dirty="0">
                <a:solidFill>
                  <a:srgbClr val="8A1B04"/>
                </a:solidFill>
              </a:rPr>
              <a:t>  </a:t>
            </a:r>
          </a:p>
        </p:txBody>
      </p:sp>
    </p:spTree>
    <p:extLst>
      <p:ext uri="{BB962C8B-B14F-4D97-AF65-F5344CB8AC3E}">
        <p14:creationId xmlns:p14="http://schemas.microsoft.com/office/powerpoint/2010/main" val="387987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88D3F7-D0FB-C21D-AEEC-65B4FE8457BF}"/>
              </a:ext>
            </a:extLst>
          </p:cNvPr>
          <p:cNvSpPr txBox="1"/>
          <p:nvPr/>
        </p:nvSpPr>
        <p:spPr>
          <a:xfrm>
            <a:off x="172262" y="2403466"/>
            <a:ext cx="5787241" cy="4185761"/>
          </a:xfrm>
          <a:prstGeom prst="rect">
            <a:avLst/>
          </a:prstGeom>
          <a:noFill/>
        </p:spPr>
        <p:txBody>
          <a:bodyPr wrap="square" rtlCol="0">
            <a:spAutoFit/>
          </a:bodyPr>
          <a:lstStyle/>
          <a:p>
            <a:pPr marL="347472" indent="-347472">
              <a:buSzPts val="2000"/>
              <a:buFont typeface="Arial" panose="020B0604020202020204" pitchFamily="34" charset="0"/>
              <a:buChar char="•"/>
            </a:pPr>
            <a:r>
              <a:rPr lang="en-US" sz="1900" dirty="0">
                <a:solidFill>
                  <a:srgbClr val="1D345D"/>
                </a:solidFill>
                <a:latin typeface="Arial" panose="020B0604020202020204" pitchFamily="34" charset="0"/>
                <a:cs typeface="Arial" panose="020B0604020202020204" pitchFamily="34" charset="0"/>
              </a:rPr>
              <a:t>A buried segment of the active Duarte fault is located within the City/</a:t>
            </a:r>
            <a:r>
              <a:rPr lang="es-ES" sz="1900" dirty="0">
                <a:solidFill>
                  <a:srgbClr val="8A1B04"/>
                </a:solidFill>
                <a:latin typeface="Arial" panose="020B0604020202020204" pitchFamily="34" charset="0"/>
                <a:cs typeface="Arial" panose="020B0604020202020204" pitchFamily="34" charset="0"/>
              </a:rPr>
              <a:t>Un segmento enterrado de la falla activa de Duarte se encuentra dentro de la ciudad</a:t>
            </a:r>
          </a:p>
          <a:p>
            <a:pPr>
              <a:buSzPts val="2000"/>
            </a:pPr>
            <a:endParaRPr lang="en-US" sz="1900" dirty="0">
              <a:solidFill>
                <a:srgbClr val="8A1B04"/>
              </a:solidFill>
              <a:latin typeface="Arial" panose="020B0604020202020204" pitchFamily="34" charset="0"/>
              <a:cs typeface="Arial" panose="020B0604020202020204" pitchFamily="34" charset="0"/>
            </a:endParaRPr>
          </a:p>
          <a:p>
            <a:pPr marL="347472" indent="-347472">
              <a:buSzPts val="2000"/>
              <a:buFont typeface="Arial" panose="020B0604020202020204" pitchFamily="34" charset="0"/>
              <a:buChar char="•"/>
            </a:pPr>
            <a:r>
              <a:rPr lang="en-US" sz="1900" dirty="0">
                <a:solidFill>
                  <a:srgbClr val="1D345D"/>
                </a:solidFill>
                <a:latin typeface="Arial" panose="020B0604020202020204" pitchFamily="34" charset="0"/>
                <a:cs typeface="Arial" panose="020B0604020202020204" pitchFamily="34" charset="0"/>
              </a:rPr>
              <a:t>Landslide risk is high around the 17 mines located in the city/</a:t>
            </a:r>
            <a:r>
              <a:rPr lang="es-ES" sz="1900" dirty="0">
                <a:solidFill>
                  <a:srgbClr val="8A1B04"/>
                </a:solidFill>
                <a:latin typeface="Arial" panose="020B0604020202020204" pitchFamily="34" charset="0"/>
                <a:cs typeface="Arial" panose="020B0604020202020204" pitchFamily="34" charset="0"/>
              </a:rPr>
              <a:t>El riesgo de derrumbes es alto alrededor de las 17 minas ubicadas en la ciudad</a:t>
            </a:r>
          </a:p>
          <a:p>
            <a:pPr>
              <a:buSzPts val="2000"/>
            </a:pPr>
            <a:endParaRPr lang="en-US" sz="1900" dirty="0">
              <a:solidFill>
                <a:srgbClr val="8A1B04"/>
              </a:solidFill>
              <a:latin typeface="Arial" panose="020B0604020202020204" pitchFamily="34" charset="0"/>
              <a:cs typeface="Arial" panose="020B0604020202020204" pitchFamily="34" charset="0"/>
            </a:endParaRPr>
          </a:p>
          <a:p>
            <a:pPr marL="347472" indent="-347472">
              <a:buSzPts val="2000"/>
              <a:buFont typeface="Arial" panose="020B0604020202020204" pitchFamily="34" charset="0"/>
              <a:buChar char="•"/>
            </a:pPr>
            <a:r>
              <a:rPr lang="en-US" sz="1900" dirty="0">
                <a:solidFill>
                  <a:srgbClr val="1D345D"/>
                </a:solidFill>
                <a:latin typeface="Arial" panose="020B0604020202020204" pitchFamily="34" charset="0"/>
                <a:cs typeface="Arial" panose="020B0604020202020204" pitchFamily="34" charset="0"/>
              </a:rPr>
              <a:t>Liquefaction zones are located in the northeastern and southwestern corners of the city/</a:t>
            </a:r>
            <a:r>
              <a:rPr lang="es-ES" sz="1900" dirty="0">
                <a:solidFill>
                  <a:srgbClr val="8A1B04"/>
                </a:solidFill>
                <a:latin typeface="Arial" panose="020B0604020202020204" pitchFamily="34" charset="0"/>
                <a:cs typeface="Arial" panose="020B0604020202020204" pitchFamily="34" charset="0"/>
              </a:rPr>
              <a:t>Las zonas de licuefacción están ubicadas en las esquinas noreste y suroeste de la ciudad</a:t>
            </a:r>
            <a:endParaRPr lang="en-US" sz="1900" dirty="0">
              <a:solidFill>
                <a:srgbClr val="8A1B04"/>
              </a:solidFill>
              <a:effectLst/>
              <a:latin typeface="Arial" panose="020B0604020202020204" pitchFamily="34" charset="0"/>
              <a:cs typeface="Arial" panose="020B0604020202020204" pitchFamily="34" charset="0"/>
            </a:endParaRPr>
          </a:p>
          <a:p>
            <a:endParaRPr lang="en-US" sz="1900"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6217" y="1203834"/>
            <a:ext cx="5981762" cy="5245092"/>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392" y="5411952"/>
            <a:ext cx="1112587" cy="1036974"/>
          </a:xfrm>
          <a:prstGeom prst="rect">
            <a:avLst/>
          </a:prstGeom>
        </p:spPr>
      </p:pic>
      <p:sp>
        <p:nvSpPr>
          <p:cNvPr id="5" name="Title 4">
            <a:extLst>
              <a:ext uri="{FF2B5EF4-FFF2-40B4-BE49-F238E27FC236}">
                <a16:creationId xmlns:a16="http://schemas.microsoft.com/office/drawing/2014/main" id="{0670CA9D-FAD7-BC63-37FA-1C572F315778}"/>
              </a:ext>
            </a:extLst>
          </p:cNvPr>
          <p:cNvSpPr>
            <a:spLocks noGrp="1"/>
          </p:cNvSpPr>
          <p:nvPr>
            <p:ph type="title"/>
          </p:nvPr>
        </p:nvSpPr>
        <p:spPr/>
        <p:txBody>
          <a:bodyPr>
            <a:normAutofit/>
          </a:bodyPr>
          <a:lstStyle/>
          <a:p>
            <a:r>
              <a:rPr lang="en-US" dirty="0"/>
              <a:t>Geologic and Seismic Hazards/</a:t>
            </a:r>
            <a:br>
              <a:rPr lang="en-US" dirty="0"/>
            </a:br>
            <a:r>
              <a:rPr lang="es-ES" dirty="0">
                <a:solidFill>
                  <a:srgbClr val="8A1B04"/>
                </a:solidFill>
              </a:rPr>
              <a:t>Riesgos Geológicos y Sísmicos</a:t>
            </a:r>
            <a:endParaRPr lang="en-US" dirty="0"/>
          </a:p>
        </p:txBody>
      </p:sp>
    </p:spTree>
    <p:extLst>
      <p:ext uri="{BB962C8B-B14F-4D97-AF65-F5344CB8AC3E}">
        <p14:creationId xmlns:p14="http://schemas.microsoft.com/office/powerpoint/2010/main" val="422738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xmlns="" r:id="rId5"/>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sz="2400" dirty="0"/>
              <a:t>What is the City already doing with regards to geologic and seismic hazards?</a:t>
            </a: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lnSpcReduction="10000"/>
          </a:bodyPr>
          <a:lstStyle/>
          <a:p>
            <a:pPr marL="285750" lvl="0" indent="-285750" fontAlgn="auto">
              <a:buFont typeface="Arial" panose="020B0604020202020204" pitchFamily="34" charset="0"/>
              <a:buChar char="•"/>
            </a:pPr>
            <a:r>
              <a:rPr lang="en-US" dirty="0">
                <a:latin typeface="Arial" panose="020B0604020202020204" pitchFamily="34" charset="0"/>
                <a:cs typeface="Arial" panose="020B0604020202020204" pitchFamily="34" charset="0"/>
              </a:rPr>
              <a:t>The City’s General Plan has identified and mapped geological hazards such as surface rupture, liquefaction, ground shaking and slope failure</a:t>
            </a:r>
            <a:endParaRPr lang="en-US" i="1" dirty="0">
              <a:solidFill>
                <a:srgbClr val="1D345D"/>
              </a:solidFill>
              <a:latin typeface="Arial" panose="020B0604020202020204" pitchFamily="34" charset="0"/>
              <a:cs typeface="Arial" panose="020B0604020202020204" pitchFamily="34" charset="0"/>
            </a:endParaRPr>
          </a:p>
          <a:p>
            <a:pPr marL="285750" lvl="0" indent="-285750" fontAlgn="auto">
              <a:buFont typeface="Arial" panose="020B0604020202020204" pitchFamily="34" charset="0"/>
              <a:buChar char="•"/>
            </a:pPr>
            <a:r>
              <a:rPr lang="en-US" dirty="0">
                <a:latin typeface="Arial" panose="020B0604020202020204" pitchFamily="34" charset="0"/>
                <a:cs typeface="Arial" panose="020B0604020202020204" pitchFamily="34" charset="0"/>
              </a:rPr>
              <a:t>Due to years of resource mining, Irwindale has adopted regulations in accordance with SMARA that govern mining, remediation and reclamation. These regulations, along with City adopted Reclamation Plans address the operational timeline of the pits. These plans ensure proper handling of the slopes, mining depths, runoff, environmental impacts and the filling and ultimate development of the site</a:t>
            </a:r>
            <a:r>
              <a:rPr lang="en-US" dirty="0" smtClean="0">
                <a:latin typeface="Arial" panose="020B0604020202020204" pitchFamily="34" charset="0"/>
                <a:cs typeface="Arial" panose="020B0604020202020204" pitchFamily="34" charset="0"/>
              </a:rPr>
              <a:t>.</a:t>
            </a:r>
          </a:p>
          <a:p>
            <a:pPr marL="285750" lvl="0" indent="-285750" fontAlgn="auto">
              <a:buFont typeface="Arial" panose="020B0604020202020204" pitchFamily="34" charset="0"/>
              <a:buChar char="•"/>
            </a:pPr>
            <a:r>
              <a:rPr lang="en-US" dirty="0" smtClean="0"/>
              <a:t>Post-earthquake bridge inspections are conducted by the County</a:t>
            </a:r>
            <a:endParaRPr lang="en-US" dirty="0">
              <a:solidFill>
                <a:srgbClr val="1D345D"/>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sz="2400" dirty="0">
                <a:solidFill>
                  <a:srgbClr val="8A1B04"/>
                </a:solidFill>
              </a:rPr>
              <a:t>¿Qué está haciendo la ciudad sobre riesgos geológicos y sísmicos?</a:t>
            </a:r>
          </a:p>
          <a:p>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886932" cy="4428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fontAlgn="auto">
              <a:buFont typeface="Arial" panose="020B0604020202020204" pitchFamily="34" charset="0"/>
              <a:buChar char="•"/>
            </a:pPr>
            <a:r>
              <a:rPr lang="es-ES" sz="1900" dirty="0">
                <a:solidFill>
                  <a:srgbClr val="8A1B04"/>
                </a:solidFill>
                <a:latin typeface="Arial" panose="020B0604020202020204" pitchFamily="34" charset="0"/>
                <a:cs typeface="Arial" panose="020B0604020202020204" pitchFamily="34" charset="0"/>
              </a:rPr>
              <a:t>El Plan General de la Ciudad ha identificado peligros geológicos como la ruptura de la superficie, la licuefacción, la sacudida del suelo y el derrumbe de taludes </a:t>
            </a:r>
            <a:endParaRPr lang="en-US" sz="1900" dirty="0">
              <a:solidFill>
                <a:srgbClr val="8A1B04"/>
              </a:solidFill>
              <a:latin typeface="Arial" panose="020B0604020202020204" pitchFamily="34" charset="0"/>
              <a:cs typeface="Arial" panose="020B0604020202020204" pitchFamily="34" charset="0"/>
            </a:endParaRPr>
          </a:p>
          <a:p>
            <a:pPr marL="285750" lvl="0" indent="-285750" fontAlgn="auto">
              <a:buFont typeface="Arial" panose="020B0604020202020204" pitchFamily="34" charset="0"/>
              <a:buChar char="•"/>
            </a:pPr>
            <a:r>
              <a:rPr lang="es-ES" sz="1900" dirty="0" err="1">
                <a:solidFill>
                  <a:srgbClr val="8A1B04"/>
                </a:solidFill>
                <a:latin typeface="Arial" panose="020B0604020202020204" pitchFamily="34" charset="0"/>
                <a:cs typeface="Arial" panose="020B0604020202020204" pitchFamily="34" charset="0"/>
              </a:rPr>
              <a:t>Irwindale</a:t>
            </a:r>
            <a:r>
              <a:rPr lang="es-ES" sz="1900" dirty="0">
                <a:solidFill>
                  <a:srgbClr val="8A1B04"/>
                </a:solidFill>
                <a:latin typeface="Arial" panose="020B0604020202020204" pitchFamily="34" charset="0"/>
                <a:cs typeface="Arial" panose="020B0604020202020204" pitchFamily="34" charset="0"/>
              </a:rPr>
              <a:t> ha adoptado reglamentos de acuerdo con SMARA que rigen la extracción, remediación y recuperación. Estas regulaciones, junto con los Planes de Recuperación adoptados por la Ciudad, abordan el cronograma operativo de los pozos. Estos planes aseguran el manejo adecuado de los taludes, profundidades mineras, escurrimientos, impactos ambientales y el relleno y desarrollo final del </a:t>
            </a:r>
            <a:r>
              <a:rPr lang="es-ES" sz="1900" dirty="0" smtClean="0">
                <a:solidFill>
                  <a:srgbClr val="8A1B04"/>
                </a:solidFill>
                <a:latin typeface="Arial" panose="020B0604020202020204" pitchFamily="34" charset="0"/>
                <a:cs typeface="Arial" panose="020B0604020202020204" pitchFamily="34" charset="0"/>
              </a:rPr>
              <a:t>sitio.</a:t>
            </a:r>
            <a:endParaRPr lang="en-US" sz="1900" dirty="0">
              <a:solidFill>
                <a:srgbClr val="8A1B04"/>
              </a:solidFill>
            </a:endParaRPr>
          </a:p>
          <a:p>
            <a:pPr marL="285750" lvl="0" indent="-285750"/>
            <a:r>
              <a:rPr lang="en-US" sz="1900" dirty="0" err="1" smtClean="0">
                <a:solidFill>
                  <a:srgbClr val="8A1B04"/>
                </a:solidFill>
              </a:rPr>
              <a:t>Inspecciones</a:t>
            </a:r>
            <a:r>
              <a:rPr lang="en-US" sz="1900" dirty="0" smtClean="0">
                <a:solidFill>
                  <a:srgbClr val="8A1B04"/>
                </a:solidFill>
              </a:rPr>
              <a:t> de </a:t>
            </a:r>
            <a:r>
              <a:rPr lang="en-US" sz="1900" dirty="0" err="1" smtClean="0">
                <a:solidFill>
                  <a:srgbClr val="8A1B04"/>
                </a:solidFill>
              </a:rPr>
              <a:t>puentes</a:t>
            </a:r>
            <a:r>
              <a:rPr lang="en-US" sz="1900" dirty="0" smtClean="0">
                <a:solidFill>
                  <a:srgbClr val="8A1B04"/>
                </a:solidFill>
              </a:rPr>
              <a:t> </a:t>
            </a:r>
            <a:r>
              <a:rPr lang="en-US" sz="1900" dirty="0" err="1" smtClean="0">
                <a:solidFill>
                  <a:srgbClr val="8A1B04"/>
                </a:solidFill>
              </a:rPr>
              <a:t>después</a:t>
            </a:r>
            <a:r>
              <a:rPr lang="en-US" sz="1900" dirty="0" smtClean="0">
                <a:solidFill>
                  <a:srgbClr val="8A1B04"/>
                </a:solidFill>
              </a:rPr>
              <a:t> de un </a:t>
            </a:r>
            <a:r>
              <a:rPr lang="en-US" sz="1900" dirty="0" err="1" smtClean="0">
                <a:solidFill>
                  <a:srgbClr val="8A1B04"/>
                </a:solidFill>
              </a:rPr>
              <a:t>terremoto</a:t>
            </a:r>
            <a:r>
              <a:rPr lang="en-US" sz="1900" dirty="0" smtClean="0">
                <a:solidFill>
                  <a:srgbClr val="8A1B04"/>
                </a:solidFill>
              </a:rPr>
              <a:t> </a:t>
            </a:r>
            <a:r>
              <a:rPr lang="es-ES" sz="1900" dirty="0">
                <a:solidFill>
                  <a:srgbClr val="8A1B04"/>
                </a:solidFill>
              </a:rPr>
              <a:t>son hechos por el condado</a:t>
            </a:r>
          </a:p>
          <a:p>
            <a:pPr marL="285750" lvl="0" indent="-285750"/>
            <a:endParaRPr lang="en-US" sz="1900" dirty="0">
              <a:solidFill>
                <a:srgbClr val="8A1B04"/>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1078896" y="1049106"/>
            <a:ext cx="10034209" cy="5601725"/>
          </a:xfrm>
          <a:prstGeom prst="rect">
            <a:avLst/>
          </a:prstGeom>
        </p:spPr>
      </p:pic>
    </p:spTree>
    <p:extLst>
      <p:ext uri="{BB962C8B-B14F-4D97-AF65-F5344CB8AC3E}">
        <p14:creationId xmlns:p14="http://schemas.microsoft.com/office/powerpoint/2010/main" val="341240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88D3F7-D0FB-C21D-AEEC-65B4FE8457BF}"/>
              </a:ext>
            </a:extLst>
          </p:cNvPr>
          <p:cNvSpPr txBox="1"/>
          <p:nvPr/>
        </p:nvSpPr>
        <p:spPr>
          <a:xfrm>
            <a:off x="383413" y="2523710"/>
            <a:ext cx="4374217" cy="3600986"/>
          </a:xfrm>
          <a:prstGeom prst="rect">
            <a:avLst/>
          </a:prstGeom>
          <a:noFill/>
        </p:spPr>
        <p:txBody>
          <a:bodyPr wrap="square" rtlCol="0">
            <a:spAutoFit/>
          </a:bodyPr>
          <a:lstStyle/>
          <a:p>
            <a:pPr marL="347472" indent="-347472">
              <a:buSzPts val="2000"/>
              <a:buFont typeface="Arial" panose="020B0604020202020204" pitchFamily="34" charset="0"/>
              <a:buChar char="•"/>
            </a:pPr>
            <a:r>
              <a:rPr lang="en-US" sz="1900" dirty="0">
                <a:solidFill>
                  <a:srgbClr val="1D345D"/>
                </a:solidFill>
                <a:latin typeface="Arial" panose="020B0604020202020204" pitchFamily="34" charset="0"/>
                <a:cs typeface="Arial" panose="020B0604020202020204" pitchFamily="34" charset="0"/>
              </a:rPr>
              <a:t>There are 109 sites listed within the City that have been identified by the EPA, Department of Toxic Substances in CA, and the State Water Resources Control Board/</a:t>
            </a:r>
            <a:r>
              <a:rPr lang="es-ES" sz="1900" dirty="0">
                <a:solidFill>
                  <a:srgbClr val="8A1B04"/>
                </a:solidFill>
                <a:latin typeface="Arial" panose="020B0604020202020204" pitchFamily="34" charset="0"/>
                <a:cs typeface="Arial" panose="020B0604020202020204" pitchFamily="34" charset="0"/>
              </a:rPr>
              <a:t>Hay 109 sitios enumerados dentro de la ciudad que han sido identificados por la EPA, el Departamento de Sustancias Tóxicas de CA y la Junta Estatal de Control de Recursos Hídricos</a:t>
            </a:r>
          </a:p>
          <a:p>
            <a:pPr marL="347472" indent="-347472">
              <a:buSzPts val="2000"/>
              <a:buFont typeface="Arial" panose="020B0604020202020204" pitchFamily="34" charset="0"/>
              <a:buChar char="•"/>
            </a:pPr>
            <a:endParaRPr lang="es-ES" sz="1900" dirty="0">
              <a:solidFill>
                <a:srgbClr val="8A1B04"/>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22F79D51-B539-A037-DB4A-F6E0A975BAAA}"/>
              </a:ext>
            </a:extLst>
          </p:cNvPr>
          <p:cNvSpPr>
            <a:spLocks noGrp="1"/>
          </p:cNvSpPr>
          <p:nvPr>
            <p:ph type="title"/>
          </p:nvPr>
        </p:nvSpPr>
        <p:spPr/>
        <p:txBody>
          <a:bodyPr>
            <a:normAutofit/>
          </a:bodyPr>
          <a:lstStyle/>
          <a:p>
            <a:r>
              <a:rPr lang="en-US" dirty="0"/>
              <a:t>Hazardous Materials</a:t>
            </a:r>
            <a:br>
              <a:rPr lang="en-US" dirty="0"/>
            </a:br>
            <a:r>
              <a:rPr lang="es-ES" dirty="0">
                <a:solidFill>
                  <a:srgbClr val="8A1B04"/>
                </a:solidFill>
              </a:rPr>
              <a:t>Materiales Peligrosos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275" y="1012040"/>
            <a:ext cx="6552052" cy="5620518"/>
          </a:xfrm>
          <a:prstGeom prst="rect">
            <a:avLst/>
          </a:prstGeom>
        </p:spPr>
      </p:pic>
    </p:spTree>
    <p:extLst>
      <p:ext uri="{BB962C8B-B14F-4D97-AF65-F5344CB8AC3E}">
        <p14:creationId xmlns:p14="http://schemas.microsoft.com/office/powerpoint/2010/main" val="105799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88D3F7-D0FB-C21D-AEEC-65B4FE8457BF}"/>
              </a:ext>
            </a:extLst>
          </p:cNvPr>
          <p:cNvSpPr txBox="1"/>
          <p:nvPr/>
        </p:nvSpPr>
        <p:spPr>
          <a:xfrm>
            <a:off x="273527" y="2068929"/>
            <a:ext cx="11036489" cy="4478149"/>
          </a:xfrm>
          <a:prstGeom prst="rect">
            <a:avLst/>
          </a:prstGeom>
          <a:noFill/>
        </p:spPr>
        <p:txBody>
          <a:bodyPr wrap="square" rtlCol="0">
            <a:spAutoFit/>
          </a:bodyPr>
          <a:lstStyle/>
          <a:p>
            <a:pPr marL="347472" indent="-347472">
              <a:buSzPts val="2000"/>
              <a:buFont typeface="Arial" panose="020B0604020202020204" pitchFamily="34" charset="0"/>
              <a:buChar char="•"/>
            </a:pPr>
            <a:r>
              <a:rPr lang="en-US" sz="1900" dirty="0">
                <a:solidFill>
                  <a:srgbClr val="1D345D"/>
                </a:solidFill>
                <a:latin typeface="Arial" panose="020B0604020202020204" pitchFamily="34" charset="0"/>
                <a:cs typeface="Arial" panose="020B0604020202020204" pitchFamily="34" charset="0"/>
              </a:rPr>
              <a:t>Most, if not all, </a:t>
            </a:r>
            <a:r>
              <a:rPr lang="en-US" sz="1900" dirty="0" smtClean="0">
                <a:solidFill>
                  <a:srgbClr val="1D345D"/>
                </a:solidFill>
                <a:latin typeface="Arial" panose="020B0604020202020204" pitchFamily="34" charset="0"/>
                <a:cs typeface="Arial" panose="020B0604020202020204" pitchFamily="34" charset="0"/>
              </a:rPr>
              <a:t>hazardous </a:t>
            </a:r>
            <a:r>
              <a:rPr lang="en-US" sz="1900" dirty="0">
                <a:solidFill>
                  <a:srgbClr val="1D345D"/>
                </a:solidFill>
                <a:latin typeface="Arial" panose="020B0604020202020204" pitchFamily="34" charset="0"/>
                <a:cs typeface="Arial" panose="020B0604020202020204" pitchFamily="34" charset="0"/>
              </a:rPr>
              <a:t>sites have been </a:t>
            </a:r>
            <a:r>
              <a:rPr lang="en-US" sz="1900" dirty="0" smtClean="0">
                <a:solidFill>
                  <a:srgbClr val="1D345D"/>
                </a:solidFill>
                <a:latin typeface="Arial" panose="020B0604020202020204" pitchFamily="34" charset="0"/>
                <a:cs typeface="Arial" panose="020B0604020202020204" pitchFamily="34" charset="0"/>
              </a:rPr>
              <a:t>closed and cleaned/</a:t>
            </a:r>
            <a:r>
              <a:rPr lang="es-ES" sz="1900" dirty="0">
                <a:solidFill>
                  <a:srgbClr val="8A1B04"/>
                </a:solidFill>
                <a:latin typeface="Arial" panose="020B0604020202020204" pitchFamily="34" charset="0"/>
                <a:cs typeface="Arial" panose="020B0604020202020204" pitchFamily="34" charset="0"/>
              </a:rPr>
              <a:t>La mayoría de los sitios peligrosos han sido </a:t>
            </a:r>
            <a:r>
              <a:rPr lang="es-ES" sz="1900" dirty="0" smtClean="0">
                <a:solidFill>
                  <a:srgbClr val="8A1B04"/>
                </a:solidFill>
                <a:latin typeface="Arial" panose="020B0604020202020204" pitchFamily="34" charset="0"/>
                <a:cs typeface="Arial" panose="020B0604020202020204" pitchFamily="34" charset="0"/>
              </a:rPr>
              <a:t>cerrados</a:t>
            </a:r>
          </a:p>
          <a:p>
            <a:pPr>
              <a:buSzPts val="2000"/>
            </a:pPr>
            <a:endParaRPr lang="es-ES" sz="1900" dirty="0" smtClean="0">
              <a:solidFill>
                <a:srgbClr val="8A1B04"/>
              </a:solidFill>
              <a:latin typeface="Arial" panose="020B0604020202020204" pitchFamily="34" charset="0"/>
              <a:cs typeface="Arial" panose="020B0604020202020204" pitchFamily="34" charset="0"/>
            </a:endParaRPr>
          </a:p>
          <a:p>
            <a:pPr marL="347472" indent="-347472">
              <a:buSzPts val="2000"/>
              <a:buFont typeface="Arial" panose="020B0604020202020204" pitchFamily="34" charset="0"/>
              <a:buChar char="•"/>
            </a:pPr>
            <a:r>
              <a:rPr lang="en-US" sz="1900" dirty="0">
                <a:solidFill>
                  <a:srgbClr val="1D345D"/>
                </a:solidFill>
                <a:latin typeface="Arial" panose="020B0604020202020204" pitchFamily="34" charset="0"/>
                <a:cs typeface="Arial" panose="020B0604020202020204" pitchFamily="34" charset="0"/>
              </a:rPr>
              <a:t>Remaining sites include hazardous material storage that are properly and safely stored per all government </a:t>
            </a:r>
            <a:r>
              <a:rPr lang="en-US" sz="1900" dirty="0" smtClean="0">
                <a:solidFill>
                  <a:srgbClr val="1D345D"/>
                </a:solidFill>
                <a:latin typeface="Arial" panose="020B0604020202020204" pitchFamily="34" charset="0"/>
                <a:cs typeface="Arial" panose="020B0604020202020204" pitchFamily="34" charset="0"/>
              </a:rPr>
              <a:t>regulation/</a:t>
            </a:r>
            <a:r>
              <a:rPr lang="es-ES" sz="1900" dirty="0">
                <a:solidFill>
                  <a:srgbClr val="8A1B04"/>
                </a:solidFill>
                <a:latin typeface="Arial" panose="020B0604020202020204" pitchFamily="34" charset="0"/>
                <a:cs typeface="Arial" panose="020B0604020202020204" pitchFamily="34" charset="0"/>
              </a:rPr>
              <a:t>Los sitios </a:t>
            </a:r>
            <a:r>
              <a:rPr lang="es-ES" sz="1900" dirty="0" smtClean="0">
                <a:solidFill>
                  <a:srgbClr val="8A1B04"/>
                </a:solidFill>
                <a:latin typeface="Arial" panose="020B0604020202020204" pitchFamily="34" charset="0"/>
                <a:cs typeface="Arial" panose="020B0604020202020204" pitchFamily="34" charset="0"/>
              </a:rPr>
              <a:t>que sobran </a:t>
            </a:r>
            <a:r>
              <a:rPr lang="es-ES" sz="1900" dirty="0">
                <a:solidFill>
                  <a:srgbClr val="8A1B04"/>
                </a:solidFill>
                <a:latin typeface="Arial" panose="020B0604020202020204" pitchFamily="34" charset="0"/>
                <a:cs typeface="Arial" panose="020B0604020202020204" pitchFamily="34" charset="0"/>
              </a:rPr>
              <a:t>incluyen el almacenamiento de materiales peligrosos que se almacenan de manera adecuada y segura </a:t>
            </a:r>
            <a:r>
              <a:rPr lang="es-ES" sz="1900" dirty="0" smtClean="0">
                <a:solidFill>
                  <a:srgbClr val="8A1B04"/>
                </a:solidFill>
                <a:latin typeface="Arial" panose="020B0604020202020204" pitchFamily="34" charset="0"/>
                <a:cs typeface="Arial" panose="020B0604020202020204" pitchFamily="34" charset="0"/>
              </a:rPr>
              <a:t>según </a:t>
            </a:r>
            <a:r>
              <a:rPr lang="es-ES" sz="1900" dirty="0">
                <a:solidFill>
                  <a:srgbClr val="8A1B04"/>
                </a:solidFill>
                <a:latin typeface="Arial" panose="020B0604020202020204" pitchFamily="34" charset="0"/>
                <a:cs typeface="Arial" panose="020B0604020202020204" pitchFamily="34" charset="0"/>
              </a:rPr>
              <a:t>las regulaciones </a:t>
            </a:r>
            <a:r>
              <a:rPr lang="es-ES" sz="1900" dirty="0" smtClean="0">
                <a:solidFill>
                  <a:srgbClr val="8A1B04"/>
                </a:solidFill>
                <a:latin typeface="Arial" panose="020B0604020202020204" pitchFamily="34" charset="0"/>
                <a:cs typeface="Arial" panose="020B0604020202020204" pitchFamily="34" charset="0"/>
              </a:rPr>
              <a:t>del gobierno</a:t>
            </a:r>
            <a:endParaRPr lang="es-ES" sz="1900" dirty="0">
              <a:solidFill>
                <a:srgbClr val="8A1B04"/>
              </a:solidFill>
              <a:latin typeface="Arial" panose="020B0604020202020204" pitchFamily="34" charset="0"/>
              <a:cs typeface="Arial" panose="020B0604020202020204" pitchFamily="34" charset="0"/>
            </a:endParaRPr>
          </a:p>
          <a:p>
            <a:pPr>
              <a:buSzPts val="2000"/>
            </a:pPr>
            <a:r>
              <a:rPr lang="es-ES" sz="1900" dirty="0">
                <a:solidFill>
                  <a:srgbClr val="8A1B04"/>
                </a:solidFill>
                <a:latin typeface="Arial" panose="020B0604020202020204" pitchFamily="34" charset="0"/>
                <a:cs typeface="Arial" panose="020B0604020202020204" pitchFamily="34" charset="0"/>
              </a:rPr>
              <a:t> </a:t>
            </a:r>
          </a:p>
          <a:p>
            <a:pPr marL="347472" indent="-347472">
              <a:buSzPts val="2000"/>
              <a:buFont typeface="Arial" panose="020B0604020202020204" pitchFamily="34" charset="0"/>
              <a:buChar char="•"/>
            </a:pPr>
            <a:r>
              <a:rPr lang="en-US" sz="1900" dirty="0">
                <a:solidFill>
                  <a:srgbClr val="1D345D"/>
                </a:solidFill>
                <a:latin typeface="Arial" panose="020B0604020202020204" pitchFamily="34" charset="0"/>
                <a:cs typeface="Arial" panose="020B0604020202020204" pitchFamily="34" charset="0"/>
              </a:rPr>
              <a:t>Hazardous materials are transported using the Foothill Freeway [I-210], San Gabriel River Freeway [I-605]), railway lines, and the urban arterials in the City/</a:t>
            </a:r>
            <a:r>
              <a:rPr lang="es-ES" sz="1900" dirty="0">
                <a:solidFill>
                  <a:srgbClr val="8A1B04"/>
                </a:solidFill>
                <a:latin typeface="Arial" panose="020B0604020202020204" pitchFamily="34" charset="0"/>
                <a:cs typeface="Arial" panose="020B0604020202020204" pitchFamily="34" charset="0"/>
              </a:rPr>
              <a:t>Los materiales se transportan utilizando </a:t>
            </a:r>
            <a:r>
              <a:rPr lang="es-ES" sz="1900" dirty="0" err="1">
                <a:solidFill>
                  <a:srgbClr val="8A1B04"/>
                </a:solidFill>
                <a:latin typeface="Arial" panose="020B0604020202020204" pitchFamily="34" charset="0"/>
                <a:cs typeface="Arial" panose="020B0604020202020204" pitchFamily="34" charset="0"/>
              </a:rPr>
              <a:t>Foothill</a:t>
            </a:r>
            <a:r>
              <a:rPr lang="es-ES" sz="1900" dirty="0">
                <a:solidFill>
                  <a:srgbClr val="8A1B04"/>
                </a:solidFill>
                <a:latin typeface="Arial" panose="020B0604020202020204" pitchFamily="34" charset="0"/>
                <a:cs typeface="Arial" panose="020B0604020202020204" pitchFamily="34" charset="0"/>
              </a:rPr>
              <a:t> </a:t>
            </a:r>
            <a:r>
              <a:rPr lang="es-ES" sz="1900" dirty="0" err="1">
                <a:solidFill>
                  <a:srgbClr val="8A1B04"/>
                </a:solidFill>
                <a:latin typeface="Arial" panose="020B0604020202020204" pitchFamily="34" charset="0"/>
                <a:cs typeface="Arial" panose="020B0604020202020204" pitchFamily="34" charset="0"/>
              </a:rPr>
              <a:t>Freeway</a:t>
            </a:r>
            <a:r>
              <a:rPr lang="es-ES" sz="1900" dirty="0">
                <a:solidFill>
                  <a:srgbClr val="8A1B04"/>
                </a:solidFill>
                <a:latin typeface="Arial" panose="020B0604020202020204" pitchFamily="34" charset="0"/>
                <a:cs typeface="Arial" panose="020B0604020202020204" pitchFamily="34" charset="0"/>
              </a:rPr>
              <a:t> [I-210], San Gabriel </a:t>
            </a:r>
            <a:r>
              <a:rPr lang="es-ES" sz="1900" dirty="0" err="1">
                <a:solidFill>
                  <a:srgbClr val="8A1B04"/>
                </a:solidFill>
                <a:latin typeface="Arial" panose="020B0604020202020204" pitchFamily="34" charset="0"/>
                <a:cs typeface="Arial" panose="020B0604020202020204" pitchFamily="34" charset="0"/>
              </a:rPr>
              <a:t>River</a:t>
            </a:r>
            <a:r>
              <a:rPr lang="es-ES" sz="1900" dirty="0">
                <a:solidFill>
                  <a:srgbClr val="8A1B04"/>
                </a:solidFill>
                <a:latin typeface="Arial" panose="020B0604020202020204" pitchFamily="34" charset="0"/>
                <a:cs typeface="Arial" panose="020B0604020202020204" pitchFamily="34" charset="0"/>
              </a:rPr>
              <a:t> </a:t>
            </a:r>
            <a:r>
              <a:rPr lang="es-ES" sz="1900" dirty="0" err="1">
                <a:solidFill>
                  <a:srgbClr val="8A1B04"/>
                </a:solidFill>
                <a:latin typeface="Arial" panose="020B0604020202020204" pitchFamily="34" charset="0"/>
                <a:cs typeface="Arial" panose="020B0604020202020204" pitchFamily="34" charset="0"/>
              </a:rPr>
              <a:t>Freeway</a:t>
            </a:r>
            <a:r>
              <a:rPr lang="es-ES" sz="1900" dirty="0">
                <a:solidFill>
                  <a:srgbClr val="8A1B04"/>
                </a:solidFill>
                <a:latin typeface="Arial" panose="020B0604020202020204" pitchFamily="34" charset="0"/>
                <a:cs typeface="Arial" panose="020B0604020202020204" pitchFamily="34" charset="0"/>
              </a:rPr>
              <a:t> [I-605]), líneas de ferrocarril y las arterias urbanas de la ciudad</a:t>
            </a:r>
          </a:p>
          <a:p>
            <a:pPr>
              <a:buSzPts val="2000"/>
            </a:pPr>
            <a:endParaRPr lang="en-US" sz="1900" dirty="0">
              <a:solidFill>
                <a:srgbClr val="8A1B04"/>
              </a:solidFill>
              <a:latin typeface="Arial" panose="020B0604020202020204" pitchFamily="34" charset="0"/>
              <a:cs typeface="Arial" panose="020B0604020202020204" pitchFamily="34" charset="0"/>
            </a:endParaRPr>
          </a:p>
          <a:p>
            <a:pPr marL="347472" indent="-347472">
              <a:buSzPts val="2000"/>
              <a:buFont typeface="Arial" panose="020B0604020202020204" pitchFamily="34" charset="0"/>
              <a:buChar char="•"/>
            </a:pPr>
            <a:r>
              <a:rPr lang="en-US" sz="1900" dirty="0" err="1">
                <a:solidFill>
                  <a:srgbClr val="1D345D"/>
                </a:solidFill>
                <a:latin typeface="Arial" panose="020B0604020202020204" pitchFamily="34" charset="0"/>
                <a:cs typeface="Arial" panose="020B0604020202020204" pitchFamily="34" charset="0"/>
              </a:rPr>
              <a:t>CleanTech</a:t>
            </a:r>
            <a:r>
              <a:rPr lang="en-US" sz="1900" dirty="0">
                <a:solidFill>
                  <a:srgbClr val="1D345D"/>
                </a:solidFill>
                <a:latin typeface="Arial" panose="020B0604020202020204" pitchFamily="34" charset="0"/>
                <a:cs typeface="Arial" panose="020B0604020202020204" pitchFamily="34" charset="0"/>
              </a:rPr>
              <a:t> Environmental is the only permitted operational facility handling disposal of hazardous waste in the City/ </a:t>
            </a:r>
            <a:r>
              <a:rPr lang="es-ES" sz="1900" dirty="0" err="1">
                <a:solidFill>
                  <a:srgbClr val="8A1B04"/>
                </a:solidFill>
                <a:latin typeface="Arial" panose="020B0604020202020204" pitchFamily="34" charset="0"/>
                <a:cs typeface="Arial" panose="020B0604020202020204" pitchFamily="34" charset="0"/>
              </a:rPr>
              <a:t>CleanTech</a:t>
            </a:r>
            <a:r>
              <a:rPr lang="es-ES" sz="1900" dirty="0">
                <a:solidFill>
                  <a:srgbClr val="8A1B04"/>
                </a:solidFill>
                <a:latin typeface="Arial" panose="020B0604020202020204" pitchFamily="34" charset="0"/>
                <a:cs typeface="Arial" panose="020B0604020202020204" pitchFamily="34" charset="0"/>
              </a:rPr>
              <a:t> Environmental es la única instalación operativa autorizada que maneja la eliminación de desechos peligrosos en la ciudad</a:t>
            </a:r>
            <a:endParaRPr lang="en-US" sz="1900" dirty="0"/>
          </a:p>
        </p:txBody>
      </p:sp>
      <p:sp>
        <p:nvSpPr>
          <p:cNvPr id="5" name="Title 4">
            <a:extLst>
              <a:ext uri="{FF2B5EF4-FFF2-40B4-BE49-F238E27FC236}">
                <a16:creationId xmlns:a16="http://schemas.microsoft.com/office/drawing/2014/main" id="{22F79D51-B539-A037-DB4A-F6E0A975BAAA}"/>
              </a:ext>
            </a:extLst>
          </p:cNvPr>
          <p:cNvSpPr>
            <a:spLocks noGrp="1"/>
          </p:cNvSpPr>
          <p:nvPr>
            <p:ph type="title"/>
          </p:nvPr>
        </p:nvSpPr>
        <p:spPr/>
        <p:txBody>
          <a:bodyPr>
            <a:normAutofit/>
          </a:bodyPr>
          <a:lstStyle/>
          <a:p>
            <a:r>
              <a:rPr lang="en-US" dirty="0"/>
              <a:t>Hazardous Materials</a:t>
            </a:r>
            <a:br>
              <a:rPr lang="en-US" dirty="0"/>
            </a:br>
            <a:r>
              <a:rPr lang="es-ES" dirty="0">
                <a:solidFill>
                  <a:srgbClr val="8A1B04"/>
                </a:solidFill>
              </a:rPr>
              <a:t>Materiales Peligrosos</a:t>
            </a:r>
            <a:endParaRPr lang="en-US" dirty="0"/>
          </a:p>
        </p:txBody>
      </p:sp>
      <p:sp>
        <p:nvSpPr>
          <p:cNvPr id="9" name="TextBox 8">
            <a:extLst>
              <a:ext uri="{FF2B5EF4-FFF2-40B4-BE49-F238E27FC236}">
                <a16:creationId xmlns:a16="http://schemas.microsoft.com/office/drawing/2014/main" id="{CD740CE0-7DD8-B8B5-9CA3-DE61AE2C89B1}"/>
              </a:ext>
            </a:extLst>
          </p:cNvPr>
          <p:cNvSpPr txBox="1"/>
          <p:nvPr/>
        </p:nvSpPr>
        <p:spPr>
          <a:xfrm>
            <a:off x="8476342" y="197862"/>
            <a:ext cx="1698171" cy="292388"/>
          </a:xfrm>
          <a:prstGeom prst="rect">
            <a:avLst/>
          </a:prstGeom>
          <a:noFill/>
        </p:spPr>
        <p:txBody>
          <a:bodyPr wrap="square">
            <a:spAutoFit/>
          </a:bodyPr>
          <a:lstStyle/>
          <a:p>
            <a:pPr algn="ctr"/>
            <a:r>
              <a:rPr lang="es-ES" sz="1300" dirty="0">
                <a:solidFill>
                  <a:schemeClr val="bg1"/>
                </a:solidFill>
                <a:latin typeface="Arial" panose="020B0604020202020204" pitchFamily="34" charset="0"/>
                <a:cs typeface="Arial" panose="020B0604020202020204" pitchFamily="34" charset="0"/>
              </a:rPr>
              <a:t>(cont.</a:t>
            </a:r>
            <a:r>
              <a:rPr lang="en-US" sz="1300" dirty="0">
                <a:solidFill>
                  <a:schemeClr val="bg1"/>
                </a:solidFill>
                <a:latin typeface="Arial" panose="020B0604020202020204" pitchFamily="34" charset="0"/>
                <a:cs typeface="Arial" panose="020B0604020202020204" pitchFamily="34" charset="0"/>
              </a:rPr>
              <a:t>/</a:t>
            </a:r>
            <a:r>
              <a:rPr lang="en-US" sz="1300" b="0" i="0" dirty="0" err="1">
                <a:solidFill>
                  <a:schemeClr val="bg1"/>
                </a:solidFill>
                <a:effectLst/>
                <a:latin typeface="Arial" panose="020B0604020202020204" pitchFamily="34" charset="0"/>
                <a:cs typeface="Arial" panose="020B0604020202020204" pitchFamily="34" charset="0"/>
              </a:rPr>
              <a:t>continuación</a:t>
            </a:r>
            <a:r>
              <a:rPr lang="es-ES" sz="1300" dirty="0">
                <a:solidFill>
                  <a:schemeClr val="bg1"/>
                </a:solidFill>
                <a:latin typeface="Arial" panose="020B0604020202020204" pitchFamily="34" charset="0"/>
                <a:cs typeface="Arial" panose="020B0604020202020204" pitchFamily="34" charset="0"/>
              </a:rPr>
              <a:t>)</a:t>
            </a:r>
            <a:endParaRPr lang="en-US" sz="13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hqprint">
            <a:alphaModFix amt="15000"/>
            <a:extLst>
              <a:ext uri="{28A0092B-C50C-407E-A947-70E740481C1C}">
                <a14:useLocalDpi xmlns:a14="http://schemas.microsoft.com/office/drawing/2010/main" val="0"/>
              </a:ext>
            </a:extLst>
          </a:blip>
          <a:srcRect b="14808"/>
          <a:stretch/>
        </p:blipFill>
        <p:spPr>
          <a:xfrm>
            <a:off x="1643684" y="1025676"/>
            <a:ext cx="9160670" cy="5573486"/>
          </a:xfrm>
          <a:prstGeom prst="rect">
            <a:avLst/>
          </a:prstGeom>
        </p:spPr>
      </p:pic>
    </p:spTree>
    <p:extLst>
      <p:ext uri="{BB962C8B-B14F-4D97-AF65-F5344CB8AC3E}">
        <p14:creationId xmlns:p14="http://schemas.microsoft.com/office/powerpoint/2010/main" val="123688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sz="2400" dirty="0"/>
              <a:t>What is the City already doing with regards to hazardous materials?</a:t>
            </a: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fontScale="92500" lnSpcReduction="20000"/>
          </a:bodyPr>
          <a:lstStyle/>
          <a:p>
            <a:pPr marL="285750" lvl="0" indent="-285750" fontAlgn="auto">
              <a:buFont typeface="Arial" panose="020B0604020202020204" pitchFamily="34" charset="0"/>
              <a:buChar char="•"/>
            </a:pPr>
            <a:r>
              <a:rPr lang="en-US" dirty="0"/>
              <a:t>The City has a Hazard Mitigation Plan</a:t>
            </a:r>
          </a:p>
          <a:p>
            <a:pPr marL="285750" indent="-285750">
              <a:buFont typeface="Arial" panose="020B0604020202020204" pitchFamily="34" charset="0"/>
              <a:buChar char="•"/>
            </a:pPr>
            <a:r>
              <a:rPr lang="en-US" dirty="0"/>
              <a:t>Businesses that use hazardous materials are required to obtain permits from various public agencies (City Building Division, LA Co. Fire, LA Co. Public Health, SCAQMD</a:t>
            </a:r>
            <a:r>
              <a:rPr lang="en-US" dirty="0" smtClean="0"/>
              <a:t>)</a:t>
            </a:r>
          </a:p>
          <a:p>
            <a:pPr marL="285750" indent="-285750"/>
            <a:r>
              <a:rPr lang="en-US" dirty="0"/>
              <a:t>City programs used to help address water pollution by regulating potential discharges into local water sources by local businesses ensuring that they meet National Pollutant Discharge Elimination System (NPDES) requirements.  </a:t>
            </a:r>
            <a:r>
              <a:rPr lang="en-US" dirty="0" smtClean="0"/>
              <a:t>A </a:t>
            </a:r>
            <a:r>
              <a:rPr lang="en-US" dirty="0"/>
              <a:t>Stormwater Pollution Prevention Plan (SWPPP) is required to prevent onsite contaminants being released into area </a:t>
            </a:r>
            <a:r>
              <a:rPr lang="en-US" dirty="0" err="1" smtClean="0"/>
              <a:t>stormdrains</a:t>
            </a:r>
            <a:r>
              <a:rPr lang="en-US" dirty="0" smtClean="0"/>
              <a:t>.</a:t>
            </a:r>
            <a:endParaRPr lang="en-US" dirty="0"/>
          </a:p>
          <a:p>
            <a:pPr marL="285750" indent="-285750"/>
            <a:r>
              <a:rPr lang="en-US" dirty="0"/>
              <a:t>Due to City’s mining operations City has SMARA trained staff to address hazardous materials created through mining operations to help ensure that potential hazardous are mitigated at the </a:t>
            </a:r>
            <a:r>
              <a:rPr lang="en-US" dirty="0" smtClean="0"/>
              <a:t>source </a:t>
            </a:r>
            <a:endParaRPr lang="en-US" dirty="0"/>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sz="2400" dirty="0">
                <a:solidFill>
                  <a:srgbClr val="8A1B04"/>
                </a:solidFill>
              </a:rPr>
              <a:t>¿Qué está haciendo la ciudad sobre materiales peligrosos?</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5959503" y="2222387"/>
            <a:ext cx="5958970" cy="4428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fontAlgn="auto">
              <a:buFont typeface="Arial" panose="020B0604020202020204" pitchFamily="34" charset="0"/>
              <a:buChar char="•"/>
            </a:pPr>
            <a:r>
              <a:rPr lang="es-ES" sz="1800" dirty="0">
                <a:solidFill>
                  <a:srgbClr val="8A1B04"/>
                </a:solidFill>
              </a:rPr>
              <a:t>La Ciudad tiene un Plan de Mitigación de Riesgos</a:t>
            </a:r>
            <a:endParaRPr lang="en-US" sz="1800" dirty="0">
              <a:solidFill>
                <a:srgbClr val="8A1B04"/>
              </a:solidFill>
            </a:endParaRPr>
          </a:p>
          <a:p>
            <a:pPr marL="285750" indent="-285750">
              <a:buFont typeface="Arial" panose="020B0604020202020204" pitchFamily="34" charset="0"/>
              <a:buChar char="•"/>
            </a:pPr>
            <a:r>
              <a:rPr lang="es-ES" sz="1800" dirty="0">
                <a:solidFill>
                  <a:srgbClr val="8A1B04"/>
                </a:solidFill>
              </a:rPr>
              <a:t>Las empresas que utilizan materiales peligrosos deben obtener permisos de varias agencias públicas (División de Construcción de la Ciudad, Bomberos del Condado de LA, Salud Pública del Condado de LA, SCAQMD</a:t>
            </a:r>
            <a:r>
              <a:rPr lang="es-ES" sz="1800" dirty="0" smtClean="0">
                <a:solidFill>
                  <a:srgbClr val="8A1B04"/>
                </a:solidFill>
              </a:rPr>
              <a:t>)</a:t>
            </a:r>
          </a:p>
          <a:p>
            <a:pPr marL="285750" indent="-285750"/>
            <a:r>
              <a:rPr lang="es-ES" sz="1800" dirty="0" smtClean="0">
                <a:solidFill>
                  <a:srgbClr val="8A1B04"/>
                </a:solidFill>
              </a:rPr>
              <a:t>La Cuidad tiene programas para </a:t>
            </a:r>
            <a:r>
              <a:rPr lang="es-ES" sz="1800" dirty="0">
                <a:solidFill>
                  <a:srgbClr val="8A1B04"/>
                </a:solidFill>
              </a:rPr>
              <a:t>ayudar a abordar la contaminación del agua </a:t>
            </a:r>
            <a:r>
              <a:rPr lang="es-ES" sz="1800" dirty="0" smtClean="0">
                <a:solidFill>
                  <a:srgbClr val="8A1B04"/>
                </a:solidFill>
              </a:rPr>
              <a:t>y las </a:t>
            </a:r>
            <a:r>
              <a:rPr lang="es-ES" sz="1800" dirty="0">
                <a:solidFill>
                  <a:srgbClr val="8A1B04"/>
                </a:solidFill>
              </a:rPr>
              <a:t>descargas potenciales </a:t>
            </a:r>
            <a:r>
              <a:rPr lang="es-ES" sz="1800" dirty="0" smtClean="0">
                <a:solidFill>
                  <a:srgbClr val="8A1B04"/>
                </a:solidFill>
              </a:rPr>
              <a:t>asegurando </a:t>
            </a:r>
            <a:r>
              <a:rPr lang="es-ES" sz="1800" dirty="0">
                <a:solidFill>
                  <a:srgbClr val="8A1B04"/>
                </a:solidFill>
              </a:rPr>
              <a:t>que cumplan con el Sistema Nacional de Eliminación de Descargas de </a:t>
            </a:r>
            <a:r>
              <a:rPr lang="es-ES" sz="1800" dirty="0" smtClean="0">
                <a:solidFill>
                  <a:srgbClr val="8A1B04"/>
                </a:solidFill>
              </a:rPr>
              <a:t>Contaminantes. Se </a:t>
            </a:r>
            <a:r>
              <a:rPr lang="es-ES" sz="1800" dirty="0">
                <a:solidFill>
                  <a:srgbClr val="8A1B04"/>
                </a:solidFill>
              </a:rPr>
              <a:t>requiere un Plan de Prevención de la Contaminación de Aguas </a:t>
            </a:r>
            <a:r>
              <a:rPr lang="es-ES" sz="1800" dirty="0" smtClean="0">
                <a:solidFill>
                  <a:srgbClr val="8A1B04"/>
                </a:solidFill>
              </a:rPr>
              <a:t>Pluviales.</a:t>
            </a:r>
          </a:p>
          <a:p>
            <a:pPr marL="285750" indent="-285750"/>
            <a:r>
              <a:rPr lang="es-ES" sz="1800" dirty="0" smtClean="0">
                <a:solidFill>
                  <a:srgbClr val="8A1B04"/>
                </a:solidFill>
              </a:rPr>
              <a:t>La </a:t>
            </a:r>
            <a:r>
              <a:rPr lang="es-ES" sz="1800" dirty="0">
                <a:solidFill>
                  <a:srgbClr val="8A1B04"/>
                </a:solidFill>
              </a:rPr>
              <a:t>Ciudad tiene personal capacitado en SMARA para abordar los materiales peligrosos creados a través de las operaciones mineras para ayudar a garantizar que los peligros potenciales se mitiguen en la fuente</a:t>
            </a:r>
            <a:r>
              <a:rPr lang="es-ES" sz="1800" dirty="0" smtClean="0">
                <a:solidFill>
                  <a:srgbClr val="8A1B04"/>
                </a:solidFill>
              </a:rPr>
              <a:t>.</a:t>
            </a:r>
          </a:p>
          <a:p>
            <a:pPr marL="285750" indent="-285750"/>
            <a:endParaRPr lang="es-ES" sz="1900" dirty="0" smtClean="0">
              <a:solidFill>
                <a:srgbClr val="8A1B04"/>
              </a:solidFill>
            </a:endParaRPr>
          </a:p>
          <a:p>
            <a:pPr marL="285750" indent="-285750"/>
            <a:endParaRPr lang="es-ES" sz="1900" dirty="0">
              <a:solidFill>
                <a:srgbClr val="8A1B04"/>
              </a:solidFill>
            </a:endParaRPr>
          </a:p>
          <a:p>
            <a:pPr marL="285750" indent="-285750"/>
            <a:endParaRPr lang="es-ES" sz="1900" dirty="0" smtClean="0">
              <a:solidFill>
                <a:srgbClr val="8A1B04"/>
              </a:solidFill>
            </a:endParaRPr>
          </a:p>
          <a:p>
            <a:pPr marL="285750" indent="-285750">
              <a:buFont typeface="Arial" panose="020B0604020202020204" pitchFamily="34" charset="0"/>
              <a:buChar char="•"/>
            </a:pPr>
            <a:endParaRPr lang="es-ES" sz="1900" dirty="0" smtClean="0">
              <a:solidFill>
                <a:srgbClr val="8A1B04"/>
              </a:solidFill>
            </a:endParaRPr>
          </a:p>
          <a:p>
            <a:pPr marL="285750" indent="-285750">
              <a:buFont typeface="Arial" panose="020B0604020202020204" pitchFamily="34" charset="0"/>
              <a:buChar char="•"/>
            </a:pPr>
            <a:endParaRPr lang="en-US" sz="1900" dirty="0">
              <a:solidFill>
                <a:srgbClr val="8A1B04"/>
              </a:solidFill>
            </a:endParaRPr>
          </a:p>
        </p:txBody>
      </p:sp>
      <p:pic>
        <p:nvPicPr>
          <p:cNvPr id="7" name="Picture 6"/>
          <p:cNvPicPr>
            <a:picLocks noChangeAspect="1"/>
          </p:cNvPicPr>
          <p:nvPr/>
        </p:nvPicPr>
        <p:blipFill rotWithShape="1">
          <a:blip r:embed="rId3" cstate="hqprint">
            <a:alphaModFix amt="15000"/>
            <a:extLst>
              <a:ext uri="{28A0092B-C50C-407E-A947-70E740481C1C}">
                <a14:useLocalDpi xmlns:a14="http://schemas.microsoft.com/office/drawing/2010/main" val="0"/>
              </a:ext>
            </a:extLst>
          </a:blip>
          <a:srcRect b="14808"/>
          <a:stretch/>
        </p:blipFill>
        <p:spPr>
          <a:xfrm>
            <a:off x="1457609" y="996281"/>
            <a:ext cx="9160670" cy="5573486"/>
          </a:xfrm>
          <a:prstGeom prst="rect">
            <a:avLst/>
          </a:prstGeom>
        </p:spPr>
      </p:pic>
    </p:spTree>
    <p:extLst>
      <p:ext uri="{BB962C8B-B14F-4D97-AF65-F5344CB8AC3E}">
        <p14:creationId xmlns:p14="http://schemas.microsoft.com/office/powerpoint/2010/main" val="253643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30204" b="6020"/>
          <a:stretch/>
        </p:blipFill>
        <p:spPr>
          <a:xfrm>
            <a:off x="189948" y="1001486"/>
            <a:ext cx="11812104" cy="5627914"/>
          </a:xfrm>
        </p:spPr>
      </p:pic>
      <p:cxnSp>
        <p:nvCxnSpPr>
          <p:cNvPr id="6" name="Straight Connector 5">
            <a:extLst>
              <a:ext uri="{FF2B5EF4-FFF2-40B4-BE49-F238E27FC236}">
                <a16:creationId xmlns:a16="http://schemas.microsoft.com/office/drawing/2014/main" id="{466D1F5A-8D81-0A1B-1965-CD41E4DD6688}"/>
              </a:ext>
            </a:extLst>
          </p:cNvPr>
          <p:cNvCxnSpPr/>
          <p:nvPr/>
        </p:nvCxnSpPr>
        <p:spPr>
          <a:xfrm>
            <a:off x="609600" y="5714999"/>
            <a:ext cx="109510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BF078A-49D3-480D-99AB-76CAE9C10F54}"/>
              </a:ext>
            </a:extLst>
          </p:cNvPr>
          <p:cNvSpPr>
            <a:spLocks noGrp="1"/>
          </p:cNvSpPr>
          <p:nvPr>
            <p:ph type="title"/>
          </p:nvPr>
        </p:nvSpPr>
        <p:spPr>
          <a:xfrm>
            <a:off x="3788229" y="5260172"/>
            <a:ext cx="4604657" cy="912030"/>
          </a:xfrm>
          <a:solidFill>
            <a:schemeClr val="bg1"/>
          </a:solidFill>
        </p:spPr>
        <p:txBody>
          <a:bodyPr>
            <a:normAutofit/>
          </a:bodyPr>
          <a:lstStyle/>
          <a:p>
            <a:pPr algn="ctr"/>
            <a:r>
              <a:rPr lang="en-US" dirty="0"/>
              <a:t>Thank You for Joining Us!</a:t>
            </a:r>
            <a:br>
              <a:rPr lang="en-US" dirty="0"/>
            </a:br>
            <a:r>
              <a:rPr lang="en-US" sz="2500" dirty="0">
                <a:solidFill>
                  <a:srgbClr val="8A1B04"/>
                </a:solidFill>
              </a:rPr>
              <a:t>¡Gracias por Estar Aquí!</a:t>
            </a:r>
            <a:endParaRPr lang="en-US" dirty="0"/>
          </a:p>
        </p:txBody>
      </p:sp>
    </p:spTree>
    <p:extLst>
      <p:ext uri="{BB962C8B-B14F-4D97-AF65-F5344CB8AC3E}">
        <p14:creationId xmlns:p14="http://schemas.microsoft.com/office/powerpoint/2010/main" val="296631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sz="2400" dirty="0"/>
              <a:t>Law Enforcement and Crime</a:t>
            </a: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347472" indent="-347472">
              <a:buSzPts val="2000"/>
              <a:buFont typeface="Arial" panose="020B0604020202020204" pitchFamily="34" charset="0"/>
              <a:buChar char="•"/>
            </a:pPr>
            <a:r>
              <a:rPr lang="en-US" dirty="0"/>
              <a:t>Crime is in the top three hazards of concern for both residents and employees of Irwindale</a:t>
            </a:r>
          </a:p>
          <a:p>
            <a:pPr marL="347472" indent="-347472">
              <a:buSzPts val="2000"/>
              <a:buFont typeface="Arial" panose="020B0604020202020204" pitchFamily="34" charset="0"/>
              <a:buChar char="•"/>
            </a:pPr>
            <a:r>
              <a:rPr lang="en-US" dirty="0"/>
              <a:t>In 2020 there were 17 reports of violent crime, 182 of property crime, and no reported hate crimes</a:t>
            </a: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sz="2400" dirty="0">
                <a:solidFill>
                  <a:srgbClr val="8A1B04"/>
                </a:solidFill>
              </a:rPr>
              <a:t>Cumplimiento de la Ley y Crimen</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428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a:buSzPts val="2000"/>
              <a:buFont typeface="Arial" panose="020B0604020202020204" pitchFamily="34" charset="0"/>
              <a:buChar char="•"/>
            </a:pPr>
            <a:r>
              <a:rPr lang="es-ES" sz="1900" dirty="0">
                <a:solidFill>
                  <a:srgbClr val="8A1B04"/>
                </a:solidFill>
              </a:rPr>
              <a:t>El crimen se encuentra entre los tres principales peligros de preocupación tanto para los residentes como para los empleados</a:t>
            </a:r>
            <a:endParaRPr lang="en-US" sz="1900" dirty="0">
              <a:solidFill>
                <a:srgbClr val="8A1B04"/>
              </a:solidFill>
            </a:endParaRPr>
          </a:p>
          <a:p>
            <a:pPr marL="347472" indent="-347472">
              <a:buSzPts val="2000"/>
              <a:buFont typeface="Arial" panose="020B0604020202020204" pitchFamily="34" charset="0"/>
              <a:buChar char="•"/>
            </a:pPr>
            <a:r>
              <a:rPr lang="es-ES" sz="1900" dirty="0">
                <a:solidFill>
                  <a:srgbClr val="8A1B04"/>
                </a:solidFill>
              </a:rPr>
              <a:t>En 2020 hubo 17 denuncias de delitos violentos, 182 de delitos contra la propiedad y ningún delito de odio denunciado</a:t>
            </a:r>
            <a:endParaRPr lang="en-US" sz="1900" dirty="0">
              <a:solidFill>
                <a:srgbClr val="8A1B04"/>
              </a:solidFill>
            </a:endParaRPr>
          </a:p>
        </p:txBody>
      </p:sp>
      <p:pic>
        <p:nvPicPr>
          <p:cNvPr id="10" name="Picture 9">
            <a:extLst>
              <a:ext uri="{FF2B5EF4-FFF2-40B4-BE49-F238E27FC236}">
                <a16:creationId xmlns:a16="http://schemas.microsoft.com/office/drawing/2014/main" id="{EBD11B57-CE2B-B0B8-DB8E-67C126C05A9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13" t="25551" r="402" b="18125"/>
          <a:stretch/>
        </p:blipFill>
        <p:spPr>
          <a:xfrm>
            <a:off x="298928" y="4453466"/>
            <a:ext cx="5715608" cy="2174783"/>
          </a:xfrm>
          <a:prstGeom prst="rect">
            <a:avLst/>
          </a:prstGeom>
        </p:spPr>
      </p:pic>
      <p:pic>
        <p:nvPicPr>
          <p:cNvPr id="11" name="Picture 10" descr="A picture containing text, sky, outdoor, sign&#10;&#10;Description automatically generated">
            <a:extLst>
              <a:ext uri="{FF2B5EF4-FFF2-40B4-BE49-F238E27FC236}">
                <a16:creationId xmlns:a16="http://schemas.microsoft.com/office/drawing/2014/main" id="{F16EFFBE-A226-1755-D280-9CCB7CD9B1C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38798"/>
          <a:stretch/>
        </p:blipFill>
        <p:spPr>
          <a:xfrm>
            <a:off x="6207096" y="4453467"/>
            <a:ext cx="5685976" cy="2174783"/>
          </a:xfrm>
          <a:prstGeom prst="rect">
            <a:avLst/>
          </a:prstGeom>
        </p:spPr>
      </p:pic>
    </p:spTree>
    <p:extLst>
      <p:ext uri="{BB962C8B-B14F-4D97-AF65-F5344CB8AC3E}">
        <p14:creationId xmlns:p14="http://schemas.microsoft.com/office/powerpoint/2010/main" val="348141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sz="2400" dirty="0"/>
              <a:t>Law Enforcement and Crime</a:t>
            </a: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347472" indent="-347472">
              <a:buSzPts val="2000"/>
              <a:buFont typeface="Arial" panose="020B0604020202020204" pitchFamily="34" charset="0"/>
              <a:buChar char="•"/>
            </a:pPr>
            <a:r>
              <a:rPr lang="en-US" dirty="0"/>
              <a:t>82% of community engagement participants said they feel safe in the City</a:t>
            </a:r>
          </a:p>
          <a:p>
            <a:pPr marL="347472" indent="-347472">
              <a:buSzPts val="2000"/>
              <a:buFont typeface="Arial" panose="020B0604020202020204" pitchFamily="34" charset="0"/>
              <a:buChar char="•"/>
            </a:pPr>
            <a:r>
              <a:rPr lang="en-US" dirty="0"/>
              <a:t>55% of residents and 24% of employees said they do not feel safe from crime when they are walking or biking</a:t>
            </a:r>
            <a:endParaRPr lang="en-US" i="1" dirty="0">
              <a:solidFill>
                <a:srgbClr val="1D345D"/>
              </a:solidFill>
            </a:endParaRP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sz="2400" dirty="0">
                <a:solidFill>
                  <a:srgbClr val="8A1B04"/>
                </a:solidFill>
              </a:rPr>
              <a:t>Cumplimiento de la Ley y Crimen</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428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a:buSzPts val="2000"/>
              <a:buFont typeface="Arial" panose="020B0604020202020204" pitchFamily="34" charset="0"/>
              <a:buChar char="•"/>
            </a:pPr>
            <a:r>
              <a:rPr lang="es-ES" sz="1900" dirty="0">
                <a:solidFill>
                  <a:srgbClr val="8A1B04"/>
                </a:solidFill>
              </a:rPr>
              <a:t>El 82% de los participantes de participación comunitaria dijeron que se sienten seguros en la ciudad</a:t>
            </a:r>
            <a:endParaRPr lang="en-US" sz="1900" dirty="0">
              <a:solidFill>
                <a:srgbClr val="8A1B04"/>
              </a:solidFill>
            </a:endParaRPr>
          </a:p>
          <a:p>
            <a:pPr marL="347472" indent="-347472">
              <a:buSzPts val="2000"/>
              <a:buFont typeface="Arial" panose="020B0604020202020204" pitchFamily="34" charset="0"/>
              <a:buChar char="•"/>
            </a:pPr>
            <a:r>
              <a:rPr lang="es-ES" sz="1900" dirty="0">
                <a:solidFill>
                  <a:srgbClr val="8A1B04"/>
                </a:solidFill>
              </a:rPr>
              <a:t>El 55% de los residentes y el 24% de los empleados dijeron que no se sienten seguros del crimen cuando caminan o andan en bicicleta</a:t>
            </a:r>
            <a:endParaRPr lang="en-US" sz="1900" dirty="0">
              <a:solidFill>
                <a:srgbClr val="8A1B04"/>
              </a:solidFill>
            </a:endParaRPr>
          </a:p>
        </p:txBody>
      </p:sp>
      <p:pic>
        <p:nvPicPr>
          <p:cNvPr id="8" name="Picture 7" descr="A picture containing text, sky, outdoor, sign&#10;&#10;Description automatically generated">
            <a:extLst>
              <a:ext uri="{FF2B5EF4-FFF2-40B4-BE49-F238E27FC236}">
                <a16:creationId xmlns:a16="http://schemas.microsoft.com/office/drawing/2014/main" id="{61508B21-46C3-AB91-B1C1-408526C81BD5}"/>
              </a:ext>
            </a:extLst>
          </p:cNvPr>
          <p:cNvPicPr>
            <a:picLocks noChangeAspect="1"/>
          </p:cNvPicPr>
          <p:nvPr/>
        </p:nvPicPr>
        <p:blipFill rotWithShape="1">
          <a:blip r:embed="rId3" cstate="hqprint">
            <a:alphaModFix amt="15000"/>
            <a:extLst>
              <a:ext uri="{28A0092B-C50C-407E-A947-70E740481C1C}">
                <a14:useLocalDpi xmlns:a14="http://schemas.microsoft.com/office/drawing/2010/main" val="0"/>
              </a:ext>
            </a:extLst>
          </a:blip>
          <a:srcRect t="38798"/>
          <a:stretch/>
        </p:blipFill>
        <p:spPr>
          <a:xfrm>
            <a:off x="188685" y="3837479"/>
            <a:ext cx="11771086" cy="2813352"/>
          </a:xfrm>
          <a:prstGeom prst="rect">
            <a:avLst/>
          </a:prstGeom>
        </p:spPr>
      </p:pic>
      <p:sp>
        <p:nvSpPr>
          <p:cNvPr id="10" name="TextBox 9">
            <a:extLst>
              <a:ext uri="{FF2B5EF4-FFF2-40B4-BE49-F238E27FC236}">
                <a16:creationId xmlns:a16="http://schemas.microsoft.com/office/drawing/2014/main" id="{85BCBCE8-45F4-6AEC-E11A-1F1C5845C737}"/>
              </a:ext>
            </a:extLst>
          </p:cNvPr>
          <p:cNvSpPr txBox="1"/>
          <p:nvPr/>
        </p:nvSpPr>
        <p:spPr>
          <a:xfrm>
            <a:off x="8476342" y="197862"/>
            <a:ext cx="1698171" cy="292388"/>
          </a:xfrm>
          <a:prstGeom prst="rect">
            <a:avLst/>
          </a:prstGeom>
          <a:noFill/>
        </p:spPr>
        <p:txBody>
          <a:bodyPr wrap="square">
            <a:spAutoFit/>
          </a:bodyPr>
          <a:lstStyle/>
          <a:p>
            <a:pPr algn="ctr"/>
            <a:r>
              <a:rPr lang="es-ES" sz="1300" dirty="0">
                <a:solidFill>
                  <a:schemeClr val="bg1"/>
                </a:solidFill>
                <a:latin typeface="Arial" panose="020B0604020202020204" pitchFamily="34" charset="0"/>
                <a:cs typeface="Arial" panose="020B0604020202020204" pitchFamily="34" charset="0"/>
              </a:rPr>
              <a:t>(cont.</a:t>
            </a:r>
            <a:r>
              <a:rPr lang="en-US" sz="1300" dirty="0">
                <a:solidFill>
                  <a:schemeClr val="bg1"/>
                </a:solidFill>
                <a:latin typeface="Arial" panose="020B0604020202020204" pitchFamily="34" charset="0"/>
                <a:cs typeface="Arial" panose="020B0604020202020204" pitchFamily="34" charset="0"/>
              </a:rPr>
              <a:t>/</a:t>
            </a:r>
            <a:r>
              <a:rPr lang="en-US" sz="1300" b="0" i="0" dirty="0" err="1">
                <a:solidFill>
                  <a:schemeClr val="bg1"/>
                </a:solidFill>
                <a:effectLst/>
                <a:latin typeface="Arial" panose="020B0604020202020204" pitchFamily="34" charset="0"/>
                <a:cs typeface="Arial" panose="020B0604020202020204" pitchFamily="34" charset="0"/>
              </a:rPr>
              <a:t>continuación</a:t>
            </a:r>
            <a:r>
              <a:rPr lang="es-ES" sz="1300" dirty="0">
                <a:solidFill>
                  <a:schemeClr val="bg1"/>
                </a:solidFill>
                <a:latin typeface="Arial" panose="020B0604020202020204" pitchFamily="34" charset="0"/>
                <a:cs typeface="Arial" panose="020B0604020202020204" pitchFamily="34" charset="0"/>
              </a:rPr>
              <a:t>)</a:t>
            </a:r>
            <a:endParaRPr lang="en-US"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519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13880F-8584-B1ED-04B9-A531CD185A92}"/>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2619601" y="1016000"/>
            <a:ext cx="6959705" cy="5627574"/>
          </a:xfrm>
          <a:prstGeom prst="rect">
            <a:avLst/>
          </a:prstGeom>
        </p:spPr>
      </p:pic>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sz="2400" dirty="0"/>
              <a:t>What is the City already doing to improve law enforcement and reduce crime?</a:t>
            </a: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285750" lvl="0" indent="-285750" fontAlgn="auto">
              <a:buFont typeface="Arial" panose="020B0604020202020204" pitchFamily="34" charset="0"/>
              <a:buChar char="•"/>
            </a:pPr>
            <a:r>
              <a:rPr lang="en-US" dirty="0"/>
              <a:t>City hosts annual National Night Out</a:t>
            </a:r>
            <a:endParaRPr lang="en-US" i="1" dirty="0">
              <a:solidFill>
                <a:srgbClr val="1D345D"/>
              </a:solidFill>
            </a:endParaRPr>
          </a:p>
          <a:p>
            <a:pPr marL="285750" lvl="0" indent="-285750" fontAlgn="auto">
              <a:buFont typeface="Arial" panose="020B0604020202020204" pitchFamily="34" charset="0"/>
              <a:buChar char="•"/>
            </a:pPr>
            <a:r>
              <a:rPr lang="en-US" dirty="0"/>
              <a:t>Irwindale Police Department partners with mental health professionals to respond as needed</a:t>
            </a:r>
          </a:p>
          <a:p>
            <a:pPr marL="285750" lvl="0" indent="-285750" fontAlgn="auto">
              <a:buFont typeface="Arial" panose="020B0604020202020204" pitchFamily="34" charset="0"/>
              <a:buChar char="•"/>
            </a:pPr>
            <a:r>
              <a:rPr lang="en-US" dirty="0"/>
              <a:t>IPD Homeless Outreach Team works with local agencies and jurisdictions for homeless outreach</a:t>
            </a:r>
          </a:p>
          <a:p>
            <a:pPr marL="285750" indent="-285750"/>
            <a:r>
              <a:rPr lang="en-US" dirty="0"/>
              <a:t>Usage of social media accounts and National Crime Stoppers</a:t>
            </a:r>
            <a:endParaRPr lang="en-US" i="1" dirty="0"/>
          </a:p>
          <a:p>
            <a:pPr marL="0" lvl="0" indent="0" fontAlgn="auto">
              <a:buNone/>
            </a:pPr>
            <a:endParaRPr lang="es-ES" i="1" dirty="0">
              <a:solidFill>
                <a:srgbClr val="1D345D"/>
              </a:solidFill>
            </a:endParaRP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sz="2400" dirty="0">
                <a:solidFill>
                  <a:srgbClr val="8A1B04"/>
                </a:solidFill>
              </a:rPr>
              <a:t>¿Qué está haciendo la ciudad para mejorar la aplicación de la ley y reducir el crimen?</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428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fontAlgn="auto">
              <a:buFont typeface="Arial" panose="020B0604020202020204" pitchFamily="34" charset="0"/>
              <a:buChar char="•"/>
            </a:pPr>
            <a:r>
              <a:rPr lang="es-ES" sz="1900" dirty="0">
                <a:solidFill>
                  <a:srgbClr val="8A1B04"/>
                </a:solidFill>
              </a:rPr>
              <a:t>La ciudad organiza la Noche Nacional Anual </a:t>
            </a:r>
            <a:endParaRPr lang="en-US" sz="1900" dirty="0">
              <a:solidFill>
                <a:srgbClr val="8A1B04"/>
              </a:solidFill>
            </a:endParaRPr>
          </a:p>
          <a:p>
            <a:pPr marL="285750" lvl="0" indent="-285750" fontAlgn="auto">
              <a:buFont typeface="Arial" panose="020B0604020202020204" pitchFamily="34" charset="0"/>
              <a:buChar char="•"/>
            </a:pPr>
            <a:r>
              <a:rPr lang="es-ES" sz="1900" dirty="0">
                <a:solidFill>
                  <a:srgbClr val="8A1B04"/>
                </a:solidFill>
              </a:rPr>
              <a:t>El Departamento de Policía de </a:t>
            </a:r>
            <a:r>
              <a:rPr lang="es-ES" sz="1900" dirty="0" err="1">
                <a:solidFill>
                  <a:srgbClr val="8A1B04"/>
                </a:solidFill>
              </a:rPr>
              <a:t>Irwindale</a:t>
            </a:r>
            <a:r>
              <a:rPr lang="es-ES" sz="1900" dirty="0">
                <a:solidFill>
                  <a:srgbClr val="8A1B04"/>
                </a:solidFill>
              </a:rPr>
              <a:t> se asocia con profesionales de la salud mental para responder según sea necesario </a:t>
            </a:r>
            <a:endParaRPr lang="en-US" sz="1900" dirty="0">
              <a:solidFill>
                <a:srgbClr val="8A1B04"/>
              </a:solidFill>
            </a:endParaRPr>
          </a:p>
          <a:p>
            <a:pPr marL="285750" lvl="0" indent="-285750" fontAlgn="auto">
              <a:buFont typeface="Arial" panose="020B0604020202020204" pitchFamily="34" charset="0"/>
              <a:buChar char="•"/>
            </a:pPr>
            <a:r>
              <a:rPr lang="es-ES" sz="1900" dirty="0">
                <a:solidFill>
                  <a:srgbClr val="8A1B04"/>
                </a:solidFill>
              </a:rPr>
              <a:t>El Equipo de Alcance para Personas sin Hogar de IPD trabaja con agencias y jurisdicciones locales</a:t>
            </a:r>
          </a:p>
          <a:p>
            <a:pPr marL="285750" indent="-285750"/>
            <a:r>
              <a:rPr lang="es-ES" sz="1900" dirty="0">
                <a:solidFill>
                  <a:srgbClr val="8A1B04"/>
                </a:solidFill>
              </a:rPr>
              <a:t>Uso de cuentas de redes sociales y </a:t>
            </a:r>
            <a:r>
              <a:rPr lang="es-ES" sz="1900" dirty="0" err="1">
                <a:solidFill>
                  <a:srgbClr val="8A1B04"/>
                </a:solidFill>
              </a:rPr>
              <a:t>National</a:t>
            </a:r>
            <a:r>
              <a:rPr lang="es-ES" sz="1900" dirty="0">
                <a:solidFill>
                  <a:srgbClr val="8A1B04"/>
                </a:solidFill>
              </a:rPr>
              <a:t> </a:t>
            </a:r>
            <a:r>
              <a:rPr lang="es-ES" sz="1900" dirty="0" err="1">
                <a:solidFill>
                  <a:srgbClr val="8A1B04"/>
                </a:solidFill>
              </a:rPr>
              <a:t>Crime</a:t>
            </a:r>
            <a:r>
              <a:rPr lang="es-ES" sz="1900" dirty="0">
                <a:solidFill>
                  <a:srgbClr val="8A1B04"/>
                </a:solidFill>
              </a:rPr>
              <a:t> </a:t>
            </a:r>
            <a:r>
              <a:rPr lang="es-ES" sz="1900" dirty="0" err="1">
                <a:solidFill>
                  <a:srgbClr val="8A1B04"/>
                </a:solidFill>
              </a:rPr>
              <a:t>Stoppers</a:t>
            </a:r>
            <a:endParaRPr lang="en-US" sz="1900" dirty="0">
              <a:solidFill>
                <a:srgbClr val="8A1B04"/>
              </a:solidFill>
            </a:endParaRPr>
          </a:p>
        </p:txBody>
      </p:sp>
    </p:spTree>
    <p:extLst>
      <p:ext uri="{BB962C8B-B14F-4D97-AF65-F5344CB8AC3E}">
        <p14:creationId xmlns:p14="http://schemas.microsoft.com/office/powerpoint/2010/main" val="411795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sz="2400" dirty="0"/>
              <a:t>What is the City already doing to improve law enforcement and reduce crime?</a:t>
            </a: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285750" lvl="0" indent="-285750" fontAlgn="auto">
              <a:buFont typeface="Arial" panose="020B0604020202020204" pitchFamily="34" charset="0"/>
              <a:buChar char="•"/>
            </a:pPr>
            <a:r>
              <a:rPr lang="en-US" dirty="0"/>
              <a:t>Hosts special business &amp; resident events such as “Coffee with the Chief” and “Menudo with a Cop”</a:t>
            </a:r>
            <a:endParaRPr lang="en-US" i="1" dirty="0">
              <a:solidFill>
                <a:srgbClr val="1D345D"/>
              </a:solidFill>
            </a:endParaRPr>
          </a:p>
          <a:p>
            <a:pPr marL="285750" lvl="0" indent="-285750" fontAlgn="auto">
              <a:buFont typeface="Arial" panose="020B0604020202020204" pitchFamily="34" charset="0"/>
              <a:buChar char="•"/>
            </a:pPr>
            <a:r>
              <a:rPr lang="en-US" dirty="0"/>
              <a:t>Partnering with the Rite Aid Foundation to provide the </a:t>
            </a:r>
            <a:r>
              <a:rPr lang="en-US" dirty="0" err="1"/>
              <a:t>KidsCents</a:t>
            </a:r>
            <a:r>
              <a:rPr lang="en-US" dirty="0"/>
              <a:t> Safe Medication Disposal Program to the community</a:t>
            </a:r>
            <a:endParaRPr lang="en-US" i="1" dirty="0">
              <a:solidFill>
                <a:srgbClr val="1D345D"/>
              </a:solidFill>
            </a:endParaRP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sz="2400" dirty="0">
                <a:solidFill>
                  <a:srgbClr val="8A1B04"/>
                </a:solidFill>
              </a:rPr>
              <a:t>¿Qué está haciendo la ciudad para mejorar la aplicación de la ley y reducir el crimen?</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812832" cy="4428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fontAlgn="auto">
              <a:buFont typeface="Arial" panose="020B0604020202020204" pitchFamily="34" charset="0"/>
              <a:buChar char="•"/>
            </a:pPr>
            <a:r>
              <a:rPr lang="es-ES" sz="1900" dirty="0">
                <a:solidFill>
                  <a:srgbClr val="8A1B04"/>
                </a:solidFill>
              </a:rPr>
              <a:t>Organiza eventos especiales para negocios y residentes, como "Café con el jefe" y "Menudo con un policía"</a:t>
            </a:r>
            <a:endParaRPr lang="en-US" sz="1900" dirty="0">
              <a:solidFill>
                <a:srgbClr val="8A1B04"/>
              </a:solidFill>
            </a:endParaRPr>
          </a:p>
          <a:p>
            <a:pPr marL="285750" lvl="0" indent="-285750" fontAlgn="auto">
              <a:buFont typeface="Arial" panose="020B0604020202020204" pitchFamily="34" charset="0"/>
              <a:buChar char="•"/>
            </a:pPr>
            <a:r>
              <a:rPr lang="es-ES" sz="1900" dirty="0">
                <a:solidFill>
                  <a:srgbClr val="8A1B04"/>
                </a:solidFill>
              </a:rPr>
              <a:t>Asociación con la Fundación Rite Aid para proporcionar a la comunidad el Programa de Eliminación Segura de Medicamentos </a:t>
            </a:r>
            <a:r>
              <a:rPr lang="es-ES" sz="1900" dirty="0" err="1">
                <a:solidFill>
                  <a:srgbClr val="8A1B04"/>
                </a:solidFill>
              </a:rPr>
              <a:t>KidsCents</a:t>
            </a:r>
            <a:endParaRPr lang="en-US" sz="1900" dirty="0">
              <a:solidFill>
                <a:srgbClr val="8A1B04"/>
              </a:solidFill>
            </a:endParaRPr>
          </a:p>
        </p:txBody>
      </p:sp>
      <p:sp>
        <p:nvSpPr>
          <p:cNvPr id="6" name="TextBox 5">
            <a:extLst>
              <a:ext uri="{FF2B5EF4-FFF2-40B4-BE49-F238E27FC236}">
                <a16:creationId xmlns:a16="http://schemas.microsoft.com/office/drawing/2014/main" id="{E65A62C8-30E6-1BC0-1A19-0B67094FE746}"/>
              </a:ext>
            </a:extLst>
          </p:cNvPr>
          <p:cNvSpPr txBox="1"/>
          <p:nvPr/>
        </p:nvSpPr>
        <p:spPr>
          <a:xfrm>
            <a:off x="8476342" y="197862"/>
            <a:ext cx="1698171" cy="292388"/>
          </a:xfrm>
          <a:prstGeom prst="rect">
            <a:avLst/>
          </a:prstGeom>
          <a:noFill/>
        </p:spPr>
        <p:txBody>
          <a:bodyPr wrap="square">
            <a:spAutoFit/>
          </a:bodyPr>
          <a:lstStyle/>
          <a:p>
            <a:pPr algn="ctr"/>
            <a:r>
              <a:rPr lang="es-ES" sz="1300" dirty="0">
                <a:solidFill>
                  <a:schemeClr val="bg1"/>
                </a:solidFill>
                <a:latin typeface="Arial" panose="020B0604020202020204" pitchFamily="34" charset="0"/>
                <a:cs typeface="Arial" panose="020B0604020202020204" pitchFamily="34" charset="0"/>
              </a:rPr>
              <a:t>(cont.</a:t>
            </a:r>
            <a:r>
              <a:rPr lang="en-US" sz="1300" dirty="0">
                <a:solidFill>
                  <a:schemeClr val="bg1"/>
                </a:solidFill>
                <a:latin typeface="Arial" panose="020B0604020202020204" pitchFamily="34" charset="0"/>
                <a:cs typeface="Arial" panose="020B0604020202020204" pitchFamily="34" charset="0"/>
              </a:rPr>
              <a:t>/</a:t>
            </a:r>
            <a:r>
              <a:rPr lang="en-US" sz="1300" b="0" i="0" dirty="0" err="1">
                <a:solidFill>
                  <a:schemeClr val="bg1"/>
                </a:solidFill>
                <a:effectLst/>
                <a:latin typeface="Arial" panose="020B0604020202020204" pitchFamily="34" charset="0"/>
                <a:cs typeface="Arial" panose="020B0604020202020204" pitchFamily="34" charset="0"/>
              </a:rPr>
              <a:t>continuación</a:t>
            </a:r>
            <a:r>
              <a:rPr lang="es-ES" sz="1300" dirty="0">
                <a:solidFill>
                  <a:schemeClr val="bg1"/>
                </a:solidFill>
                <a:latin typeface="Arial" panose="020B0604020202020204" pitchFamily="34" charset="0"/>
                <a:cs typeface="Arial" panose="020B0604020202020204" pitchFamily="34" charset="0"/>
              </a:rPr>
              <a:t>)</a:t>
            </a:r>
            <a:endParaRPr lang="en-US" sz="1300"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9374" b="19700"/>
          <a:stretch/>
        </p:blipFill>
        <p:spPr>
          <a:xfrm>
            <a:off x="3116515" y="4059211"/>
            <a:ext cx="6147414" cy="2531476"/>
          </a:xfrm>
          <a:prstGeom prst="rect">
            <a:avLst/>
          </a:prstGeom>
        </p:spPr>
      </p:pic>
    </p:spTree>
    <p:extLst>
      <p:ext uri="{BB962C8B-B14F-4D97-AF65-F5344CB8AC3E}">
        <p14:creationId xmlns:p14="http://schemas.microsoft.com/office/powerpoint/2010/main" val="311409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88D3F7-D0FB-C21D-AEEC-65B4FE8457BF}"/>
              </a:ext>
            </a:extLst>
          </p:cNvPr>
          <p:cNvSpPr txBox="1"/>
          <p:nvPr/>
        </p:nvSpPr>
        <p:spPr>
          <a:xfrm>
            <a:off x="5189220" y="2232873"/>
            <a:ext cx="6621780" cy="4185761"/>
          </a:xfrm>
          <a:prstGeom prst="rect">
            <a:avLst/>
          </a:prstGeom>
          <a:noFill/>
        </p:spPr>
        <p:txBody>
          <a:bodyPr wrap="square" rtlCol="0">
            <a:spAutoFit/>
          </a:bodyPr>
          <a:lstStyle/>
          <a:p>
            <a:pPr marL="347472" indent="-347472">
              <a:buSzPts val="2000"/>
              <a:buFont typeface="Arial" panose="020B0604020202020204" pitchFamily="34" charset="0"/>
              <a:buChar char="•"/>
            </a:pPr>
            <a:r>
              <a:rPr lang="en-US" sz="1900" dirty="0">
                <a:solidFill>
                  <a:srgbClr val="1D345D"/>
                </a:solidFill>
                <a:latin typeface="Arial" panose="020B0604020202020204" pitchFamily="34" charset="0"/>
                <a:cs typeface="Arial" panose="020B0604020202020204" pitchFamily="34" charset="0"/>
              </a:rPr>
              <a:t>Irwindale engages in partnerships with neighboring communities and County agencies to ensure effective response and quick recovery following an incident/</a:t>
            </a:r>
            <a:r>
              <a:rPr lang="es-ES" sz="1900" dirty="0" err="1">
                <a:solidFill>
                  <a:srgbClr val="8A1B04"/>
                </a:solidFill>
                <a:latin typeface="Arial" panose="020B0604020202020204" pitchFamily="34" charset="0"/>
                <a:cs typeface="Arial" panose="020B0604020202020204" pitchFamily="34" charset="0"/>
              </a:rPr>
              <a:t>Irwindale</a:t>
            </a:r>
            <a:r>
              <a:rPr lang="es-ES" sz="1900" dirty="0">
                <a:solidFill>
                  <a:srgbClr val="8A1B04"/>
                </a:solidFill>
                <a:latin typeface="Arial" panose="020B0604020202020204" pitchFamily="34" charset="0"/>
                <a:cs typeface="Arial" panose="020B0604020202020204" pitchFamily="34" charset="0"/>
              </a:rPr>
              <a:t> se asocia con las comunidades vecinas y las agencias del condado para garantizar una respuesta eficaz y una recuperación rápida después de un incidente</a:t>
            </a:r>
            <a:endParaRPr lang="en-US" sz="1900" dirty="0">
              <a:solidFill>
                <a:srgbClr val="1D345D"/>
              </a:solidFill>
              <a:latin typeface="Arial" panose="020B0604020202020204" pitchFamily="34" charset="0"/>
              <a:cs typeface="Arial" panose="020B0604020202020204" pitchFamily="34" charset="0"/>
            </a:endParaRPr>
          </a:p>
          <a:p>
            <a:pPr marL="347472" indent="-347472">
              <a:buSzPts val="2000"/>
              <a:buFont typeface="Arial" panose="020B0604020202020204" pitchFamily="34" charset="0"/>
              <a:buChar char="•"/>
            </a:pPr>
            <a:endParaRPr lang="en-US" sz="1900" dirty="0">
              <a:solidFill>
                <a:srgbClr val="1D345D"/>
              </a:solidFill>
              <a:latin typeface="Arial" panose="020B0604020202020204" pitchFamily="34" charset="0"/>
              <a:cs typeface="Arial" panose="020B0604020202020204" pitchFamily="34" charset="0"/>
            </a:endParaRPr>
          </a:p>
          <a:p>
            <a:pPr marL="347472" indent="-347472">
              <a:buSzPts val="2000"/>
              <a:buFont typeface="Arial" panose="020B0604020202020204" pitchFamily="34" charset="0"/>
              <a:buChar char="•"/>
            </a:pPr>
            <a:r>
              <a:rPr lang="en-US" sz="1900" dirty="0">
                <a:solidFill>
                  <a:srgbClr val="1D345D"/>
                </a:solidFill>
                <a:latin typeface="Arial" panose="020B0604020202020204" pitchFamily="34" charset="0"/>
                <a:cs typeface="Arial" panose="020B0604020202020204" pitchFamily="34" charset="0"/>
              </a:rPr>
              <a:t>Community survey respondents indicated the increased law enforcement presence will be helpful in responding to future emergencies and hazards/</a:t>
            </a:r>
            <a:r>
              <a:rPr lang="es-ES" sz="1900" dirty="0">
                <a:solidFill>
                  <a:srgbClr val="8A1B04"/>
                </a:solidFill>
                <a:latin typeface="Arial" panose="020B0604020202020204" pitchFamily="34" charset="0"/>
                <a:cs typeface="Arial" panose="020B0604020202020204" pitchFamily="34" charset="0"/>
              </a:rPr>
              <a:t>Los encuestados de la comunidad indicaron que la mayor presencia de las fuerzas del orden será útil para responder a futuras emergencias y peligros</a:t>
            </a:r>
            <a:endParaRPr lang="en-US" sz="1900" dirty="0">
              <a:solidFill>
                <a:srgbClr val="8A1B04"/>
              </a:solidFill>
              <a:latin typeface="Arial" panose="020B0604020202020204" pitchFamily="34" charset="0"/>
              <a:cs typeface="Arial" panose="020B0604020202020204" pitchFamily="34" charset="0"/>
            </a:endParaRPr>
          </a:p>
        </p:txBody>
      </p:sp>
      <p:pic>
        <p:nvPicPr>
          <p:cNvPr id="8" name="Picture 7" descr="A helicopter on a runway&#10;&#10;Description automatically generated with medium confidence">
            <a:extLst>
              <a:ext uri="{FF2B5EF4-FFF2-40B4-BE49-F238E27FC236}">
                <a16:creationId xmlns:a16="http://schemas.microsoft.com/office/drawing/2014/main" id="{31F1CCE3-A507-08F9-FE08-137C42631E3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4725" b="12072"/>
          <a:stretch/>
        </p:blipFill>
        <p:spPr>
          <a:xfrm>
            <a:off x="338482" y="2255966"/>
            <a:ext cx="4737246" cy="3941454"/>
          </a:xfrm>
          <a:prstGeom prst="rect">
            <a:avLst/>
          </a:prstGeom>
        </p:spPr>
      </p:pic>
      <p:sp>
        <p:nvSpPr>
          <p:cNvPr id="9" name="TextBox 8">
            <a:extLst>
              <a:ext uri="{FF2B5EF4-FFF2-40B4-BE49-F238E27FC236}">
                <a16:creationId xmlns:a16="http://schemas.microsoft.com/office/drawing/2014/main" id="{A004F4DA-F024-95F3-8EE9-C9601B5425AC}"/>
              </a:ext>
            </a:extLst>
          </p:cNvPr>
          <p:cNvSpPr txBox="1"/>
          <p:nvPr/>
        </p:nvSpPr>
        <p:spPr>
          <a:xfrm>
            <a:off x="273527" y="6205188"/>
            <a:ext cx="4850295" cy="323165"/>
          </a:xfrm>
          <a:prstGeom prst="rect">
            <a:avLst/>
          </a:prstGeom>
          <a:noFill/>
        </p:spPr>
        <p:txBody>
          <a:bodyPr wrap="square" rtlCol="0">
            <a:spAutoFit/>
          </a:bodyPr>
          <a:lstStyle/>
          <a:p>
            <a:r>
              <a:rPr lang="en-US" sz="1500" i="1" dirty="0">
                <a:latin typeface="Arial" panose="020B0604020202020204" pitchFamily="34" charset="0"/>
                <a:cs typeface="Arial" panose="020B0604020202020204" pitchFamily="34" charset="0"/>
              </a:rPr>
              <a:t>FAST Air Support Helicopter – San Gabriel Valley</a:t>
            </a:r>
          </a:p>
        </p:txBody>
      </p:sp>
      <p:sp>
        <p:nvSpPr>
          <p:cNvPr id="4" name="Title 3">
            <a:extLst>
              <a:ext uri="{FF2B5EF4-FFF2-40B4-BE49-F238E27FC236}">
                <a16:creationId xmlns:a16="http://schemas.microsoft.com/office/drawing/2014/main" id="{98735BB3-7BEF-3704-C324-0C211192BA38}"/>
              </a:ext>
            </a:extLst>
          </p:cNvPr>
          <p:cNvSpPr>
            <a:spLocks noGrp="1"/>
          </p:cNvSpPr>
          <p:nvPr>
            <p:ph type="title"/>
          </p:nvPr>
        </p:nvSpPr>
        <p:spPr/>
        <p:txBody>
          <a:bodyPr>
            <a:normAutofit/>
          </a:bodyPr>
          <a:lstStyle/>
          <a:p>
            <a:r>
              <a:rPr lang="en-US" dirty="0"/>
              <a:t>Emergency Preparedness/</a:t>
            </a:r>
            <a:br>
              <a:rPr lang="en-US" dirty="0"/>
            </a:br>
            <a:r>
              <a:rPr lang="es-ES" dirty="0">
                <a:solidFill>
                  <a:srgbClr val="8A1B04"/>
                </a:solidFill>
              </a:rPr>
              <a:t>Preparación Para Emergencias</a:t>
            </a:r>
            <a:endParaRPr lang="en-US" dirty="0"/>
          </a:p>
        </p:txBody>
      </p:sp>
    </p:spTree>
    <p:extLst>
      <p:ext uri="{BB962C8B-B14F-4D97-AF65-F5344CB8AC3E}">
        <p14:creationId xmlns:p14="http://schemas.microsoft.com/office/powerpoint/2010/main" val="342713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sz="2400" dirty="0"/>
              <a:t>What is the City already doing to improve emergency preparedness?</a:t>
            </a:r>
            <a:br>
              <a:rPr lang="en-US" sz="2400" dirty="0"/>
            </a:b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a:xfrm>
            <a:off x="273527" y="2222387"/>
            <a:ext cx="5958970" cy="2581842"/>
          </a:xfrm>
        </p:spPr>
        <p:txBody>
          <a:bodyPr>
            <a:normAutofit/>
          </a:bodyPr>
          <a:lstStyle/>
          <a:p>
            <a:pPr marL="285750" lvl="0" indent="-285750" fontAlgn="auto">
              <a:buFont typeface="Arial" panose="020B0604020202020204" pitchFamily="34" charset="0"/>
              <a:buChar char="•"/>
            </a:pPr>
            <a:r>
              <a:rPr lang="en-US" dirty="0"/>
              <a:t>The City has a recently updated Emergency Operations Plan and Continuity of Operations Plan</a:t>
            </a:r>
          </a:p>
          <a:p>
            <a:pPr marL="285750" lvl="0" indent="-285750" fontAlgn="auto">
              <a:buFont typeface="Arial" panose="020B0604020202020204" pitchFamily="34" charset="0"/>
              <a:buChar char="•"/>
            </a:pPr>
            <a:r>
              <a:rPr lang="en-US" dirty="0"/>
              <a:t>The City offers Community Emergency Response Team (CERT) </a:t>
            </a:r>
            <a:r>
              <a:rPr lang="en-US" dirty="0" smtClean="0"/>
              <a:t>program</a:t>
            </a:r>
          </a:p>
          <a:p>
            <a:pPr marL="285750" lvl="0" indent="-285750"/>
            <a:r>
              <a:rPr lang="en-US" dirty="0"/>
              <a:t>Civic Ready </a:t>
            </a:r>
            <a:r>
              <a:rPr lang="en-US" dirty="0" smtClean="0"/>
              <a:t>alerts are sent out to registered community members in the event of an emergency </a:t>
            </a:r>
            <a:endParaRPr lang="en-US" dirty="0"/>
          </a:p>
          <a:p>
            <a:pPr marL="0" lvl="0" indent="0" fontAlgn="auto">
              <a:buNone/>
            </a:pPr>
            <a:endParaRPr lang="en-US" dirty="0" smtClean="0"/>
          </a:p>
          <a:p>
            <a:pPr marL="285750" lvl="0" indent="-285750" fontAlgn="auto">
              <a:buFont typeface="Arial" panose="020B0604020202020204" pitchFamily="34" charset="0"/>
              <a:buChar char="•"/>
            </a:pPr>
            <a:endParaRPr lang="en-US" dirty="0" smtClean="0"/>
          </a:p>
          <a:p>
            <a:pPr marL="0" lvl="0" indent="0" fontAlgn="auto">
              <a:buNone/>
            </a:pPr>
            <a:endParaRPr lang="es-ES" i="1" dirty="0">
              <a:solidFill>
                <a:srgbClr val="1D345D"/>
              </a:solidFill>
            </a:endParaRP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sz="2400" dirty="0">
                <a:solidFill>
                  <a:srgbClr val="8A1B04"/>
                </a:solidFill>
              </a:rPr>
              <a:t>¿Qué está haciendo la ciudad para mejorar la preparación para emergencias?</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428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fontAlgn="auto">
              <a:buFont typeface="Arial" panose="020B0604020202020204" pitchFamily="34" charset="0"/>
              <a:buChar char="•"/>
            </a:pPr>
            <a:r>
              <a:rPr lang="es-ES" sz="1900" dirty="0">
                <a:solidFill>
                  <a:srgbClr val="8A1B04"/>
                </a:solidFill>
              </a:rPr>
              <a:t>La Ciudad tiene un Plan de Operaciones de Emergencia y un Plan de Continuidad de Operaciones actualizados recientemente</a:t>
            </a:r>
            <a:endParaRPr lang="en-US" sz="1900" dirty="0">
              <a:solidFill>
                <a:srgbClr val="8A1B04"/>
              </a:solidFill>
            </a:endParaRPr>
          </a:p>
          <a:p>
            <a:pPr marL="285750" lvl="0" indent="-285750" fontAlgn="auto">
              <a:buFont typeface="Arial" panose="020B0604020202020204" pitchFamily="34" charset="0"/>
              <a:buChar char="•"/>
            </a:pPr>
            <a:r>
              <a:rPr lang="es-ES" sz="1900" dirty="0">
                <a:solidFill>
                  <a:srgbClr val="8A1B04"/>
                </a:solidFill>
              </a:rPr>
              <a:t>La Ciudad ofrece el programa Equipo de Respuesta a Emergencias Comunitarias (CERT</a:t>
            </a:r>
            <a:r>
              <a:rPr lang="es-ES" sz="1900" dirty="0" smtClean="0">
                <a:solidFill>
                  <a:srgbClr val="8A1B04"/>
                </a:solidFill>
              </a:rPr>
              <a:t>)</a:t>
            </a:r>
          </a:p>
          <a:p>
            <a:pPr marL="285750" lvl="0" indent="-285750"/>
            <a:r>
              <a:rPr lang="es-ES" sz="1900" dirty="0">
                <a:solidFill>
                  <a:srgbClr val="8A1B04"/>
                </a:solidFill>
              </a:rPr>
              <a:t>Las alertas de </a:t>
            </a:r>
            <a:r>
              <a:rPr lang="es-ES" sz="1900" dirty="0" err="1">
                <a:solidFill>
                  <a:srgbClr val="8A1B04"/>
                </a:solidFill>
              </a:rPr>
              <a:t>Civic</a:t>
            </a:r>
            <a:r>
              <a:rPr lang="es-ES" sz="1900" dirty="0">
                <a:solidFill>
                  <a:srgbClr val="8A1B04"/>
                </a:solidFill>
              </a:rPr>
              <a:t> </a:t>
            </a:r>
            <a:r>
              <a:rPr lang="es-ES" sz="1900" dirty="0" err="1">
                <a:solidFill>
                  <a:srgbClr val="8A1B04"/>
                </a:solidFill>
              </a:rPr>
              <a:t>Ready</a:t>
            </a:r>
            <a:r>
              <a:rPr lang="es-ES" sz="1900" dirty="0">
                <a:solidFill>
                  <a:srgbClr val="8A1B04"/>
                </a:solidFill>
              </a:rPr>
              <a:t> se envían a los miembros registrados de la comunidad en caso de una emergencia</a:t>
            </a:r>
          </a:p>
          <a:p>
            <a:pPr marL="285750" lvl="0" indent="-285750" fontAlgn="auto">
              <a:buFont typeface="Arial" panose="020B0604020202020204" pitchFamily="34" charset="0"/>
              <a:buChar char="•"/>
            </a:pPr>
            <a:endParaRPr lang="es-ES" sz="1900" dirty="0">
              <a:solidFill>
                <a:srgbClr val="8A1B04"/>
              </a:solidFill>
            </a:endParaRPr>
          </a:p>
        </p:txBody>
      </p:sp>
      <p:pic>
        <p:nvPicPr>
          <p:cNvPr id="9" name="Picture 8"/>
          <p:cNvPicPr>
            <a:picLocks noChangeAspect="1"/>
          </p:cNvPicPr>
          <p:nvPr/>
        </p:nvPicPr>
        <p:blipFill rotWithShape="1">
          <a:blip r:embed="rId3"/>
          <a:srcRect l="670" t="3092" r="1340" b="5102"/>
          <a:stretch/>
        </p:blipFill>
        <p:spPr>
          <a:xfrm>
            <a:off x="7360985" y="4700466"/>
            <a:ext cx="3429000" cy="188741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7899" y="4319420"/>
            <a:ext cx="3010226" cy="2268462"/>
          </a:xfrm>
          <a:prstGeom prst="rect">
            <a:avLst/>
          </a:prstGeom>
        </p:spPr>
      </p:pic>
    </p:spTree>
    <p:extLst>
      <p:ext uri="{BB962C8B-B14F-4D97-AF65-F5344CB8AC3E}">
        <p14:creationId xmlns:p14="http://schemas.microsoft.com/office/powerpoint/2010/main" val="92976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44E7-5CC0-08FA-06B2-BC3E9BE38C9D}"/>
              </a:ext>
            </a:extLst>
          </p:cNvPr>
          <p:cNvSpPr>
            <a:spLocks noGrp="1"/>
          </p:cNvSpPr>
          <p:nvPr>
            <p:ph type="title"/>
          </p:nvPr>
        </p:nvSpPr>
        <p:spPr/>
        <p:txBody>
          <a:bodyPr>
            <a:normAutofit/>
          </a:bodyPr>
          <a:lstStyle/>
          <a:p>
            <a:r>
              <a:rPr lang="en-US" dirty="0"/>
              <a:t>Wildfire/</a:t>
            </a:r>
            <a:r>
              <a:rPr lang="en-US" dirty="0">
                <a:solidFill>
                  <a:srgbClr val="8A1B04"/>
                </a:solidFill>
              </a:rPr>
              <a:t>I</a:t>
            </a:r>
            <a:r>
              <a:rPr lang="es-ES" dirty="0" err="1">
                <a:solidFill>
                  <a:srgbClr val="8A1B04"/>
                </a:solidFill>
              </a:rPr>
              <a:t>ncendio</a:t>
            </a:r>
            <a:r>
              <a:rPr lang="es-ES" dirty="0">
                <a:solidFill>
                  <a:srgbClr val="8A1B04"/>
                </a:solidFill>
              </a:rPr>
              <a:t> Forestal</a:t>
            </a:r>
            <a:endParaRPr lang="en-US" dirty="0"/>
          </a:p>
        </p:txBody>
      </p:sp>
      <p:sp>
        <p:nvSpPr>
          <p:cNvPr id="3" name="Content Placeholder 2">
            <a:extLst>
              <a:ext uri="{FF2B5EF4-FFF2-40B4-BE49-F238E27FC236}">
                <a16:creationId xmlns:a16="http://schemas.microsoft.com/office/drawing/2014/main" id="{A0FBACB5-45FD-220F-12EA-497213931653}"/>
              </a:ext>
            </a:extLst>
          </p:cNvPr>
          <p:cNvSpPr>
            <a:spLocks noGrp="1"/>
          </p:cNvSpPr>
          <p:nvPr>
            <p:ph idx="1"/>
          </p:nvPr>
        </p:nvSpPr>
        <p:spPr>
          <a:xfrm>
            <a:off x="273527" y="2222387"/>
            <a:ext cx="3612673" cy="4196162"/>
          </a:xfrm>
        </p:spPr>
        <p:txBody>
          <a:bodyPr>
            <a:normAutofit/>
          </a:bodyPr>
          <a:lstStyle/>
          <a:p>
            <a:pPr marL="0" indent="0">
              <a:buNone/>
            </a:pPr>
            <a:r>
              <a:rPr lang="en-US" dirty="0"/>
              <a:t>The California Department of Forestry and Fire Protection (CAL FIRE) has adopted Fire Hazard Severity Zone (FHSZ) mapping throughout the state.</a:t>
            </a:r>
          </a:p>
          <a:p>
            <a:pPr marL="0" indent="0">
              <a:buNone/>
            </a:pPr>
            <a:r>
              <a:rPr lang="es-ES" dirty="0">
                <a:solidFill>
                  <a:srgbClr val="8A1B04"/>
                </a:solidFill>
              </a:rPr>
              <a:t>El Departamento Forestal y de Protección contra Incendios de California (CAL FIRE) ha adoptado el mapeo de Zonas de Severidad de Peligro de Incendio (FHSZ) en todo el estado.</a:t>
            </a:r>
            <a:endParaRPr lang="en-US" dirty="0">
              <a:solidFill>
                <a:srgbClr val="8A1B04"/>
              </a:solidFill>
            </a:endParaRPr>
          </a:p>
        </p:txBody>
      </p:sp>
      <p:pic>
        <p:nvPicPr>
          <p:cNvPr id="4" name="Content Placeholder 3">
            <a:extLst>
              <a:ext uri="{FF2B5EF4-FFF2-40B4-BE49-F238E27FC236}">
                <a16:creationId xmlns:a16="http://schemas.microsoft.com/office/drawing/2014/main" id="{10202F93-E986-DE07-61E3-FA7D26560B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24" t="7790" r="5900" b="14790"/>
          <a:stretch/>
        </p:blipFill>
        <p:spPr>
          <a:xfrm>
            <a:off x="4025534" y="1166924"/>
            <a:ext cx="7841533" cy="5332241"/>
          </a:xfrm>
          <a:prstGeom prst="rect">
            <a:avLst/>
          </a:prstGeom>
        </p:spPr>
      </p:pic>
    </p:spTree>
    <p:extLst>
      <p:ext uri="{BB962C8B-B14F-4D97-AF65-F5344CB8AC3E}">
        <p14:creationId xmlns:p14="http://schemas.microsoft.com/office/powerpoint/2010/main" val="343729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10202F93-E986-DE07-61E3-FA7D26560B46}"/>
              </a:ext>
            </a:extLst>
          </p:cNvPr>
          <p:cNvPicPr>
            <a:picLocks noChangeAspect="1"/>
          </p:cNvPicPr>
          <p:nvPr/>
        </p:nvPicPr>
        <p:blipFill rotWithShape="1">
          <a:blip r:embed="rId3" cstate="print">
            <a:alphaModFix amt="15000"/>
            <a:extLst>
              <a:ext uri="{28A0092B-C50C-407E-A947-70E740481C1C}">
                <a14:useLocalDpi xmlns:a14="http://schemas.microsoft.com/office/drawing/2010/main" val="0"/>
              </a:ext>
            </a:extLst>
          </a:blip>
          <a:srcRect l="6124" t="7790" r="5900" b="14790"/>
          <a:stretch/>
        </p:blipFill>
        <p:spPr>
          <a:xfrm>
            <a:off x="1677299" y="988514"/>
            <a:ext cx="8401973" cy="5713340"/>
          </a:xfrm>
          <a:prstGeom prst="rect">
            <a:avLst/>
          </a:prstGeom>
        </p:spPr>
      </p:pic>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sz="2400" dirty="0"/>
              <a:t>Wildfire</a:t>
            </a: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342900" indent="-342900">
              <a:buFont typeface="Arial" panose="020B0604020202020204" pitchFamily="34" charset="0"/>
              <a:buChar char="•"/>
            </a:pPr>
            <a:r>
              <a:rPr lang="en-US" dirty="0"/>
              <a:t>Critical facilities and infrastructure are located within very high fire hazard areas including electrical substations and transmission lines, an urgent care clinic in the northeastern corner of the City</a:t>
            </a:r>
            <a:endParaRPr lang="en-US" i="1" dirty="0">
              <a:solidFill>
                <a:srgbClr val="1D345D"/>
              </a:solidFill>
            </a:endParaRPr>
          </a:p>
          <a:p>
            <a:pPr marL="342900" indent="-342900">
              <a:buFont typeface="Arial" panose="020B0604020202020204" pitchFamily="34" charset="0"/>
              <a:buChar char="•"/>
            </a:pPr>
            <a:r>
              <a:rPr lang="en-US" dirty="0"/>
              <a:t>Portions of the I-210 Freeway and the I-605 Freeway, which are critical transportation and access routes are also within very high fire hazard areas</a:t>
            </a:r>
            <a:endParaRPr lang="en-US" i="1" dirty="0">
              <a:solidFill>
                <a:srgbClr val="1D345D"/>
              </a:solidFill>
            </a:endParaRPr>
          </a:p>
          <a:p>
            <a:pPr marL="342900" indent="-342900"/>
            <a:r>
              <a:rPr lang="en-US" dirty="0"/>
              <a:t>Areas of open space that are east of I-605 and south of the I-210 freeways around the Santa Fe Dam Recreation Area and adjacent quarry are designated by CAL FIRE as a Very High Fire Hazard Severity Zone</a:t>
            </a:r>
            <a:endParaRPr lang="en-US" i="1" dirty="0"/>
          </a:p>
          <a:p>
            <a:pPr marL="342900" indent="-342900">
              <a:buFont typeface="Arial" panose="020B0604020202020204" pitchFamily="34" charset="0"/>
              <a:buChar char="•"/>
            </a:pPr>
            <a:endParaRPr lang="en-US" i="1" dirty="0">
              <a:solidFill>
                <a:srgbClr val="1D345D"/>
              </a:solidFill>
            </a:endParaRP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n-US" sz="2400" dirty="0">
                <a:solidFill>
                  <a:srgbClr val="8A1B04"/>
                </a:solidFill>
              </a:rPr>
              <a:t>I</a:t>
            </a:r>
            <a:r>
              <a:rPr lang="es-ES" sz="2400" dirty="0" err="1">
                <a:solidFill>
                  <a:srgbClr val="8A1B04"/>
                </a:solidFill>
              </a:rPr>
              <a:t>ncendio</a:t>
            </a:r>
            <a:r>
              <a:rPr lang="es-ES" sz="2400" dirty="0">
                <a:solidFill>
                  <a:srgbClr val="8A1B04"/>
                </a:solidFill>
              </a:rPr>
              <a:t> Forestal</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902210" cy="4428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s-ES" sz="1900" dirty="0">
                <a:solidFill>
                  <a:srgbClr val="8A1B04"/>
                </a:solidFill>
              </a:rPr>
              <a:t>Las instalaciones e infraestructura críticas están ubicadas dentro de áreas de alto riesgo de incendio, incluidas las subestaciones eléctricas y las líneas de transmisión, una clínica de atención de urgencia en la esquina noreste de la ciudad</a:t>
            </a:r>
            <a:endParaRPr lang="en-US" sz="1900" dirty="0">
              <a:solidFill>
                <a:srgbClr val="8A1B04"/>
              </a:solidFill>
            </a:endParaRPr>
          </a:p>
          <a:p>
            <a:pPr marL="342900" indent="-342900">
              <a:buFont typeface="Arial" panose="020B0604020202020204" pitchFamily="34" charset="0"/>
              <a:buChar char="•"/>
            </a:pPr>
            <a:r>
              <a:rPr lang="es-ES" sz="1900" dirty="0">
                <a:solidFill>
                  <a:srgbClr val="8A1B04"/>
                </a:solidFill>
              </a:rPr>
              <a:t>Partes de la Autopista I-210 y la Autopista I-605, que son rutas críticas de acceso y transporte, también se encuentran dentro de áreas de alto riesgo de incendio</a:t>
            </a:r>
          </a:p>
          <a:p>
            <a:pPr marL="342900" indent="-342900"/>
            <a:r>
              <a:rPr lang="es-ES" sz="1900" dirty="0">
                <a:solidFill>
                  <a:srgbClr val="8A1B04"/>
                </a:solidFill>
              </a:rPr>
              <a:t>Las áreas de espacio abierto que se encuentran al este de la I-605 y al sur de las autopistas I-210 alrededor del área recreativa de la presa de Santa Fe y la cantera adyacente están designadas por CAL FIRE como una zona de gravedad de peligro de incendio muy alto</a:t>
            </a:r>
            <a:endParaRPr lang="en-US" sz="1900" dirty="0">
              <a:solidFill>
                <a:srgbClr val="8A1B04"/>
              </a:solidFill>
            </a:endParaRPr>
          </a:p>
          <a:p>
            <a:pPr marL="342900" indent="-342900">
              <a:buFont typeface="Arial" panose="020B0604020202020204" pitchFamily="34" charset="0"/>
              <a:buChar char="•"/>
            </a:pPr>
            <a:endParaRPr lang="en-US" sz="1900" dirty="0">
              <a:solidFill>
                <a:srgbClr val="8A1B04"/>
              </a:solidFill>
            </a:endParaRPr>
          </a:p>
        </p:txBody>
      </p:sp>
    </p:spTree>
    <p:extLst>
      <p:ext uri="{BB962C8B-B14F-4D97-AF65-F5344CB8AC3E}">
        <p14:creationId xmlns:p14="http://schemas.microsoft.com/office/powerpoint/2010/main" val="255071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sz="2400" dirty="0"/>
              <a:t>What is the City already doing to address risk of Wildfire?</a:t>
            </a: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285750" indent="-285750"/>
            <a:r>
              <a:rPr lang="es-ES" sz="1800" dirty="0" err="1"/>
              <a:t>There</a:t>
            </a:r>
            <a:r>
              <a:rPr lang="es-ES" sz="1800" dirty="0"/>
              <a:t> </a:t>
            </a:r>
            <a:r>
              <a:rPr lang="es-ES" sz="1800" dirty="0" err="1"/>
              <a:t>is</a:t>
            </a:r>
            <a:r>
              <a:rPr lang="es-ES" sz="1800" dirty="0"/>
              <a:t> </a:t>
            </a:r>
            <a:r>
              <a:rPr lang="es-ES" sz="1800" dirty="0" err="1"/>
              <a:t>an</a:t>
            </a:r>
            <a:r>
              <a:rPr lang="es-ES" sz="1800" dirty="0"/>
              <a:t> LA County </a:t>
            </a:r>
            <a:r>
              <a:rPr lang="es-ES" sz="1800" dirty="0" err="1"/>
              <a:t>Fire</a:t>
            </a:r>
            <a:r>
              <a:rPr lang="es-ES" sz="1800" dirty="0"/>
              <a:t> </a:t>
            </a:r>
            <a:r>
              <a:rPr lang="es-ES" sz="1800" dirty="0" err="1"/>
              <a:t>Station</a:t>
            </a:r>
            <a:r>
              <a:rPr lang="es-ES" sz="1800" dirty="0"/>
              <a:t> </a:t>
            </a:r>
            <a:r>
              <a:rPr lang="es-ES" sz="1800" dirty="0" err="1"/>
              <a:t>located</a:t>
            </a:r>
            <a:r>
              <a:rPr lang="es-ES" sz="1800" dirty="0"/>
              <a:t> </a:t>
            </a:r>
            <a:r>
              <a:rPr lang="es-ES" sz="1800" dirty="0" err="1"/>
              <a:t>on</a:t>
            </a:r>
            <a:r>
              <a:rPr lang="es-ES" sz="1800" dirty="0"/>
              <a:t> </a:t>
            </a:r>
            <a:r>
              <a:rPr lang="es-ES" sz="1800" dirty="0" err="1"/>
              <a:t>Arrow</a:t>
            </a:r>
            <a:r>
              <a:rPr lang="es-ES" sz="1800" dirty="0"/>
              <a:t> </a:t>
            </a:r>
            <a:r>
              <a:rPr lang="es-ES" sz="1800" dirty="0" err="1"/>
              <a:t>Highway</a:t>
            </a:r>
            <a:r>
              <a:rPr lang="es-ES" sz="1800" dirty="0"/>
              <a:t> </a:t>
            </a:r>
            <a:r>
              <a:rPr lang="es-ES" sz="1800" dirty="0" err="1"/>
              <a:t>that</a:t>
            </a:r>
            <a:r>
              <a:rPr lang="es-ES" sz="1800" dirty="0"/>
              <a:t> </a:t>
            </a:r>
            <a:r>
              <a:rPr lang="es-ES" sz="1800" dirty="0" err="1"/>
              <a:t>services</a:t>
            </a:r>
            <a:r>
              <a:rPr lang="es-ES" sz="1800" dirty="0"/>
              <a:t> </a:t>
            </a:r>
            <a:r>
              <a:rPr lang="es-ES" sz="1800" dirty="0" err="1"/>
              <a:t>the</a:t>
            </a:r>
            <a:r>
              <a:rPr lang="es-ES" sz="1800" dirty="0"/>
              <a:t> City</a:t>
            </a:r>
          </a:p>
          <a:p>
            <a:pPr marL="285750" indent="-285750">
              <a:buFont typeface="Arial" panose="020B0604020202020204" pitchFamily="34" charset="0"/>
              <a:buChar char="•"/>
            </a:pPr>
            <a:r>
              <a:rPr lang="en-US" sz="1800" dirty="0" smtClean="0">
                <a:cs typeface="Arial" panose="020B0604020202020204" pitchFamily="34" charset="0"/>
              </a:rPr>
              <a:t>New </a:t>
            </a:r>
            <a:r>
              <a:rPr lang="en-US" sz="1800" dirty="0">
                <a:cs typeface="Arial" panose="020B0604020202020204" pitchFamily="34" charset="0"/>
              </a:rPr>
              <a:t>plant palettes are reviewed by the City landscape architects and checked for suitability and flammability</a:t>
            </a:r>
          </a:p>
          <a:p>
            <a:pPr marL="285750" indent="-285750"/>
            <a:r>
              <a:rPr lang="en-US" sz="1800" dirty="0" smtClean="0"/>
              <a:t>The </a:t>
            </a:r>
            <a:r>
              <a:rPr lang="en-US" sz="1800" dirty="0"/>
              <a:t>Fire Department </a:t>
            </a:r>
            <a:r>
              <a:rPr lang="en-US" sz="1800" dirty="0" smtClean="0"/>
              <a:t>is </a:t>
            </a:r>
            <a:r>
              <a:rPr lang="en-US" sz="1800" dirty="0"/>
              <a:t>working with a task force to address the hillside brush problem and fire risk in the San Gabriel River Basin</a:t>
            </a: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sz="2400" dirty="0">
                <a:solidFill>
                  <a:srgbClr val="8A1B04"/>
                </a:solidFill>
              </a:rPr>
              <a:t>¿Qué está haciendo la ciudad para abordar el riesgo de incendios?</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428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s-ES" sz="1800" dirty="0">
                <a:solidFill>
                  <a:srgbClr val="8A1B04"/>
                </a:solidFill>
              </a:rPr>
              <a:t>Hay una estación de bomberos del condado de Los Ángeles ubicada en </a:t>
            </a:r>
            <a:r>
              <a:rPr lang="es-ES" sz="1800" dirty="0" err="1">
                <a:solidFill>
                  <a:srgbClr val="8A1B04"/>
                </a:solidFill>
              </a:rPr>
              <a:t>Arrow</a:t>
            </a:r>
            <a:r>
              <a:rPr lang="es-ES" sz="1800" dirty="0">
                <a:solidFill>
                  <a:srgbClr val="8A1B04"/>
                </a:solidFill>
              </a:rPr>
              <a:t> </a:t>
            </a:r>
            <a:r>
              <a:rPr lang="es-ES" sz="1800" dirty="0" err="1">
                <a:solidFill>
                  <a:srgbClr val="8A1B04"/>
                </a:solidFill>
              </a:rPr>
              <a:t>Highway</a:t>
            </a:r>
            <a:r>
              <a:rPr lang="es-ES" sz="1800" dirty="0">
                <a:solidFill>
                  <a:srgbClr val="8A1B04"/>
                </a:solidFill>
              </a:rPr>
              <a:t> que da servicio a la ciudad</a:t>
            </a:r>
          </a:p>
          <a:p>
            <a:pPr marL="285750" indent="-285750">
              <a:buFont typeface="Arial" panose="020B0604020202020204" pitchFamily="34" charset="0"/>
              <a:buChar char="•"/>
            </a:pPr>
            <a:r>
              <a:rPr lang="es-ES" sz="1800" dirty="0" smtClean="0">
                <a:solidFill>
                  <a:srgbClr val="8A1B04"/>
                </a:solidFill>
              </a:rPr>
              <a:t>Los </a:t>
            </a:r>
            <a:r>
              <a:rPr lang="es-ES" sz="1800" dirty="0">
                <a:solidFill>
                  <a:srgbClr val="8A1B04"/>
                </a:solidFill>
              </a:rPr>
              <a:t>arquitectos paisajistas de la ciudad revisan los tipos de plantas y verifican su idoneidad e inflamabilidad</a:t>
            </a:r>
          </a:p>
          <a:p>
            <a:pPr marL="285750" indent="-285750"/>
            <a:r>
              <a:rPr lang="es-ES" sz="1800" dirty="0" smtClean="0">
                <a:solidFill>
                  <a:srgbClr val="8A1B04"/>
                </a:solidFill>
              </a:rPr>
              <a:t>El </a:t>
            </a:r>
            <a:r>
              <a:rPr lang="es-ES" sz="1800" dirty="0">
                <a:solidFill>
                  <a:srgbClr val="8A1B04"/>
                </a:solidFill>
              </a:rPr>
              <a:t>Departamento de Bomberos está trabajando con un grupo </a:t>
            </a:r>
            <a:r>
              <a:rPr lang="es-ES" sz="1800" dirty="0" smtClean="0">
                <a:solidFill>
                  <a:srgbClr val="8A1B04"/>
                </a:solidFill>
              </a:rPr>
              <a:t>para </a:t>
            </a:r>
            <a:r>
              <a:rPr lang="es-ES" sz="1800" dirty="0">
                <a:solidFill>
                  <a:srgbClr val="8A1B04"/>
                </a:solidFill>
              </a:rPr>
              <a:t>abordar </a:t>
            </a:r>
            <a:r>
              <a:rPr lang="es-ES" sz="1800" dirty="0" smtClean="0">
                <a:solidFill>
                  <a:srgbClr val="8A1B04"/>
                </a:solidFill>
              </a:rPr>
              <a:t>el </a:t>
            </a:r>
            <a:r>
              <a:rPr lang="es-ES" sz="1800" dirty="0">
                <a:solidFill>
                  <a:srgbClr val="8A1B04"/>
                </a:solidFill>
              </a:rPr>
              <a:t>riesgo de incendio en la cuenca del río San Gabriel</a:t>
            </a:r>
          </a:p>
          <a:p>
            <a:pPr marL="0" indent="0">
              <a:buNone/>
            </a:pPr>
            <a:endParaRPr lang="en-US" sz="1900" dirty="0">
              <a:solidFill>
                <a:srgbClr val="8A1B04"/>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13" t="42393" r="-1"/>
          <a:stretch/>
        </p:blipFill>
        <p:spPr>
          <a:xfrm>
            <a:off x="938972" y="4711971"/>
            <a:ext cx="4363580" cy="1895008"/>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451" t="27182"/>
          <a:stretch/>
        </p:blipFill>
        <p:spPr>
          <a:xfrm>
            <a:off x="7828038" y="4716047"/>
            <a:ext cx="3586215" cy="1890932"/>
          </a:xfrm>
          <a:prstGeom prst="rect">
            <a:avLst/>
          </a:prstGeom>
        </p:spPr>
      </p:pic>
    </p:spTree>
    <p:extLst>
      <p:ext uri="{BB962C8B-B14F-4D97-AF65-F5344CB8AC3E}">
        <p14:creationId xmlns:p14="http://schemas.microsoft.com/office/powerpoint/2010/main" val="359954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2243"/>
          <a:stretch/>
        </p:blipFill>
        <p:spPr>
          <a:xfrm>
            <a:off x="6306720" y="4533375"/>
            <a:ext cx="2864089" cy="2330878"/>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07872" y="4603531"/>
            <a:ext cx="3217289" cy="2252766"/>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897"/>
          <a:stretch/>
        </p:blipFill>
        <p:spPr>
          <a:xfrm>
            <a:off x="-15602" y="4364141"/>
            <a:ext cx="3138031" cy="2501003"/>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r="1711"/>
          <a:stretch/>
        </p:blipFill>
        <p:spPr>
          <a:xfrm>
            <a:off x="9170808" y="4552663"/>
            <a:ext cx="3021191" cy="230533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76969"/>
            <a:ext cx="12191334" cy="1091471"/>
          </a:xfrm>
        </p:spPr>
        <p:txBody>
          <a:bodyPr anchor="t">
            <a:noAutofit/>
          </a:bodyPr>
          <a:lstStyle/>
          <a:p>
            <a:r>
              <a:rPr lang="en-US" sz="3600" dirty="0"/>
              <a:t>5. Environmental Justice Element Key Findings </a:t>
            </a:r>
            <a:br>
              <a:rPr lang="en-US" sz="3600" dirty="0"/>
            </a:br>
            <a:r>
              <a:rPr lang="es-ES" sz="3600" dirty="0">
                <a:solidFill>
                  <a:srgbClr val="8A1B04"/>
                </a:solidFill>
              </a:rPr>
              <a:t>Conclusiones Claves del Elemento de la Justicia Ambiental</a:t>
            </a:r>
            <a:endParaRPr lang="en-US" sz="3600" dirty="0">
              <a:solidFill>
                <a:srgbClr val="8A1B04"/>
              </a:solidFill>
            </a:endParaRPr>
          </a:p>
        </p:txBody>
      </p:sp>
    </p:spTree>
    <p:extLst>
      <p:ext uri="{BB962C8B-B14F-4D97-AF65-F5344CB8AC3E}">
        <p14:creationId xmlns:p14="http://schemas.microsoft.com/office/powerpoint/2010/main" val="11361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063F-3626-7189-53FE-1061D47ADFF3}"/>
              </a:ext>
            </a:extLst>
          </p:cNvPr>
          <p:cNvSpPr>
            <a:spLocks noGrp="1"/>
          </p:cNvSpPr>
          <p:nvPr>
            <p:ph type="title"/>
          </p:nvPr>
        </p:nvSpPr>
        <p:spPr>
          <a:xfrm>
            <a:off x="273526" y="1071016"/>
            <a:ext cx="11644595" cy="997913"/>
          </a:xfrm>
        </p:spPr>
        <p:txBody>
          <a:bodyPr/>
          <a:lstStyle/>
          <a:p>
            <a:pPr algn="ctr"/>
            <a:r>
              <a:rPr lang="en-US" dirty="0"/>
              <a:t>Agenda</a:t>
            </a:r>
          </a:p>
        </p:txBody>
      </p:sp>
      <p:sp>
        <p:nvSpPr>
          <p:cNvPr id="3" name="Content Placeholder 2">
            <a:extLst>
              <a:ext uri="{FF2B5EF4-FFF2-40B4-BE49-F238E27FC236}">
                <a16:creationId xmlns:a16="http://schemas.microsoft.com/office/drawing/2014/main" id="{07708A56-318E-9844-8FFA-B28DC17B259A}"/>
              </a:ext>
            </a:extLst>
          </p:cNvPr>
          <p:cNvSpPr>
            <a:spLocks noGrp="1"/>
          </p:cNvSpPr>
          <p:nvPr>
            <p:ph idx="1"/>
          </p:nvPr>
        </p:nvSpPr>
        <p:spPr>
          <a:xfrm>
            <a:off x="273527" y="2218414"/>
            <a:ext cx="5685976" cy="4196162"/>
          </a:xfrm>
        </p:spPr>
        <p:txBody>
          <a:bodyPr>
            <a:noAutofit/>
          </a:bodyPr>
          <a:lstStyle/>
          <a:p>
            <a:pPr marL="457200" indent="-457200">
              <a:buFont typeface="+mj-lt"/>
              <a:buAutoNum type="arabicPeriod"/>
            </a:pPr>
            <a:r>
              <a:rPr lang="en-US" sz="2400" dirty="0"/>
              <a:t>Welcome and Introductions</a:t>
            </a:r>
            <a:endParaRPr lang="en-US" sz="2400" dirty="0">
              <a:solidFill>
                <a:srgbClr val="1D345D"/>
              </a:solidFill>
            </a:endParaRPr>
          </a:p>
          <a:p>
            <a:pPr marL="457200" indent="-457200">
              <a:buFont typeface="+mj-lt"/>
              <a:buAutoNum type="arabicPeriod"/>
            </a:pPr>
            <a:r>
              <a:rPr lang="en-US" sz="2400" dirty="0"/>
              <a:t>Summary of Workshop #1</a:t>
            </a:r>
          </a:p>
          <a:p>
            <a:pPr marL="457200" indent="-457200">
              <a:buFont typeface="+mj-lt"/>
              <a:buAutoNum type="arabicPeriod"/>
            </a:pPr>
            <a:r>
              <a:rPr lang="en-US" sz="2400" dirty="0"/>
              <a:t>General Plan Process</a:t>
            </a:r>
          </a:p>
          <a:p>
            <a:pPr marL="457200" indent="-457200">
              <a:buFont typeface="+mj-lt"/>
              <a:buAutoNum type="arabicPeriod"/>
            </a:pPr>
            <a:r>
              <a:rPr lang="en-US" sz="2400" dirty="0"/>
              <a:t>Safety Element Key Findings</a:t>
            </a:r>
          </a:p>
          <a:p>
            <a:pPr marL="457200" indent="-457200">
              <a:buFont typeface="+mj-lt"/>
              <a:buAutoNum type="arabicPeriod"/>
            </a:pPr>
            <a:r>
              <a:rPr lang="en-US" sz="2400" dirty="0"/>
              <a:t>Environmental Justice Element Key Findings</a:t>
            </a:r>
            <a:endParaRPr lang="en-US" sz="2400" dirty="0">
              <a:solidFill>
                <a:srgbClr val="1D345D"/>
              </a:solidFill>
            </a:endParaRPr>
          </a:p>
          <a:p>
            <a:pPr marL="457200" indent="-457200">
              <a:buFont typeface="+mj-lt"/>
              <a:buAutoNum type="arabicPeriod"/>
            </a:pPr>
            <a:r>
              <a:rPr lang="en-US" sz="2400" dirty="0"/>
              <a:t>Group Exercises and </a:t>
            </a:r>
            <a:r>
              <a:rPr lang="en-US" sz="2400" dirty="0" smtClean="0"/>
              <a:t>Sharing</a:t>
            </a:r>
            <a:endParaRPr lang="en-US" sz="2400" dirty="0">
              <a:solidFill>
                <a:srgbClr val="1D345D"/>
              </a:solidFill>
            </a:endParaRPr>
          </a:p>
        </p:txBody>
      </p:sp>
      <p:sp>
        <p:nvSpPr>
          <p:cNvPr id="4" name="Title 1">
            <a:extLst>
              <a:ext uri="{FF2B5EF4-FFF2-40B4-BE49-F238E27FC236}">
                <a16:creationId xmlns:a16="http://schemas.microsoft.com/office/drawing/2014/main" id="{D3EF192D-69D2-FCB8-3490-9368751D7145}"/>
              </a:ext>
            </a:extLst>
          </p:cNvPr>
          <p:cNvSpPr txBox="1">
            <a:spLocks/>
          </p:cNvSpPr>
          <p:nvPr/>
        </p:nvSpPr>
        <p:spPr>
          <a:xfrm>
            <a:off x="6099179" y="1072338"/>
            <a:ext cx="5583936"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endParaRPr lang="en-US" dirty="0">
              <a:solidFill>
                <a:srgbClr val="8A1B04"/>
              </a:solidFill>
            </a:endParaRPr>
          </a:p>
        </p:txBody>
      </p:sp>
      <p:sp>
        <p:nvSpPr>
          <p:cNvPr id="5" name="Content Placeholder 2">
            <a:extLst>
              <a:ext uri="{FF2B5EF4-FFF2-40B4-BE49-F238E27FC236}">
                <a16:creationId xmlns:a16="http://schemas.microsoft.com/office/drawing/2014/main" id="{90D2B597-C8E0-DC42-2CD9-77F4D3AE9970}"/>
              </a:ext>
            </a:extLst>
          </p:cNvPr>
          <p:cNvSpPr txBox="1">
            <a:spLocks/>
          </p:cNvSpPr>
          <p:nvPr/>
        </p:nvSpPr>
        <p:spPr>
          <a:xfrm>
            <a:off x="6099179" y="2219736"/>
            <a:ext cx="558393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dirty="0">
                <a:solidFill>
                  <a:srgbClr val="8A1B04"/>
                </a:solidFill>
              </a:rPr>
              <a:t>Introducción y Bienvenida </a:t>
            </a:r>
          </a:p>
          <a:p>
            <a:pPr marL="457200" indent="-457200">
              <a:buFont typeface="+mj-lt"/>
              <a:buAutoNum type="arabicPeriod"/>
            </a:pPr>
            <a:r>
              <a:rPr lang="es-ES" sz="2400" dirty="0">
                <a:solidFill>
                  <a:srgbClr val="8A1B04"/>
                </a:solidFill>
              </a:rPr>
              <a:t>Resumen de la Reunión #1</a:t>
            </a:r>
            <a:r>
              <a:rPr lang="en-US" sz="2400" dirty="0">
                <a:solidFill>
                  <a:srgbClr val="8A1B04"/>
                </a:solidFill>
              </a:rPr>
              <a:t> </a:t>
            </a:r>
          </a:p>
          <a:p>
            <a:pPr marL="457200" indent="-457200">
              <a:buFont typeface="+mj-lt"/>
              <a:buAutoNum type="arabicPeriod"/>
            </a:pPr>
            <a:r>
              <a:rPr lang="es-ES" sz="2400" dirty="0">
                <a:solidFill>
                  <a:srgbClr val="8A1B04"/>
                </a:solidFill>
              </a:rPr>
              <a:t>Proceso del General Plan</a:t>
            </a:r>
          </a:p>
          <a:p>
            <a:pPr marL="457200" indent="-457200">
              <a:buFont typeface="+mj-lt"/>
              <a:buAutoNum type="arabicPeriod"/>
            </a:pPr>
            <a:r>
              <a:rPr lang="es-ES" sz="2400" dirty="0">
                <a:solidFill>
                  <a:srgbClr val="8A1B04"/>
                </a:solidFill>
              </a:rPr>
              <a:t>Conclusiones clave del elemento de seguridad </a:t>
            </a:r>
            <a:endParaRPr lang="en-US" sz="2400" dirty="0">
              <a:solidFill>
                <a:srgbClr val="8A1B04"/>
              </a:solidFill>
            </a:endParaRPr>
          </a:p>
          <a:p>
            <a:pPr marL="457200" indent="-457200">
              <a:buFont typeface="+mj-lt"/>
              <a:buAutoNum type="arabicPeriod"/>
            </a:pPr>
            <a:r>
              <a:rPr lang="es-ES" sz="2400" dirty="0">
                <a:solidFill>
                  <a:srgbClr val="8A1B04"/>
                </a:solidFill>
              </a:rPr>
              <a:t>Conclusiones clave del elemento de la justicia ambiental</a:t>
            </a:r>
            <a:endParaRPr lang="en-US" sz="2400" dirty="0">
              <a:solidFill>
                <a:srgbClr val="8A1B04"/>
              </a:solidFill>
            </a:endParaRPr>
          </a:p>
          <a:p>
            <a:pPr marL="457200" indent="-457200">
              <a:buFont typeface="+mj-lt"/>
              <a:buAutoNum type="arabicPeriod"/>
            </a:pPr>
            <a:r>
              <a:rPr lang="en-US" sz="2400" dirty="0">
                <a:solidFill>
                  <a:srgbClr val="8A1B04"/>
                </a:solidFill>
              </a:rPr>
              <a:t>Ejercicios en grupo y compartir </a:t>
            </a:r>
          </a:p>
        </p:txBody>
      </p:sp>
    </p:spTree>
    <p:extLst>
      <p:ext uri="{BB962C8B-B14F-4D97-AF65-F5344CB8AC3E}">
        <p14:creationId xmlns:p14="http://schemas.microsoft.com/office/powerpoint/2010/main" val="62081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648346DC-A75B-DB8F-4C4D-048EC62CCD2E}"/>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0423" b="13774"/>
          <a:stretch/>
        </p:blipFill>
        <p:spPr>
          <a:xfrm>
            <a:off x="192727" y="1007269"/>
            <a:ext cx="11808773" cy="5614987"/>
          </a:xfrm>
          <a:prstGeom prst="rect">
            <a:avLst/>
          </a:prstGeom>
        </p:spPr>
      </p:pic>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dirty="0"/>
              <a:t>What is Environmental Justice?</a:t>
            </a:r>
            <a:br>
              <a:rPr lang="en-US" dirty="0"/>
            </a:b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a:xfrm>
            <a:off x="273527" y="2222387"/>
            <a:ext cx="5685976" cy="2135301"/>
          </a:xfrm>
        </p:spPr>
        <p:txBody>
          <a:bodyPr>
            <a:normAutofit/>
          </a:bodyPr>
          <a:lstStyle/>
          <a:p>
            <a:pPr marL="0" indent="0">
              <a:buNone/>
            </a:pPr>
            <a:r>
              <a:rPr lang="en-US" i="1" dirty="0"/>
              <a:t>“The basic right of people to live, work, go to school, and pray in a healthy and clean environment—regardless of race, gender, sexual orientation, age, culture, ability, nationality, or income.”</a:t>
            </a:r>
            <a:r>
              <a:rPr lang="en-US" dirty="0"/>
              <a:t>    </a:t>
            </a: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dirty="0">
                <a:solidFill>
                  <a:srgbClr val="8A1B04"/>
                </a:solidFill>
              </a:rPr>
              <a:t>¿Qué es la Justicia Ambiental?</a:t>
            </a:r>
          </a:p>
          <a:p>
            <a:endParaRPr lang="en-US" dirty="0">
              <a:solidFill>
                <a:srgbClr val="8A1B04"/>
              </a:solidFill>
            </a:endParaRPr>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21353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900" i="1" dirty="0">
                <a:solidFill>
                  <a:srgbClr val="8A1B04"/>
                </a:solidFill>
              </a:rPr>
              <a:t>“La idea de que todas las personas y comunidades tienen derecho a la misma protección ambiental y el derecho a vivir, trabajar y jugar en comunidades seguras, saludables y libres de condiciones que amenacen la vida.”</a:t>
            </a:r>
            <a:endParaRPr lang="en-US" sz="1900" i="1" dirty="0">
              <a:solidFill>
                <a:srgbClr val="8A1B04"/>
              </a:solidFill>
            </a:endParaRPr>
          </a:p>
        </p:txBody>
      </p:sp>
      <p:sp>
        <p:nvSpPr>
          <p:cNvPr id="7" name="TextBox 6">
            <a:extLst>
              <a:ext uri="{FF2B5EF4-FFF2-40B4-BE49-F238E27FC236}">
                <a16:creationId xmlns:a16="http://schemas.microsoft.com/office/drawing/2014/main" id="{AD54AB54-C4EE-7BA4-BDB9-4128BB6396E4}"/>
              </a:ext>
            </a:extLst>
          </p:cNvPr>
          <p:cNvSpPr txBox="1"/>
          <p:nvPr/>
        </p:nvSpPr>
        <p:spPr>
          <a:xfrm>
            <a:off x="3062882" y="3979854"/>
            <a:ext cx="6097190" cy="369332"/>
          </a:xfrm>
          <a:prstGeom prst="rect">
            <a:avLst/>
          </a:prstGeom>
          <a:noFill/>
        </p:spPr>
        <p:txBody>
          <a:bodyPr wrap="square">
            <a:spAutoFit/>
          </a:bodyPr>
          <a:lstStyle/>
          <a:p>
            <a:pPr algn="ctr"/>
            <a:r>
              <a:rPr lang="en-US" dirty="0"/>
              <a:t>–</a:t>
            </a:r>
            <a:r>
              <a:rPr lang="en-US" sz="1800" dirty="0">
                <a:solidFill>
                  <a:schemeClr val="tx1"/>
                </a:solidFill>
                <a:latin typeface="Arial" panose="020B0604020202020204" pitchFamily="34" charset="0"/>
                <a:cs typeface="Arial" panose="020B0604020202020204" pitchFamily="34" charset="0"/>
              </a:rPr>
              <a:t> California Environmental Justice Alliance </a:t>
            </a:r>
            <a:r>
              <a:rPr lang="en-US" dirty="0"/>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76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306B-D8F3-F915-EFB7-B984F31CD185}"/>
              </a:ext>
            </a:extLst>
          </p:cNvPr>
          <p:cNvSpPr>
            <a:spLocks noGrp="1"/>
          </p:cNvSpPr>
          <p:nvPr>
            <p:ph type="title"/>
          </p:nvPr>
        </p:nvSpPr>
        <p:spPr>
          <a:xfrm>
            <a:off x="273527" y="1071016"/>
            <a:ext cx="11542236" cy="997913"/>
          </a:xfrm>
        </p:spPr>
        <p:txBody>
          <a:bodyPr/>
          <a:lstStyle/>
          <a:p>
            <a:r>
              <a:rPr lang="en-US" dirty="0" err="1"/>
              <a:t>CalEnviroScreen</a:t>
            </a:r>
            <a:r>
              <a:rPr lang="en-US" dirty="0"/>
              <a:t> 4.0 – Results/</a:t>
            </a:r>
            <a:r>
              <a:rPr lang="en-US" dirty="0" err="1">
                <a:solidFill>
                  <a:srgbClr val="8A1B04"/>
                </a:solidFill>
              </a:rPr>
              <a:t>Resultados</a:t>
            </a:r>
            <a:endParaRPr lang="en-US" dirty="0">
              <a:solidFill>
                <a:srgbClr val="8A1B04"/>
              </a:solidFill>
            </a:endParaRPr>
          </a:p>
        </p:txBody>
      </p:sp>
      <p:pic>
        <p:nvPicPr>
          <p:cNvPr id="5" name="Content Placeholder 8">
            <a:extLst>
              <a:ext uri="{FF2B5EF4-FFF2-40B4-BE49-F238E27FC236}">
                <a16:creationId xmlns:a16="http://schemas.microsoft.com/office/drawing/2014/main" id="{8023C29E-2EB8-229E-1284-1FB7F7FF57C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080"/>
          <a:stretch/>
        </p:blipFill>
        <p:spPr>
          <a:xfrm>
            <a:off x="1292976" y="1988820"/>
            <a:ext cx="9560030" cy="4504945"/>
          </a:xfrm>
        </p:spPr>
      </p:pic>
      <p:sp>
        <p:nvSpPr>
          <p:cNvPr id="6" name="Freeform 2">
            <a:extLst>
              <a:ext uri="{FF2B5EF4-FFF2-40B4-BE49-F238E27FC236}">
                <a16:creationId xmlns:a16="http://schemas.microsoft.com/office/drawing/2014/main" id="{63837DAE-95CE-A652-6008-E00A6464B4C2}"/>
              </a:ext>
            </a:extLst>
          </p:cNvPr>
          <p:cNvSpPr/>
          <p:nvPr/>
        </p:nvSpPr>
        <p:spPr>
          <a:xfrm>
            <a:off x="5146347" y="1998211"/>
            <a:ext cx="4782180" cy="4343492"/>
          </a:xfrm>
          <a:custGeom>
            <a:avLst/>
            <a:gdLst>
              <a:gd name="connsiteX0" fmla="*/ 2635250 w 4505325"/>
              <a:gd name="connsiteY0" fmla="*/ 279400 h 4187825"/>
              <a:gd name="connsiteX1" fmla="*/ 3222625 w 4505325"/>
              <a:gd name="connsiteY1" fmla="*/ 298450 h 4187825"/>
              <a:gd name="connsiteX2" fmla="*/ 3359150 w 4505325"/>
              <a:gd name="connsiteY2" fmla="*/ 161925 h 4187825"/>
              <a:gd name="connsiteX3" fmla="*/ 3441700 w 4505325"/>
              <a:gd name="connsiteY3" fmla="*/ 133350 h 4187825"/>
              <a:gd name="connsiteX4" fmla="*/ 3717925 w 4505325"/>
              <a:gd name="connsiteY4" fmla="*/ 355600 h 4187825"/>
              <a:gd name="connsiteX5" fmla="*/ 3765550 w 4505325"/>
              <a:gd name="connsiteY5" fmla="*/ 339725 h 4187825"/>
              <a:gd name="connsiteX6" fmla="*/ 3743325 w 4505325"/>
              <a:gd name="connsiteY6" fmla="*/ 260350 h 4187825"/>
              <a:gd name="connsiteX7" fmla="*/ 3952875 w 4505325"/>
              <a:gd name="connsiteY7" fmla="*/ 9525 h 4187825"/>
              <a:gd name="connsiteX8" fmla="*/ 4298950 w 4505325"/>
              <a:gd name="connsiteY8" fmla="*/ 0 h 4187825"/>
              <a:gd name="connsiteX9" fmla="*/ 4289425 w 4505325"/>
              <a:gd name="connsiteY9" fmla="*/ 1254125 h 4187825"/>
              <a:gd name="connsiteX10" fmla="*/ 3775075 w 4505325"/>
              <a:gd name="connsiteY10" fmla="*/ 1235075 h 4187825"/>
              <a:gd name="connsiteX11" fmla="*/ 3784600 w 4505325"/>
              <a:gd name="connsiteY11" fmla="*/ 1704975 h 4187825"/>
              <a:gd name="connsiteX12" fmla="*/ 4327525 w 4505325"/>
              <a:gd name="connsiteY12" fmla="*/ 1708150 h 4187825"/>
              <a:gd name="connsiteX13" fmla="*/ 4340225 w 4505325"/>
              <a:gd name="connsiteY13" fmla="*/ 2082800 h 4187825"/>
              <a:gd name="connsiteX14" fmla="*/ 4387850 w 4505325"/>
              <a:gd name="connsiteY14" fmla="*/ 2082800 h 4187825"/>
              <a:gd name="connsiteX15" fmla="*/ 4397375 w 4505325"/>
              <a:gd name="connsiteY15" fmla="*/ 1971675 h 4187825"/>
              <a:gd name="connsiteX16" fmla="*/ 4505325 w 4505325"/>
              <a:gd name="connsiteY16" fmla="*/ 1971675 h 4187825"/>
              <a:gd name="connsiteX17" fmla="*/ 4498975 w 4505325"/>
              <a:gd name="connsiteY17" fmla="*/ 2695575 h 4187825"/>
              <a:gd name="connsiteX18" fmla="*/ 4270375 w 4505325"/>
              <a:gd name="connsiteY18" fmla="*/ 2794000 h 4187825"/>
              <a:gd name="connsiteX19" fmla="*/ 4276725 w 4505325"/>
              <a:gd name="connsiteY19" fmla="*/ 2911475 h 4187825"/>
              <a:gd name="connsiteX20" fmla="*/ 3883025 w 4505325"/>
              <a:gd name="connsiteY20" fmla="*/ 2924175 h 4187825"/>
              <a:gd name="connsiteX21" fmla="*/ 3886200 w 4505325"/>
              <a:gd name="connsiteY21" fmla="*/ 3114675 h 4187825"/>
              <a:gd name="connsiteX22" fmla="*/ 4022725 w 4505325"/>
              <a:gd name="connsiteY22" fmla="*/ 3124200 h 4187825"/>
              <a:gd name="connsiteX23" fmla="*/ 4010025 w 4505325"/>
              <a:gd name="connsiteY23" fmla="*/ 3190875 h 4187825"/>
              <a:gd name="connsiteX24" fmla="*/ 3127375 w 4505325"/>
              <a:gd name="connsiteY24" fmla="*/ 3162300 h 4187825"/>
              <a:gd name="connsiteX25" fmla="*/ 2895600 w 4505325"/>
              <a:gd name="connsiteY25" fmla="*/ 3384550 h 4187825"/>
              <a:gd name="connsiteX26" fmla="*/ 2898775 w 4505325"/>
              <a:gd name="connsiteY26" fmla="*/ 3155950 h 4187825"/>
              <a:gd name="connsiteX27" fmla="*/ 2959100 w 4505325"/>
              <a:gd name="connsiteY27" fmla="*/ 3152775 h 4187825"/>
              <a:gd name="connsiteX28" fmla="*/ 2971800 w 4505325"/>
              <a:gd name="connsiteY28" fmla="*/ 2917825 h 4187825"/>
              <a:gd name="connsiteX29" fmla="*/ 2921000 w 4505325"/>
              <a:gd name="connsiteY29" fmla="*/ 2917825 h 4187825"/>
              <a:gd name="connsiteX30" fmla="*/ 2905125 w 4505325"/>
              <a:gd name="connsiteY30" fmla="*/ 2689225 h 4187825"/>
              <a:gd name="connsiteX31" fmla="*/ 3505200 w 4505325"/>
              <a:gd name="connsiteY31" fmla="*/ 2679700 h 4187825"/>
              <a:gd name="connsiteX32" fmla="*/ 3521075 w 4505325"/>
              <a:gd name="connsiteY32" fmla="*/ 2212975 h 4187825"/>
              <a:gd name="connsiteX33" fmla="*/ 1879600 w 4505325"/>
              <a:gd name="connsiteY33" fmla="*/ 2225675 h 4187825"/>
              <a:gd name="connsiteX34" fmla="*/ 1793875 w 4505325"/>
              <a:gd name="connsiteY34" fmla="*/ 2200275 h 4187825"/>
              <a:gd name="connsiteX35" fmla="*/ 1616075 w 4505325"/>
              <a:gd name="connsiteY35" fmla="*/ 2203450 h 4187825"/>
              <a:gd name="connsiteX36" fmla="*/ 1622425 w 4505325"/>
              <a:gd name="connsiteY36" fmla="*/ 2701925 h 4187825"/>
              <a:gd name="connsiteX37" fmla="*/ 1279525 w 4505325"/>
              <a:gd name="connsiteY37" fmla="*/ 2711450 h 4187825"/>
              <a:gd name="connsiteX38" fmla="*/ 1273175 w 4505325"/>
              <a:gd name="connsiteY38" fmla="*/ 3175000 h 4187825"/>
              <a:gd name="connsiteX39" fmla="*/ 1422400 w 4505325"/>
              <a:gd name="connsiteY39" fmla="*/ 3175000 h 4187825"/>
              <a:gd name="connsiteX40" fmla="*/ 1425575 w 4505325"/>
              <a:gd name="connsiteY40" fmla="*/ 3867150 h 4187825"/>
              <a:gd name="connsiteX41" fmla="*/ 336550 w 4505325"/>
              <a:gd name="connsiteY41" fmla="*/ 4187825 h 4187825"/>
              <a:gd name="connsiteX42" fmla="*/ 374650 w 4505325"/>
              <a:gd name="connsiteY42" fmla="*/ 3857625 h 4187825"/>
              <a:gd name="connsiteX43" fmla="*/ 479425 w 4505325"/>
              <a:gd name="connsiteY43" fmla="*/ 3514725 h 4187825"/>
              <a:gd name="connsiteX44" fmla="*/ 631825 w 4505325"/>
              <a:gd name="connsiteY44" fmla="*/ 3270250 h 4187825"/>
              <a:gd name="connsiteX45" fmla="*/ 812800 w 4505325"/>
              <a:gd name="connsiteY45" fmla="*/ 3022600 h 4187825"/>
              <a:gd name="connsiteX46" fmla="*/ 828675 w 4505325"/>
              <a:gd name="connsiteY46" fmla="*/ 2984500 h 4187825"/>
              <a:gd name="connsiteX47" fmla="*/ 612775 w 4505325"/>
              <a:gd name="connsiteY47" fmla="*/ 2898775 h 4187825"/>
              <a:gd name="connsiteX48" fmla="*/ 695325 w 4505325"/>
              <a:gd name="connsiteY48" fmla="*/ 2667000 h 4187825"/>
              <a:gd name="connsiteX49" fmla="*/ 0 w 4505325"/>
              <a:gd name="connsiteY49" fmla="*/ 2393950 h 4187825"/>
              <a:gd name="connsiteX50" fmla="*/ 50800 w 4505325"/>
              <a:gd name="connsiteY50" fmla="*/ 2222500 h 4187825"/>
              <a:gd name="connsiteX51" fmla="*/ 295275 w 4505325"/>
              <a:gd name="connsiteY51" fmla="*/ 2330450 h 4187825"/>
              <a:gd name="connsiteX52" fmla="*/ 393700 w 4505325"/>
              <a:gd name="connsiteY52" fmla="*/ 2098675 h 4187825"/>
              <a:gd name="connsiteX53" fmla="*/ 203200 w 4505325"/>
              <a:gd name="connsiteY53" fmla="*/ 2028825 h 4187825"/>
              <a:gd name="connsiteX54" fmla="*/ 238125 w 4505325"/>
              <a:gd name="connsiteY54" fmla="*/ 1917700 h 4187825"/>
              <a:gd name="connsiteX55" fmla="*/ 215900 w 4505325"/>
              <a:gd name="connsiteY55" fmla="*/ 1898650 h 4187825"/>
              <a:gd name="connsiteX56" fmla="*/ 174625 w 4505325"/>
              <a:gd name="connsiteY56" fmla="*/ 2025650 h 4187825"/>
              <a:gd name="connsiteX57" fmla="*/ 133350 w 4505325"/>
              <a:gd name="connsiteY57" fmla="*/ 1981200 h 4187825"/>
              <a:gd name="connsiteX58" fmla="*/ 206375 w 4505325"/>
              <a:gd name="connsiteY58" fmla="*/ 1819275 h 4187825"/>
              <a:gd name="connsiteX59" fmla="*/ 238125 w 4505325"/>
              <a:gd name="connsiteY59" fmla="*/ 1504950 h 4187825"/>
              <a:gd name="connsiteX60" fmla="*/ 384175 w 4505325"/>
              <a:gd name="connsiteY60" fmla="*/ 1606550 h 4187825"/>
              <a:gd name="connsiteX61" fmla="*/ 612775 w 4505325"/>
              <a:gd name="connsiteY61" fmla="*/ 1476375 h 4187825"/>
              <a:gd name="connsiteX62" fmla="*/ 847725 w 4505325"/>
              <a:gd name="connsiteY62" fmla="*/ 1495425 h 4187825"/>
              <a:gd name="connsiteX63" fmla="*/ 914400 w 4505325"/>
              <a:gd name="connsiteY63" fmla="*/ 1365250 h 4187825"/>
              <a:gd name="connsiteX64" fmla="*/ 981075 w 4505325"/>
              <a:gd name="connsiteY64" fmla="*/ 1393825 h 4187825"/>
              <a:gd name="connsiteX65" fmla="*/ 1006475 w 4505325"/>
              <a:gd name="connsiteY65" fmla="*/ 1308100 h 4187825"/>
              <a:gd name="connsiteX66" fmla="*/ 923925 w 4505325"/>
              <a:gd name="connsiteY66" fmla="*/ 1276350 h 4187825"/>
              <a:gd name="connsiteX67" fmla="*/ 962025 w 4505325"/>
              <a:gd name="connsiteY67" fmla="*/ 1190625 h 4187825"/>
              <a:gd name="connsiteX68" fmla="*/ 1073150 w 4505325"/>
              <a:gd name="connsiteY68" fmla="*/ 1244600 h 4187825"/>
              <a:gd name="connsiteX69" fmla="*/ 1149350 w 4505325"/>
              <a:gd name="connsiteY69" fmla="*/ 1044575 h 4187825"/>
              <a:gd name="connsiteX70" fmla="*/ 1174750 w 4505325"/>
              <a:gd name="connsiteY70" fmla="*/ 1069975 h 4187825"/>
              <a:gd name="connsiteX71" fmla="*/ 1206500 w 4505325"/>
              <a:gd name="connsiteY71" fmla="*/ 958850 h 4187825"/>
              <a:gd name="connsiteX72" fmla="*/ 1238250 w 4505325"/>
              <a:gd name="connsiteY72" fmla="*/ 904875 h 4187825"/>
              <a:gd name="connsiteX73" fmla="*/ 1292225 w 4505325"/>
              <a:gd name="connsiteY73" fmla="*/ 933450 h 4187825"/>
              <a:gd name="connsiteX74" fmla="*/ 1435100 w 4505325"/>
              <a:gd name="connsiteY74" fmla="*/ 876300 h 4187825"/>
              <a:gd name="connsiteX75" fmla="*/ 1438275 w 4505325"/>
              <a:gd name="connsiteY75" fmla="*/ 914400 h 4187825"/>
              <a:gd name="connsiteX76" fmla="*/ 1600200 w 4505325"/>
              <a:gd name="connsiteY76" fmla="*/ 917575 h 4187825"/>
              <a:gd name="connsiteX77" fmla="*/ 1587500 w 4505325"/>
              <a:gd name="connsiteY77" fmla="*/ 1003300 h 4187825"/>
              <a:gd name="connsiteX78" fmla="*/ 1790700 w 4505325"/>
              <a:gd name="connsiteY78" fmla="*/ 1031875 h 4187825"/>
              <a:gd name="connsiteX79" fmla="*/ 2025650 w 4505325"/>
              <a:gd name="connsiteY79" fmla="*/ 777875 h 4187825"/>
              <a:gd name="connsiteX80" fmla="*/ 2076450 w 4505325"/>
              <a:gd name="connsiteY80" fmla="*/ 739775 h 4187825"/>
              <a:gd name="connsiteX81" fmla="*/ 2076450 w 4505325"/>
              <a:gd name="connsiteY81" fmla="*/ 520700 h 4187825"/>
              <a:gd name="connsiteX82" fmla="*/ 2628900 w 4505325"/>
              <a:gd name="connsiteY82" fmla="*/ 514350 h 4187825"/>
              <a:gd name="connsiteX83" fmla="*/ 2635250 w 4505325"/>
              <a:gd name="connsiteY83" fmla="*/ 279400 h 418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05325" h="4187825">
                <a:moveTo>
                  <a:pt x="2635250" y="279400"/>
                </a:moveTo>
                <a:lnTo>
                  <a:pt x="3222625" y="298450"/>
                </a:lnTo>
                <a:lnTo>
                  <a:pt x="3359150" y="161925"/>
                </a:lnTo>
                <a:lnTo>
                  <a:pt x="3441700" y="133350"/>
                </a:lnTo>
                <a:lnTo>
                  <a:pt x="3717925" y="355600"/>
                </a:lnTo>
                <a:lnTo>
                  <a:pt x="3765550" y="339725"/>
                </a:lnTo>
                <a:lnTo>
                  <a:pt x="3743325" y="260350"/>
                </a:lnTo>
                <a:lnTo>
                  <a:pt x="3952875" y="9525"/>
                </a:lnTo>
                <a:lnTo>
                  <a:pt x="4298950" y="0"/>
                </a:lnTo>
                <a:lnTo>
                  <a:pt x="4289425" y="1254125"/>
                </a:lnTo>
                <a:lnTo>
                  <a:pt x="3775075" y="1235075"/>
                </a:lnTo>
                <a:lnTo>
                  <a:pt x="3784600" y="1704975"/>
                </a:lnTo>
                <a:lnTo>
                  <a:pt x="4327525" y="1708150"/>
                </a:lnTo>
                <a:lnTo>
                  <a:pt x="4340225" y="2082800"/>
                </a:lnTo>
                <a:lnTo>
                  <a:pt x="4387850" y="2082800"/>
                </a:lnTo>
                <a:lnTo>
                  <a:pt x="4397375" y="1971675"/>
                </a:lnTo>
                <a:lnTo>
                  <a:pt x="4505325" y="1971675"/>
                </a:lnTo>
                <a:cubicBezTo>
                  <a:pt x="4503208" y="2212975"/>
                  <a:pt x="4501092" y="2454275"/>
                  <a:pt x="4498975" y="2695575"/>
                </a:cubicBezTo>
                <a:lnTo>
                  <a:pt x="4270375" y="2794000"/>
                </a:lnTo>
                <a:lnTo>
                  <a:pt x="4276725" y="2911475"/>
                </a:lnTo>
                <a:lnTo>
                  <a:pt x="3883025" y="2924175"/>
                </a:lnTo>
                <a:cubicBezTo>
                  <a:pt x="3884083" y="2987675"/>
                  <a:pt x="3885142" y="3051175"/>
                  <a:pt x="3886200" y="3114675"/>
                </a:cubicBezTo>
                <a:lnTo>
                  <a:pt x="4022725" y="3124200"/>
                </a:lnTo>
                <a:lnTo>
                  <a:pt x="4010025" y="3190875"/>
                </a:lnTo>
                <a:lnTo>
                  <a:pt x="3127375" y="3162300"/>
                </a:lnTo>
                <a:lnTo>
                  <a:pt x="2895600" y="3384550"/>
                </a:lnTo>
                <a:cubicBezTo>
                  <a:pt x="2896658" y="3308350"/>
                  <a:pt x="2897717" y="3232150"/>
                  <a:pt x="2898775" y="3155950"/>
                </a:cubicBezTo>
                <a:lnTo>
                  <a:pt x="2959100" y="3152775"/>
                </a:lnTo>
                <a:lnTo>
                  <a:pt x="2971800" y="2917825"/>
                </a:lnTo>
                <a:lnTo>
                  <a:pt x="2921000" y="2917825"/>
                </a:lnTo>
                <a:lnTo>
                  <a:pt x="2905125" y="2689225"/>
                </a:lnTo>
                <a:lnTo>
                  <a:pt x="3505200" y="2679700"/>
                </a:lnTo>
                <a:lnTo>
                  <a:pt x="3521075" y="2212975"/>
                </a:lnTo>
                <a:lnTo>
                  <a:pt x="1879600" y="2225675"/>
                </a:lnTo>
                <a:lnTo>
                  <a:pt x="1793875" y="2200275"/>
                </a:lnTo>
                <a:lnTo>
                  <a:pt x="1616075" y="2203450"/>
                </a:lnTo>
                <a:cubicBezTo>
                  <a:pt x="1618192" y="2369608"/>
                  <a:pt x="1620308" y="2535767"/>
                  <a:pt x="1622425" y="2701925"/>
                </a:cubicBezTo>
                <a:lnTo>
                  <a:pt x="1279525" y="2711450"/>
                </a:lnTo>
                <a:cubicBezTo>
                  <a:pt x="1277408" y="2865967"/>
                  <a:pt x="1275292" y="3020483"/>
                  <a:pt x="1273175" y="3175000"/>
                </a:cubicBezTo>
                <a:lnTo>
                  <a:pt x="1422400" y="3175000"/>
                </a:lnTo>
                <a:cubicBezTo>
                  <a:pt x="1423458" y="3405717"/>
                  <a:pt x="1424517" y="3636433"/>
                  <a:pt x="1425575" y="3867150"/>
                </a:cubicBezTo>
                <a:lnTo>
                  <a:pt x="336550" y="4187825"/>
                </a:lnTo>
                <a:lnTo>
                  <a:pt x="374650" y="3857625"/>
                </a:lnTo>
                <a:lnTo>
                  <a:pt x="479425" y="3514725"/>
                </a:lnTo>
                <a:lnTo>
                  <a:pt x="631825" y="3270250"/>
                </a:lnTo>
                <a:lnTo>
                  <a:pt x="812800" y="3022600"/>
                </a:lnTo>
                <a:lnTo>
                  <a:pt x="828675" y="2984500"/>
                </a:lnTo>
                <a:lnTo>
                  <a:pt x="612775" y="2898775"/>
                </a:lnTo>
                <a:lnTo>
                  <a:pt x="695325" y="2667000"/>
                </a:lnTo>
                <a:lnTo>
                  <a:pt x="0" y="2393950"/>
                </a:lnTo>
                <a:lnTo>
                  <a:pt x="50800" y="2222500"/>
                </a:lnTo>
                <a:lnTo>
                  <a:pt x="295275" y="2330450"/>
                </a:lnTo>
                <a:lnTo>
                  <a:pt x="393700" y="2098675"/>
                </a:lnTo>
                <a:lnTo>
                  <a:pt x="203200" y="2028825"/>
                </a:lnTo>
                <a:lnTo>
                  <a:pt x="238125" y="1917700"/>
                </a:lnTo>
                <a:lnTo>
                  <a:pt x="215900" y="1898650"/>
                </a:lnTo>
                <a:lnTo>
                  <a:pt x="174625" y="2025650"/>
                </a:lnTo>
                <a:lnTo>
                  <a:pt x="133350" y="1981200"/>
                </a:lnTo>
                <a:lnTo>
                  <a:pt x="206375" y="1819275"/>
                </a:lnTo>
                <a:lnTo>
                  <a:pt x="238125" y="1504950"/>
                </a:lnTo>
                <a:lnTo>
                  <a:pt x="384175" y="1606550"/>
                </a:lnTo>
                <a:lnTo>
                  <a:pt x="612775" y="1476375"/>
                </a:lnTo>
                <a:lnTo>
                  <a:pt x="847725" y="1495425"/>
                </a:lnTo>
                <a:lnTo>
                  <a:pt x="914400" y="1365250"/>
                </a:lnTo>
                <a:lnTo>
                  <a:pt x="981075" y="1393825"/>
                </a:lnTo>
                <a:lnTo>
                  <a:pt x="1006475" y="1308100"/>
                </a:lnTo>
                <a:lnTo>
                  <a:pt x="923925" y="1276350"/>
                </a:lnTo>
                <a:lnTo>
                  <a:pt x="962025" y="1190625"/>
                </a:lnTo>
                <a:lnTo>
                  <a:pt x="1073150" y="1244600"/>
                </a:lnTo>
                <a:lnTo>
                  <a:pt x="1149350" y="1044575"/>
                </a:lnTo>
                <a:lnTo>
                  <a:pt x="1174750" y="1069975"/>
                </a:lnTo>
                <a:lnTo>
                  <a:pt x="1206500" y="958850"/>
                </a:lnTo>
                <a:lnTo>
                  <a:pt x="1238250" y="904875"/>
                </a:lnTo>
                <a:lnTo>
                  <a:pt x="1292225" y="933450"/>
                </a:lnTo>
                <a:lnTo>
                  <a:pt x="1435100" y="876300"/>
                </a:lnTo>
                <a:lnTo>
                  <a:pt x="1438275" y="914400"/>
                </a:lnTo>
                <a:lnTo>
                  <a:pt x="1600200" y="917575"/>
                </a:lnTo>
                <a:lnTo>
                  <a:pt x="1587500" y="1003300"/>
                </a:lnTo>
                <a:lnTo>
                  <a:pt x="1790700" y="1031875"/>
                </a:lnTo>
                <a:lnTo>
                  <a:pt x="2025650" y="777875"/>
                </a:lnTo>
                <a:lnTo>
                  <a:pt x="2076450" y="739775"/>
                </a:lnTo>
                <a:lnTo>
                  <a:pt x="2076450" y="520700"/>
                </a:lnTo>
                <a:lnTo>
                  <a:pt x="2628900" y="514350"/>
                </a:lnTo>
                <a:lnTo>
                  <a:pt x="2635250" y="279400"/>
                </a:ln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0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67716DA1-672E-6B92-B562-F48653C91CE9}"/>
              </a:ext>
            </a:extLst>
          </p:cNvPr>
          <p:cNvSpPr/>
          <p:nvPr/>
        </p:nvSpPr>
        <p:spPr>
          <a:xfrm rot="10800000">
            <a:off x="434336" y="4488744"/>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 name="Arrow: Pentagon 6">
            <a:extLst>
              <a:ext uri="{FF2B5EF4-FFF2-40B4-BE49-F238E27FC236}">
                <a16:creationId xmlns:a16="http://schemas.microsoft.com/office/drawing/2014/main" id="{F58D3460-B30F-4FDF-6C72-6CAD27ED56CD}"/>
              </a:ext>
            </a:extLst>
          </p:cNvPr>
          <p:cNvSpPr/>
          <p:nvPr/>
        </p:nvSpPr>
        <p:spPr>
          <a:xfrm rot="10800000">
            <a:off x="441592" y="3533939"/>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Arrow: Pentagon 7">
            <a:extLst>
              <a:ext uri="{FF2B5EF4-FFF2-40B4-BE49-F238E27FC236}">
                <a16:creationId xmlns:a16="http://schemas.microsoft.com/office/drawing/2014/main" id="{A58B3648-85C1-46DD-7084-21627A4C246C}"/>
              </a:ext>
            </a:extLst>
          </p:cNvPr>
          <p:cNvSpPr/>
          <p:nvPr/>
        </p:nvSpPr>
        <p:spPr>
          <a:xfrm rot="10800000">
            <a:off x="434335" y="2583198"/>
            <a:ext cx="5502007" cy="771272"/>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Arrow: Pentagon 13">
            <a:extLst>
              <a:ext uri="{FF2B5EF4-FFF2-40B4-BE49-F238E27FC236}">
                <a16:creationId xmlns:a16="http://schemas.microsoft.com/office/drawing/2014/main" id="{4F1CDCE3-578F-1CED-5AA6-01C06392D9EC}"/>
              </a:ext>
            </a:extLst>
          </p:cNvPr>
          <p:cNvSpPr txBox="1"/>
          <p:nvPr/>
        </p:nvSpPr>
        <p:spPr>
          <a:xfrm>
            <a:off x="524722" y="4488744"/>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2446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Food Access/</a:t>
            </a:r>
            <a:r>
              <a:rPr lang="en-US" b="1" kern="1200" dirty="0">
                <a:solidFill>
                  <a:srgbClr val="8A1B04"/>
                </a:solidFill>
                <a:latin typeface="Arial" panose="020B0604020202020204" pitchFamily="34" charset="0"/>
                <a:cs typeface="Arial" panose="020B0604020202020204" pitchFamily="34" charset="0"/>
              </a:rPr>
              <a:t/>
            </a:r>
            <a:br>
              <a:rPr lang="en-US" b="1" kern="1200" dirty="0">
                <a:solidFill>
                  <a:srgbClr val="8A1B04"/>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Acceso a Alimentos</a:t>
            </a:r>
            <a:endParaRPr lang="en-US" b="1" kern="1200" dirty="0">
              <a:solidFill>
                <a:srgbClr val="8A1B04"/>
              </a:solidFill>
              <a:latin typeface="Arial" panose="020B0604020202020204" pitchFamily="34" charset="0"/>
              <a:cs typeface="Arial" panose="020B0604020202020204" pitchFamily="34" charset="0"/>
            </a:endParaRPr>
          </a:p>
        </p:txBody>
      </p:sp>
      <p:sp>
        <p:nvSpPr>
          <p:cNvPr id="11" name="Arrow: Pentagon 13">
            <a:extLst>
              <a:ext uri="{FF2B5EF4-FFF2-40B4-BE49-F238E27FC236}">
                <a16:creationId xmlns:a16="http://schemas.microsoft.com/office/drawing/2014/main" id="{F66D15C6-236D-D667-9B35-6BEB58DFCF43}"/>
              </a:ext>
            </a:extLst>
          </p:cNvPr>
          <p:cNvSpPr txBox="1"/>
          <p:nvPr/>
        </p:nvSpPr>
        <p:spPr>
          <a:xfrm>
            <a:off x="531978" y="3533939"/>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2446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Public Facilities/</a:t>
            </a:r>
            <a:r>
              <a:rPr lang="en-US" b="1" kern="1200" dirty="0">
                <a:solidFill>
                  <a:srgbClr val="8A1B04"/>
                </a:solidFill>
                <a:latin typeface="Arial" panose="020B0604020202020204" pitchFamily="34" charset="0"/>
                <a:cs typeface="Arial" panose="020B0604020202020204" pitchFamily="34" charset="0"/>
              </a:rPr>
              <a:t/>
            </a:r>
            <a:br>
              <a:rPr lang="en-US" b="1" kern="1200" dirty="0">
                <a:solidFill>
                  <a:srgbClr val="8A1B04"/>
                </a:solidFill>
                <a:latin typeface="Arial" panose="020B0604020202020204" pitchFamily="34" charset="0"/>
                <a:cs typeface="Arial" panose="020B0604020202020204" pitchFamily="34" charset="0"/>
              </a:rPr>
            </a:br>
            <a:r>
              <a:rPr lang="en-US" b="1" kern="1200" dirty="0" err="1">
                <a:solidFill>
                  <a:srgbClr val="8A1B04"/>
                </a:solidFill>
                <a:latin typeface="Arial" panose="020B0604020202020204" pitchFamily="34" charset="0"/>
                <a:cs typeface="Arial" panose="020B0604020202020204" pitchFamily="34" charset="0"/>
              </a:rPr>
              <a:t>Instalaciones</a:t>
            </a:r>
            <a:r>
              <a:rPr lang="en-US" b="1" kern="1200" dirty="0">
                <a:solidFill>
                  <a:srgbClr val="8A1B04"/>
                </a:solidFill>
                <a:latin typeface="Arial" panose="020B0604020202020204" pitchFamily="34" charset="0"/>
                <a:cs typeface="Arial" panose="020B0604020202020204" pitchFamily="34" charset="0"/>
              </a:rPr>
              <a:t> </a:t>
            </a:r>
            <a:r>
              <a:rPr lang="en-US" b="1" kern="1200" dirty="0" err="1">
                <a:solidFill>
                  <a:srgbClr val="8A1B04"/>
                </a:solidFill>
                <a:latin typeface="Arial" panose="020B0604020202020204" pitchFamily="34" charset="0"/>
                <a:cs typeface="Arial" panose="020B0604020202020204" pitchFamily="34" charset="0"/>
              </a:rPr>
              <a:t>Públicas</a:t>
            </a:r>
            <a:r>
              <a:rPr lang="en-US" b="1" kern="1200" dirty="0">
                <a:solidFill>
                  <a:srgbClr val="8A1B04"/>
                </a:solidFill>
                <a:latin typeface="Arial" panose="020B0604020202020204" pitchFamily="34" charset="0"/>
                <a:cs typeface="Arial" panose="020B0604020202020204" pitchFamily="34" charset="0"/>
              </a:rPr>
              <a:t> </a:t>
            </a:r>
          </a:p>
        </p:txBody>
      </p:sp>
      <p:sp>
        <p:nvSpPr>
          <p:cNvPr id="12" name="Arrow: Pentagon 13">
            <a:extLst>
              <a:ext uri="{FF2B5EF4-FFF2-40B4-BE49-F238E27FC236}">
                <a16:creationId xmlns:a16="http://schemas.microsoft.com/office/drawing/2014/main" id="{64A0013D-A2FC-0C12-FD17-3654A43B112E}"/>
              </a:ext>
            </a:extLst>
          </p:cNvPr>
          <p:cNvSpPr txBox="1"/>
          <p:nvPr/>
        </p:nvSpPr>
        <p:spPr>
          <a:xfrm>
            <a:off x="524841" y="2583200"/>
            <a:ext cx="5411501" cy="7712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Pollution/</a:t>
            </a:r>
            <a:r>
              <a:rPr lang="es-ES" b="1" kern="1200" dirty="0">
                <a:solidFill>
                  <a:srgbClr val="8A1B04"/>
                </a:solidFill>
                <a:latin typeface="Arial" panose="020B0604020202020204" pitchFamily="34" charset="0"/>
                <a:cs typeface="Arial" panose="020B0604020202020204" pitchFamily="34" charset="0"/>
              </a:rPr>
              <a:t>Contaminación</a:t>
            </a:r>
            <a:endParaRPr lang="en-US" b="1" kern="1200" dirty="0">
              <a:solidFill>
                <a:srgbClr val="8A1B04"/>
              </a:solidFill>
              <a:latin typeface="Arial" panose="020B0604020202020204" pitchFamily="34" charset="0"/>
              <a:cs typeface="Arial" panose="020B0604020202020204" pitchFamily="34" charset="0"/>
            </a:endParaRPr>
          </a:p>
        </p:txBody>
      </p:sp>
      <p:sp>
        <p:nvSpPr>
          <p:cNvPr id="18" name="Arrow: Pentagon 17">
            <a:extLst>
              <a:ext uri="{FF2B5EF4-FFF2-40B4-BE49-F238E27FC236}">
                <a16:creationId xmlns:a16="http://schemas.microsoft.com/office/drawing/2014/main" id="{1FB6CB8C-0667-0022-AC24-224713285F82}"/>
              </a:ext>
            </a:extLst>
          </p:cNvPr>
          <p:cNvSpPr/>
          <p:nvPr/>
        </p:nvSpPr>
        <p:spPr>
          <a:xfrm rot="10800000">
            <a:off x="6245220" y="4505064"/>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9" name="Arrow: Pentagon 18">
            <a:extLst>
              <a:ext uri="{FF2B5EF4-FFF2-40B4-BE49-F238E27FC236}">
                <a16:creationId xmlns:a16="http://schemas.microsoft.com/office/drawing/2014/main" id="{30578870-4110-991B-BDB4-94C1FC7A1044}"/>
              </a:ext>
            </a:extLst>
          </p:cNvPr>
          <p:cNvSpPr/>
          <p:nvPr/>
        </p:nvSpPr>
        <p:spPr>
          <a:xfrm rot="10800000">
            <a:off x="6252476" y="3550259"/>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0" name="Arrow: Pentagon 19">
            <a:extLst>
              <a:ext uri="{FF2B5EF4-FFF2-40B4-BE49-F238E27FC236}">
                <a16:creationId xmlns:a16="http://schemas.microsoft.com/office/drawing/2014/main" id="{0887128A-CC07-A92D-E2A6-FAAA2EFCB401}"/>
              </a:ext>
            </a:extLst>
          </p:cNvPr>
          <p:cNvSpPr/>
          <p:nvPr/>
        </p:nvSpPr>
        <p:spPr>
          <a:xfrm rot="10800000">
            <a:off x="6245219" y="2599518"/>
            <a:ext cx="5502007" cy="771272"/>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2" name="Arrow: Pentagon 13">
            <a:extLst>
              <a:ext uri="{FF2B5EF4-FFF2-40B4-BE49-F238E27FC236}">
                <a16:creationId xmlns:a16="http://schemas.microsoft.com/office/drawing/2014/main" id="{B5B729C4-D50B-FF4D-7134-86B3A1C4625F}"/>
              </a:ext>
            </a:extLst>
          </p:cNvPr>
          <p:cNvSpPr txBox="1"/>
          <p:nvPr/>
        </p:nvSpPr>
        <p:spPr>
          <a:xfrm>
            <a:off x="6335606" y="4505064"/>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11125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Community Engagement/</a:t>
            </a:r>
            <a:r>
              <a:rPr lang="en-US" b="1" kern="1200" dirty="0">
                <a:solidFill>
                  <a:srgbClr val="8A1B04"/>
                </a:solidFill>
                <a:latin typeface="Arial" panose="020B0604020202020204" pitchFamily="34" charset="0"/>
                <a:cs typeface="Arial" panose="020B0604020202020204" pitchFamily="34" charset="0"/>
              </a:rPr>
              <a:t/>
            </a:r>
            <a:br>
              <a:rPr lang="en-US" b="1" kern="1200" dirty="0">
                <a:solidFill>
                  <a:srgbClr val="8A1B04"/>
                </a:solidFill>
                <a:latin typeface="Arial" panose="020B0604020202020204" pitchFamily="34" charset="0"/>
                <a:cs typeface="Arial" panose="020B0604020202020204" pitchFamily="34" charset="0"/>
              </a:rPr>
            </a:br>
            <a:r>
              <a:rPr lang="en-US" b="1" kern="1200" dirty="0" err="1">
                <a:solidFill>
                  <a:srgbClr val="8A1B04"/>
                </a:solidFill>
                <a:latin typeface="Arial" panose="020B0604020202020204" pitchFamily="34" charset="0"/>
                <a:cs typeface="Arial" panose="020B0604020202020204" pitchFamily="34" charset="0"/>
              </a:rPr>
              <a:t>Participación</a:t>
            </a:r>
            <a:r>
              <a:rPr lang="en-US" b="1" kern="1200" dirty="0">
                <a:solidFill>
                  <a:srgbClr val="8A1B04"/>
                </a:solidFill>
                <a:latin typeface="Arial" panose="020B0604020202020204" pitchFamily="34" charset="0"/>
                <a:cs typeface="Arial" panose="020B0604020202020204" pitchFamily="34" charset="0"/>
              </a:rPr>
              <a:t> de la </a:t>
            </a:r>
            <a:r>
              <a:rPr lang="en-US" b="1" kern="1200" dirty="0" err="1">
                <a:solidFill>
                  <a:srgbClr val="8A1B04"/>
                </a:solidFill>
                <a:latin typeface="Arial" panose="020B0604020202020204" pitchFamily="34" charset="0"/>
                <a:cs typeface="Arial" panose="020B0604020202020204" pitchFamily="34" charset="0"/>
              </a:rPr>
              <a:t>Comunidad</a:t>
            </a:r>
            <a:endParaRPr lang="en-US" b="1" kern="1200" dirty="0">
              <a:solidFill>
                <a:srgbClr val="8A1B04"/>
              </a:solidFill>
              <a:latin typeface="Arial" panose="020B0604020202020204" pitchFamily="34" charset="0"/>
              <a:cs typeface="Arial" panose="020B0604020202020204" pitchFamily="34" charset="0"/>
            </a:endParaRPr>
          </a:p>
        </p:txBody>
      </p:sp>
      <p:sp>
        <p:nvSpPr>
          <p:cNvPr id="23" name="Arrow: Pentagon 13">
            <a:extLst>
              <a:ext uri="{FF2B5EF4-FFF2-40B4-BE49-F238E27FC236}">
                <a16:creationId xmlns:a16="http://schemas.microsoft.com/office/drawing/2014/main" id="{77A00FFE-ABDC-EBC2-425B-D4062C0D6E53}"/>
              </a:ext>
            </a:extLst>
          </p:cNvPr>
          <p:cNvSpPr txBox="1"/>
          <p:nvPr/>
        </p:nvSpPr>
        <p:spPr>
          <a:xfrm>
            <a:off x="6342862" y="3550259"/>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2446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Health &amp; Physical Activity/</a:t>
            </a:r>
            <a:r>
              <a:rPr lang="en-US" b="1" kern="1200" dirty="0">
                <a:solidFill>
                  <a:srgbClr val="8A1B04"/>
                </a:solidFill>
                <a:latin typeface="Arial" panose="020B0604020202020204" pitchFamily="34" charset="0"/>
                <a:cs typeface="Arial" panose="020B0604020202020204" pitchFamily="34" charset="0"/>
              </a:rPr>
              <a:t/>
            </a:r>
            <a:br>
              <a:rPr lang="en-US" b="1" kern="1200" dirty="0">
                <a:solidFill>
                  <a:srgbClr val="8A1B04"/>
                </a:solidFill>
                <a:latin typeface="Arial" panose="020B0604020202020204" pitchFamily="34" charset="0"/>
                <a:cs typeface="Arial" panose="020B0604020202020204" pitchFamily="34" charset="0"/>
              </a:rPr>
            </a:br>
            <a:r>
              <a:rPr lang="en-US" b="1" kern="1200" dirty="0">
                <a:solidFill>
                  <a:srgbClr val="8A1B04"/>
                </a:solidFill>
                <a:latin typeface="Arial" panose="020B0604020202020204" pitchFamily="34" charset="0"/>
                <a:cs typeface="Arial" panose="020B0604020202020204" pitchFamily="34" charset="0"/>
              </a:rPr>
              <a:t>S</a:t>
            </a:r>
            <a:r>
              <a:rPr lang="es-ES" b="1" kern="1200" dirty="0">
                <a:solidFill>
                  <a:srgbClr val="8A1B04"/>
                </a:solidFill>
                <a:latin typeface="Arial" panose="020B0604020202020204" pitchFamily="34" charset="0"/>
                <a:cs typeface="Arial" panose="020B0604020202020204" pitchFamily="34" charset="0"/>
              </a:rPr>
              <a:t>alud y Actividad Física</a:t>
            </a:r>
            <a:endParaRPr lang="en-US" b="1" kern="1200" dirty="0">
              <a:solidFill>
                <a:srgbClr val="8A1B04"/>
              </a:solidFill>
              <a:latin typeface="Arial" panose="020B0604020202020204" pitchFamily="34" charset="0"/>
              <a:cs typeface="Arial" panose="020B0604020202020204" pitchFamily="34" charset="0"/>
            </a:endParaRPr>
          </a:p>
        </p:txBody>
      </p:sp>
      <p:sp>
        <p:nvSpPr>
          <p:cNvPr id="24" name="Arrow: Pentagon 13">
            <a:extLst>
              <a:ext uri="{FF2B5EF4-FFF2-40B4-BE49-F238E27FC236}">
                <a16:creationId xmlns:a16="http://schemas.microsoft.com/office/drawing/2014/main" id="{1F38B6BE-11E9-96A4-91E1-29FE562AEA9F}"/>
              </a:ext>
            </a:extLst>
          </p:cNvPr>
          <p:cNvSpPr txBox="1"/>
          <p:nvPr/>
        </p:nvSpPr>
        <p:spPr>
          <a:xfrm>
            <a:off x="6840187" y="2599520"/>
            <a:ext cx="4907039" cy="7712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sz="1600" b="1" kern="1200" dirty="0">
                <a:solidFill>
                  <a:srgbClr val="1D345D"/>
                </a:solidFill>
                <a:latin typeface="Arial" panose="020B0604020202020204" pitchFamily="34" charset="0"/>
                <a:cs typeface="Arial" panose="020B0604020202020204" pitchFamily="34" charset="0"/>
              </a:rPr>
              <a:t>Safe and Sanitary Homes and Neighborhoods/</a:t>
            </a:r>
            <a:r>
              <a:rPr lang="en-US" sz="1600" b="1" kern="1200" dirty="0">
                <a:solidFill>
                  <a:srgbClr val="8A1B04"/>
                </a:solidFill>
                <a:latin typeface="Arial" panose="020B0604020202020204" pitchFamily="34" charset="0"/>
                <a:cs typeface="Arial" panose="020B0604020202020204" pitchFamily="34" charset="0"/>
              </a:rPr>
              <a:t/>
            </a:r>
            <a:br>
              <a:rPr lang="en-US" sz="1600" b="1" kern="1200" dirty="0">
                <a:solidFill>
                  <a:srgbClr val="8A1B04"/>
                </a:solidFill>
                <a:latin typeface="Arial" panose="020B0604020202020204" pitchFamily="34" charset="0"/>
                <a:cs typeface="Arial" panose="020B0604020202020204" pitchFamily="34" charset="0"/>
              </a:rPr>
            </a:br>
            <a:r>
              <a:rPr lang="es-ES" sz="1600" b="1" kern="1200" dirty="0">
                <a:solidFill>
                  <a:srgbClr val="8A1B04"/>
                </a:solidFill>
                <a:latin typeface="Arial" panose="020B0604020202020204" pitchFamily="34" charset="0"/>
                <a:cs typeface="Arial" panose="020B0604020202020204" pitchFamily="34" charset="0"/>
              </a:rPr>
              <a:t>Hogares y Vecindarios Seguros y Sanitarios</a:t>
            </a:r>
            <a:endParaRPr lang="en-US" sz="1600" b="1" kern="1200" dirty="0">
              <a:solidFill>
                <a:srgbClr val="8A1B04"/>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E002FA3F-5058-14BF-EF5D-77D1744FA3D9}"/>
              </a:ext>
            </a:extLst>
          </p:cNvPr>
          <p:cNvSpPr/>
          <p:nvPr/>
        </p:nvSpPr>
        <p:spPr>
          <a:xfrm>
            <a:off x="434335" y="2602695"/>
            <a:ext cx="768096" cy="768096"/>
          </a:xfrm>
          <a:prstGeom prst="ellipse">
            <a:avLst/>
          </a:prstGeom>
          <a:blipFill>
            <a:blip r:embed="rId3" cstate="hqprint">
              <a:extLst>
                <a:ext uri="{28A0092B-C50C-407E-A947-70E740481C1C}">
                  <a14:useLocalDpi xmlns:a14="http://schemas.microsoft.com/office/drawing/2010/main" val="0"/>
                </a:ext>
              </a:extLst>
            </a:blip>
            <a:srcRect/>
            <a:stretch>
              <a:fillRect t="-25000" b="-25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49" name="Oval 48">
            <a:extLst>
              <a:ext uri="{FF2B5EF4-FFF2-40B4-BE49-F238E27FC236}">
                <a16:creationId xmlns:a16="http://schemas.microsoft.com/office/drawing/2014/main" id="{164FF7A0-1995-F371-C9C0-80DD141D893E}"/>
              </a:ext>
            </a:extLst>
          </p:cNvPr>
          <p:cNvSpPr/>
          <p:nvPr/>
        </p:nvSpPr>
        <p:spPr>
          <a:xfrm>
            <a:off x="434335" y="3553436"/>
            <a:ext cx="768096" cy="768096"/>
          </a:xfrm>
          <a:prstGeom prst="ellipse">
            <a:avLst/>
          </a:prstGeom>
          <a:blipFill>
            <a:blip r:embed="rId4" cstate="hqprint">
              <a:extLst>
                <a:ext uri="{28A0092B-C50C-407E-A947-70E740481C1C}">
                  <a14:useLocalDpi xmlns:a14="http://schemas.microsoft.com/office/drawing/2010/main" val="0"/>
                </a:ext>
              </a:extLst>
            </a:blip>
            <a:srcRect/>
            <a:stretch>
              <a:fillRect t="-16000" b="-16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50" name="Oval 49">
            <a:extLst>
              <a:ext uri="{FF2B5EF4-FFF2-40B4-BE49-F238E27FC236}">
                <a16:creationId xmlns:a16="http://schemas.microsoft.com/office/drawing/2014/main" id="{A77160E3-816C-3DC4-FADF-3C34D52283B9}"/>
              </a:ext>
            </a:extLst>
          </p:cNvPr>
          <p:cNvSpPr/>
          <p:nvPr/>
        </p:nvSpPr>
        <p:spPr>
          <a:xfrm>
            <a:off x="434335" y="4484361"/>
            <a:ext cx="768096" cy="768096"/>
          </a:xfrm>
          <a:prstGeom prst="ellipse">
            <a:avLst/>
          </a:prstGeom>
          <a:blipFill dpi="0" rotWithShape="1">
            <a:blip r:embed="rId5" cstate="hqprint">
              <a:extLst>
                <a:ext uri="{28A0092B-C50C-407E-A947-70E740481C1C}">
                  <a14:useLocalDpi xmlns:a14="http://schemas.microsoft.com/office/drawing/2010/main" val="0"/>
                </a:ext>
              </a:extLst>
            </a:blip>
            <a:srcRect/>
            <a:stretch>
              <a:fillRect l="-47984" t="-3482" r="5984" b="3482"/>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51" name="Oval 50">
            <a:extLst>
              <a:ext uri="{FF2B5EF4-FFF2-40B4-BE49-F238E27FC236}">
                <a16:creationId xmlns:a16="http://schemas.microsoft.com/office/drawing/2014/main" id="{646A2456-63A1-2BF8-FA96-2A0CE8F63FF3}"/>
              </a:ext>
            </a:extLst>
          </p:cNvPr>
          <p:cNvSpPr/>
          <p:nvPr/>
        </p:nvSpPr>
        <p:spPr>
          <a:xfrm>
            <a:off x="6245219" y="2586375"/>
            <a:ext cx="768096" cy="768096"/>
          </a:xfrm>
          <a:prstGeom prst="ellipse">
            <a:avLst/>
          </a:prstGeom>
          <a:blipFill>
            <a:blip r:embed="rId6" cstate="hqprint">
              <a:extLst>
                <a:ext uri="{28A0092B-C50C-407E-A947-70E740481C1C}">
                  <a14:useLocalDpi xmlns:a14="http://schemas.microsoft.com/office/drawing/2010/main" val="0"/>
                </a:ext>
              </a:extLst>
            </a:blip>
            <a:srcRect/>
            <a:stretch>
              <a:fillRect l="-17000" r="-17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52" name="Oval 51">
            <a:extLst>
              <a:ext uri="{FF2B5EF4-FFF2-40B4-BE49-F238E27FC236}">
                <a16:creationId xmlns:a16="http://schemas.microsoft.com/office/drawing/2014/main" id="{3EF86263-3959-B8AB-DA05-447FEA42D816}"/>
              </a:ext>
            </a:extLst>
          </p:cNvPr>
          <p:cNvSpPr/>
          <p:nvPr/>
        </p:nvSpPr>
        <p:spPr>
          <a:xfrm>
            <a:off x="6245219" y="3558170"/>
            <a:ext cx="768096" cy="768096"/>
          </a:xfrm>
          <a:prstGeom prst="ellipse">
            <a:avLst/>
          </a:prstGeom>
          <a:blipFill>
            <a:blip r:embed="rId7" cstate="hqprint">
              <a:extLst>
                <a:ext uri="{28A0092B-C50C-407E-A947-70E740481C1C}">
                  <a14:useLocalDpi xmlns:a14="http://schemas.microsoft.com/office/drawing/2010/main" val="0"/>
                </a:ext>
              </a:extLst>
            </a:blip>
            <a:srcRect/>
            <a:stretch>
              <a:fillRect l="-25000" r="-25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53" name="Oval 52">
            <a:extLst>
              <a:ext uri="{FF2B5EF4-FFF2-40B4-BE49-F238E27FC236}">
                <a16:creationId xmlns:a16="http://schemas.microsoft.com/office/drawing/2014/main" id="{E72EAF1B-28BB-67C4-797A-DBE64B6666B3}"/>
              </a:ext>
            </a:extLst>
          </p:cNvPr>
          <p:cNvSpPr/>
          <p:nvPr/>
        </p:nvSpPr>
        <p:spPr>
          <a:xfrm>
            <a:off x="6245245" y="4491921"/>
            <a:ext cx="768096" cy="768096"/>
          </a:xfrm>
          <a:prstGeom prst="ellipse">
            <a:avLst/>
          </a:prstGeom>
          <a:blipFill>
            <a:blip r:embed="rId8" cstate="hqprint">
              <a:extLst>
                <a:ext uri="{28A0092B-C50C-407E-A947-70E740481C1C}">
                  <a14:useLocalDpi xmlns:a14="http://schemas.microsoft.com/office/drawing/2010/main" val="0"/>
                </a:ext>
              </a:extLst>
            </a:blip>
            <a:srcRect/>
            <a:stretch>
              <a:fillRect l="-25000" r="-25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56" name="Title 55">
            <a:extLst>
              <a:ext uri="{FF2B5EF4-FFF2-40B4-BE49-F238E27FC236}">
                <a16:creationId xmlns:a16="http://schemas.microsoft.com/office/drawing/2014/main" id="{82232237-F376-BEAE-B7B7-0543597AC5FD}"/>
              </a:ext>
            </a:extLst>
          </p:cNvPr>
          <p:cNvSpPr>
            <a:spLocks noGrp="1"/>
          </p:cNvSpPr>
          <p:nvPr>
            <p:ph type="title"/>
          </p:nvPr>
        </p:nvSpPr>
        <p:spPr>
          <a:xfrm>
            <a:off x="273527" y="1071016"/>
            <a:ext cx="11466444" cy="997913"/>
          </a:xfrm>
        </p:spPr>
        <p:txBody>
          <a:bodyPr>
            <a:normAutofit/>
          </a:bodyPr>
          <a:lstStyle/>
          <a:p>
            <a:r>
              <a:rPr lang="en-US" dirty="0"/>
              <a:t>Environmental Justice Element Topics/</a:t>
            </a:r>
            <a:br>
              <a:rPr lang="en-US" dirty="0"/>
            </a:br>
            <a:r>
              <a:rPr lang="es-ES" dirty="0">
                <a:solidFill>
                  <a:srgbClr val="8A1B04"/>
                </a:solidFill>
              </a:rPr>
              <a:t>Temas del Elemento de la Justicia Ambiental</a:t>
            </a:r>
            <a:endParaRPr lang="en-US" dirty="0"/>
          </a:p>
        </p:txBody>
      </p:sp>
    </p:spTree>
    <p:extLst>
      <p:ext uri="{BB962C8B-B14F-4D97-AF65-F5344CB8AC3E}">
        <p14:creationId xmlns:p14="http://schemas.microsoft.com/office/powerpoint/2010/main" val="59955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n holding a red heart">
            <a:extLst>
              <a:ext uri="{FF2B5EF4-FFF2-40B4-BE49-F238E27FC236}">
                <a16:creationId xmlns:a16="http://schemas.microsoft.com/office/drawing/2014/main" id="{C6AB8577-846C-4A56-AA7B-1E891E20E8DC}"/>
              </a:ext>
            </a:extLst>
          </p:cNvPr>
          <p:cNvPicPr>
            <a:picLocks noChangeAspect="1"/>
          </p:cNvPicPr>
          <p:nvPr/>
        </p:nvPicPr>
        <p:blipFill>
          <a:blip r:embed="rId3">
            <a:extLst>
              <a:ext uri="{28A0092B-C50C-407E-A947-70E740481C1C}">
                <a14:useLocalDpi xmlns:a14="http://schemas.microsoft.com/office/drawing/2010/main" val="0"/>
              </a:ext>
            </a:extLst>
          </a:blip>
          <a:srcRect t="7425" b="7425"/>
          <a:stretch/>
        </p:blipFill>
        <p:spPr>
          <a:xfrm>
            <a:off x="-1" y="-1"/>
            <a:ext cx="12192001" cy="6920917"/>
          </a:xfrm>
          <a:prstGeom prst="rect">
            <a:avLst/>
          </a:prstGeom>
        </p:spPr>
      </p:pic>
      <p:sp>
        <p:nvSpPr>
          <p:cNvPr id="8" name="Rectangle 7">
            <a:extLst>
              <a:ext uri="{FF2B5EF4-FFF2-40B4-BE49-F238E27FC236}">
                <a16:creationId xmlns:a16="http://schemas.microsoft.com/office/drawing/2014/main" id="{C29F0076-E752-4E1D-CDF1-99C2AB547A1E}"/>
              </a:ext>
            </a:extLst>
          </p:cNvPr>
          <p:cNvSpPr/>
          <p:nvPr/>
        </p:nvSpPr>
        <p:spPr>
          <a:xfrm>
            <a:off x="3916104" y="0"/>
            <a:ext cx="8275896" cy="6920917"/>
          </a:xfrm>
          <a:prstGeom prst="rect">
            <a:avLst/>
          </a:prstGeom>
          <a:solidFill>
            <a:srgbClr val="1D345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36DA7BF-A32E-C428-B0A5-7F940C4138C2}"/>
              </a:ext>
            </a:extLst>
          </p:cNvPr>
          <p:cNvSpPr txBox="1"/>
          <p:nvPr/>
        </p:nvSpPr>
        <p:spPr>
          <a:xfrm>
            <a:off x="4177552" y="2396248"/>
            <a:ext cx="7119443" cy="4401205"/>
          </a:xfrm>
          <a:prstGeom prst="rect">
            <a:avLst/>
          </a:prstGeom>
          <a:noFill/>
        </p:spPr>
        <p:txBody>
          <a:bodyPr wrap="square" rtlCol="0" anchor="ctr">
            <a:spAutoFit/>
          </a:bodyPr>
          <a:lstStyle/>
          <a:p>
            <a:r>
              <a:rPr lang="en-US" sz="4000" dirty="0">
                <a:solidFill>
                  <a:schemeClr val="bg1"/>
                </a:solidFill>
                <a:latin typeface="Arial" panose="020B0604020202020204" pitchFamily="34" charset="0"/>
                <a:cs typeface="Arial" panose="020B0604020202020204" pitchFamily="34" charset="0"/>
              </a:rPr>
              <a:t>Overview of Existing Environmental and Health Conditions</a:t>
            </a:r>
          </a:p>
          <a:p>
            <a:endParaRPr lang="en-US" sz="3000" dirty="0">
              <a:solidFill>
                <a:schemeClr val="bg1"/>
              </a:solidFill>
              <a:latin typeface="Arial" panose="020B0604020202020204" pitchFamily="34" charset="0"/>
              <a:cs typeface="Arial" panose="020B0604020202020204" pitchFamily="34" charset="0"/>
            </a:endParaRPr>
          </a:p>
          <a:p>
            <a:r>
              <a:rPr lang="es-ES" sz="4000" i="1" dirty="0">
                <a:solidFill>
                  <a:schemeClr val="bg1"/>
                </a:solidFill>
                <a:latin typeface="Arial" panose="020B0604020202020204" pitchFamily="34" charset="0"/>
                <a:cs typeface="Arial" panose="020B0604020202020204" pitchFamily="34" charset="0"/>
              </a:rPr>
              <a:t>Descripción general de las condiciones ambientales y de salud existentes</a:t>
            </a:r>
            <a:endParaRPr lang="en-US" sz="4000" i="1" dirty="0">
              <a:solidFill>
                <a:schemeClr val="bg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6E8EA4C4-1F88-BB93-B4A0-FF33C6C990F9}"/>
              </a:ext>
            </a:extLst>
          </p:cNvPr>
          <p:cNvCxnSpPr/>
          <p:nvPr/>
        </p:nvCxnSpPr>
        <p:spPr>
          <a:xfrm>
            <a:off x="4280647" y="4621307"/>
            <a:ext cx="5970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9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F297B-0BE3-4FA0-B89F-C7E4E04DD947}"/>
              </a:ext>
            </a:extLst>
          </p:cNvPr>
          <p:cNvSpPr>
            <a:spLocks noGrp="1"/>
          </p:cNvSpPr>
          <p:nvPr>
            <p:ph type="title"/>
          </p:nvPr>
        </p:nvSpPr>
        <p:spPr>
          <a:xfrm>
            <a:off x="723346" y="-1200467"/>
            <a:ext cx="11183112" cy="997913"/>
          </a:xfrm>
        </p:spPr>
        <p:txBody>
          <a:bodyPr>
            <a:normAutofit/>
          </a:bodyPr>
          <a:lstStyle/>
          <a:p>
            <a:r>
              <a:rPr lang="en-US" dirty="0"/>
              <a:t>Public Facilities</a:t>
            </a:r>
            <a:br>
              <a:rPr lang="en-US" dirty="0"/>
            </a:br>
            <a:r>
              <a:rPr lang="en-US" dirty="0" err="1">
                <a:solidFill>
                  <a:srgbClr val="8A1B04"/>
                </a:solidFill>
              </a:rPr>
              <a:t>Instalaciones</a:t>
            </a:r>
            <a:r>
              <a:rPr lang="en-US" dirty="0">
                <a:solidFill>
                  <a:srgbClr val="8A1B04"/>
                </a:solidFill>
              </a:rPr>
              <a:t> </a:t>
            </a:r>
            <a:r>
              <a:rPr lang="en-US" dirty="0" err="1">
                <a:solidFill>
                  <a:srgbClr val="8A1B04"/>
                </a:solidFill>
              </a:rPr>
              <a:t>Públicas</a:t>
            </a:r>
            <a:endParaRPr lang="en-US" dirty="0">
              <a:solidFill>
                <a:srgbClr val="8A1B04"/>
              </a:solidFill>
            </a:endParaRPr>
          </a:p>
        </p:txBody>
      </p:sp>
      <p:graphicFrame>
        <p:nvGraphicFramePr>
          <p:cNvPr id="5" name="Content Placeholder 4">
            <a:extLst>
              <a:ext uri="{FF2B5EF4-FFF2-40B4-BE49-F238E27FC236}">
                <a16:creationId xmlns:a16="http://schemas.microsoft.com/office/drawing/2014/main" id="{5E423342-03C2-D7CE-DB3F-966B1E8921CD}"/>
              </a:ext>
            </a:extLst>
          </p:cNvPr>
          <p:cNvGraphicFramePr>
            <a:graphicFrameLocks noGrp="1"/>
          </p:cNvGraphicFramePr>
          <p:nvPr>
            <p:ph idx="1"/>
            <p:extLst>
              <p:ext uri="{D42A27DB-BD31-4B8C-83A1-F6EECF244321}">
                <p14:modId xmlns:p14="http://schemas.microsoft.com/office/powerpoint/2010/main" val="573431613"/>
              </p:ext>
            </p:extLst>
          </p:nvPr>
        </p:nvGraphicFramePr>
        <p:xfrm>
          <a:off x="-2717475" y="2267712"/>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2">
            <a:extLst>
              <a:ext uri="{FF2B5EF4-FFF2-40B4-BE49-F238E27FC236}">
                <a16:creationId xmlns:a16="http://schemas.microsoft.com/office/drawing/2014/main" id="{C59A8C5D-8455-4869-9D3F-3FE2504B2429}"/>
              </a:ext>
            </a:extLst>
          </p:cNvPr>
          <p:cNvSpPr txBox="1">
            <a:spLocks/>
          </p:cNvSpPr>
          <p:nvPr/>
        </p:nvSpPr>
        <p:spPr>
          <a:xfrm>
            <a:off x="1230630" y="2307194"/>
            <a:ext cx="4998720" cy="22762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92608" lvl="1" indent="0">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Calibri" panose="020F0502020204030204" pitchFamily="34" charse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14D9CAB2-9C60-0CDC-79C0-4961D7B3CE71}"/>
              </a:ext>
            </a:extLst>
          </p:cNvPr>
          <p:cNvSpPr txBox="1">
            <a:spLocks/>
          </p:cNvSpPr>
          <p:nvPr/>
        </p:nvSpPr>
        <p:spPr>
          <a:xfrm>
            <a:off x="5219700" y="2222386"/>
            <a:ext cx="6686757" cy="4460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900" dirty="0">
                <a:solidFill>
                  <a:srgbClr val="1D345D"/>
                </a:solidFill>
              </a:rPr>
              <a:t>More than 60% live within a 10 minute walk of a park/</a:t>
            </a:r>
            <a:r>
              <a:rPr lang="es-ES" sz="1900" dirty="0">
                <a:solidFill>
                  <a:srgbClr val="8A1B04"/>
                </a:solidFill>
              </a:rPr>
              <a:t>Más del 60% vive a 10 minutos a pie de un parque</a:t>
            </a:r>
            <a:endParaRPr lang="en-US" sz="1900" dirty="0">
              <a:solidFill>
                <a:srgbClr val="8A1B04"/>
              </a:solidFill>
            </a:endParaRPr>
          </a:p>
          <a:p>
            <a:pPr marL="285750" indent="-285750"/>
            <a:r>
              <a:rPr lang="en-US" sz="1900" dirty="0">
                <a:solidFill>
                  <a:srgbClr val="1D345D"/>
                </a:solidFill>
              </a:rPr>
              <a:t>Less than 5% of commuters utilize public transportation as their form of travel/ </a:t>
            </a:r>
            <a:r>
              <a:rPr lang="es-ES" sz="1900" dirty="0">
                <a:solidFill>
                  <a:srgbClr val="8A1B04"/>
                </a:solidFill>
              </a:rPr>
              <a:t>Menos del 5% de los viajeros utilizan el transporte público </a:t>
            </a:r>
            <a:endParaRPr lang="en-US" sz="1900" dirty="0">
              <a:solidFill>
                <a:srgbClr val="8A1B04"/>
              </a:solidFill>
            </a:endParaRPr>
          </a:p>
          <a:p>
            <a:pPr marL="285750" indent="-285750"/>
            <a:r>
              <a:rPr lang="en-US" sz="1900" dirty="0">
                <a:solidFill>
                  <a:srgbClr val="1D345D"/>
                </a:solidFill>
              </a:rPr>
              <a:t>There is only one K-12 school in the City, which is part of the Covina-Valley Unified School District/</a:t>
            </a:r>
            <a:r>
              <a:rPr lang="es-ES" sz="1900" dirty="0">
                <a:solidFill>
                  <a:srgbClr val="8A1B04"/>
                </a:solidFill>
              </a:rPr>
              <a:t>Hay una escuela K-12 en la ciudad, que es parte del Distrito Escolar Unificado de </a:t>
            </a:r>
            <a:r>
              <a:rPr lang="es-ES" sz="1900" dirty="0" err="1">
                <a:solidFill>
                  <a:srgbClr val="8A1B04"/>
                </a:solidFill>
              </a:rPr>
              <a:t>Covina</a:t>
            </a:r>
            <a:r>
              <a:rPr lang="es-ES" sz="1900" dirty="0">
                <a:solidFill>
                  <a:srgbClr val="8A1B04"/>
                </a:solidFill>
              </a:rPr>
              <a:t>-Valley</a:t>
            </a:r>
            <a:r>
              <a:rPr lang="en-US" sz="1900" dirty="0">
                <a:solidFill>
                  <a:srgbClr val="8A1B04"/>
                </a:solidFill>
              </a:rPr>
              <a:t> </a:t>
            </a:r>
          </a:p>
          <a:p>
            <a:pPr marL="285750" indent="-285750"/>
            <a:r>
              <a:rPr lang="en-US" sz="1900" dirty="0">
                <a:solidFill>
                  <a:srgbClr val="1D345D"/>
                </a:solidFill>
              </a:rPr>
              <a:t>In Irwindale, two major hospital complexes serve the community – Kaiser Permanente and Citrus Valley Health Partners/</a:t>
            </a:r>
            <a:r>
              <a:rPr lang="es-ES" sz="1900" dirty="0">
                <a:solidFill>
                  <a:srgbClr val="8A1B04"/>
                </a:solidFill>
              </a:rPr>
              <a:t>En </a:t>
            </a:r>
            <a:r>
              <a:rPr lang="es-ES" sz="1900" dirty="0" err="1">
                <a:solidFill>
                  <a:srgbClr val="8A1B04"/>
                </a:solidFill>
              </a:rPr>
              <a:t>Irwindale</a:t>
            </a:r>
            <a:r>
              <a:rPr lang="es-ES" sz="1900" dirty="0">
                <a:solidFill>
                  <a:srgbClr val="8A1B04"/>
                </a:solidFill>
              </a:rPr>
              <a:t> hay dos importantes complejos hospitalarios: Kaiser Permanente y Citrus Valley </a:t>
            </a:r>
            <a:r>
              <a:rPr lang="es-ES" sz="1900" dirty="0" err="1">
                <a:solidFill>
                  <a:srgbClr val="8A1B04"/>
                </a:solidFill>
              </a:rPr>
              <a:t>Health</a:t>
            </a:r>
            <a:r>
              <a:rPr lang="es-ES" sz="1900" dirty="0">
                <a:solidFill>
                  <a:srgbClr val="8A1B04"/>
                </a:solidFill>
              </a:rPr>
              <a:t> </a:t>
            </a:r>
            <a:r>
              <a:rPr lang="es-ES" sz="1900" dirty="0" err="1">
                <a:solidFill>
                  <a:srgbClr val="8A1B04"/>
                </a:solidFill>
              </a:rPr>
              <a:t>Partners</a:t>
            </a:r>
            <a:endParaRPr lang="en-US" sz="1900" dirty="0">
              <a:solidFill>
                <a:srgbClr val="8A1B04"/>
              </a:solidFill>
            </a:endParaRPr>
          </a:p>
        </p:txBody>
      </p:sp>
      <p:sp>
        <p:nvSpPr>
          <p:cNvPr id="8" name="Title 1">
            <a:extLst>
              <a:ext uri="{FF2B5EF4-FFF2-40B4-BE49-F238E27FC236}">
                <a16:creationId xmlns:a16="http://schemas.microsoft.com/office/drawing/2014/main" id="{B6B906F3-C4E5-5B80-06E2-931C8A4AFD36}"/>
              </a:ext>
            </a:extLst>
          </p:cNvPr>
          <p:cNvSpPr txBox="1">
            <a:spLocks/>
          </p:cNvSpPr>
          <p:nvPr/>
        </p:nvSpPr>
        <p:spPr>
          <a:xfrm>
            <a:off x="27352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n-US" dirty="0"/>
              <a:t>Public Facilities/</a:t>
            </a:r>
            <a:br>
              <a:rPr lang="en-US" dirty="0"/>
            </a:br>
            <a:r>
              <a:rPr lang="en-US" dirty="0" err="1">
                <a:solidFill>
                  <a:srgbClr val="8A1B04"/>
                </a:solidFill>
              </a:rPr>
              <a:t>Instalaciones</a:t>
            </a:r>
            <a:r>
              <a:rPr lang="en-US" dirty="0">
                <a:solidFill>
                  <a:srgbClr val="8A1B04"/>
                </a:solidFill>
              </a:rPr>
              <a:t> </a:t>
            </a:r>
            <a:r>
              <a:rPr lang="en-US" dirty="0" err="1">
                <a:solidFill>
                  <a:srgbClr val="8A1B04"/>
                </a:solidFill>
              </a:rPr>
              <a:t>Públicas</a:t>
            </a:r>
            <a:endParaRPr lang="en-US" dirty="0"/>
          </a:p>
        </p:txBody>
      </p:sp>
    </p:spTree>
    <p:extLst>
      <p:ext uri="{BB962C8B-B14F-4D97-AF65-F5344CB8AC3E}">
        <p14:creationId xmlns:p14="http://schemas.microsoft.com/office/powerpoint/2010/main" val="298856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dirty="0"/>
              <a:t>What is the City already doing to improve public facilities?</a:t>
            </a:r>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285750" lvl="0" indent="-285750" fontAlgn="auto">
              <a:buFont typeface="Arial" panose="020B0604020202020204" pitchFamily="34" charset="0"/>
              <a:buChar char="•"/>
            </a:pPr>
            <a:r>
              <a:rPr lang="en-US" dirty="0"/>
              <a:t>The City is building a new, state-of-the-art, $7 million City library to serve 1,400 residents</a:t>
            </a:r>
            <a:endParaRPr lang="en-US" dirty="0">
              <a:solidFill>
                <a:srgbClr val="1D345D"/>
              </a:solidFill>
            </a:endParaRPr>
          </a:p>
          <a:p>
            <a:pPr marL="285750" lvl="0" indent="-285750" fontAlgn="auto">
              <a:buFont typeface="Arial" panose="020B0604020202020204" pitchFamily="34" charset="0"/>
              <a:buChar char="•"/>
            </a:pPr>
            <a:r>
              <a:rPr lang="en-US" dirty="0"/>
              <a:t>Parks and recreation building will be expanded and occupy the existing library space</a:t>
            </a:r>
          </a:p>
          <a:p>
            <a:pPr marL="285750" lvl="0" indent="-285750" fontAlgn="auto">
              <a:buFont typeface="Arial" panose="020B0604020202020204" pitchFamily="34" charset="0"/>
              <a:buChar char="•"/>
            </a:pPr>
            <a:r>
              <a:rPr lang="en-US" dirty="0"/>
              <a:t>Upgrade of flood lights on the baseball field</a:t>
            </a: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dirty="0">
                <a:solidFill>
                  <a:srgbClr val="8A1B04"/>
                </a:solidFill>
              </a:rPr>
              <a:t>¿Qué está haciendo la ciudad para mejorar las instalaciones públicas?</a:t>
            </a:r>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538589" cy="4428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fontAlgn="auto">
              <a:buFont typeface="Arial" panose="020B0604020202020204" pitchFamily="34" charset="0"/>
              <a:buChar char="•"/>
            </a:pPr>
            <a:r>
              <a:rPr lang="es-ES" sz="1900" dirty="0">
                <a:solidFill>
                  <a:srgbClr val="8A1B04"/>
                </a:solidFill>
              </a:rPr>
              <a:t>La ciudad está construyendo una nueva biblioteca municipal de última generación de $7 millones para servir a 1,400 residentes</a:t>
            </a:r>
            <a:endParaRPr lang="en-US" sz="1900" dirty="0">
              <a:solidFill>
                <a:srgbClr val="8A1B04"/>
              </a:solidFill>
            </a:endParaRPr>
          </a:p>
          <a:p>
            <a:pPr marL="285750" lvl="0" indent="-285750" fontAlgn="auto">
              <a:buFont typeface="Arial" panose="020B0604020202020204" pitchFamily="34" charset="0"/>
              <a:buChar char="•"/>
            </a:pPr>
            <a:r>
              <a:rPr lang="es-ES" sz="1900" dirty="0">
                <a:solidFill>
                  <a:srgbClr val="8A1B04"/>
                </a:solidFill>
              </a:rPr>
              <a:t>El edificio de parques y recreación se ampliará y ocupará el espacio de la biblioteca existente</a:t>
            </a:r>
            <a:endParaRPr lang="en-US" sz="1900" dirty="0">
              <a:solidFill>
                <a:srgbClr val="8A1B04"/>
              </a:solidFill>
            </a:endParaRPr>
          </a:p>
          <a:p>
            <a:pPr marL="285750" lvl="0" indent="-285750" fontAlgn="auto">
              <a:buFont typeface="Arial" panose="020B0604020202020204" pitchFamily="34" charset="0"/>
              <a:buChar char="•"/>
            </a:pPr>
            <a:r>
              <a:rPr lang="es-ES" sz="1900" dirty="0">
                <a:solidFill>
                  <a:srgbClr val="8A1B04"/>
                </a:solidFill>
              </a:rPr>
              <a:t>Actualización de luces de inundación en el campo de béisbol</a:t>
            </a:r>
            <a:endParaRPr lang="en-US" sz="1900" dirty="0">
              <a:solidFill>
                <a:srgbClr val="8A1B04"/>
              </a:solidFill>
            </a:endParaRPr>
          </a:p>
        </p:txBody>
      </p:sp>
    </p:spTree>
    <p:extLst>
      <p:ext uri="{BB962C8B-B14F-4D97-AF65-F5344CB8AC3E}">
        <p14:creationId xmlns:p14="http://schemas.microsoft.com/office/powerpoint/2010/main" val="159193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dirty="0"/>
              <a:t>What is the City already doing to improve public facilities?</a:t>
            </a:r>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a:xfrm>
            <a:off x="273527" y="2222386"/>
            <a:ext cx="5685976" cy="4414157"/>
          </a:xfrm>
        </p:spPr>
        <p:txBody>
          <a:bodyPr>
            <a:noAutofit/>
          </a:bodyPr>
          <a:lstStyle/>
          <a:p>
            <a:pPr marL="285750" indent="-285750"/>
            <a:r>
              <a:rPr lang="en-US" dirty="0"/>
              <a:t>Park improvement projects include new flood lights, basketball court, bus turnout, memorial garden, picnic area,  remodeled 2 restrooms, picnic </a:t>
            </a:r>
            <a:r>
              <a:rPr lang="en-US" dirty="0" err="1"/>
              <a:t>bbq</a:t>
            </a:r>
            <a:r>
              <a:rPr lang="en-US" dirty="0"/>
              <a:t> area is rebuilt, new picnic shelter area, new landscaping, new LED lighting, park benches and trashcans</a:t>
            </a:r>
          </a:p>
          <a:p>
            <a:pPr marL="285750" lvl="0" indent="-285750" fontAlgn="auto">
              <a:buFont typeface="Arial" panose="020B0604020202020204" pitchFamily="34" charset="0"/>
              <a:buChar char="•"/>
            </a:pPr>
            <a:r>
              <a:rPr lang="en-US" dirty="0"/>
              <a:t>Recent remodeling of the Senior Center which includes new flooring, remodeled new restrooms, new ADA improvements, remove and replace sliding doors, install new mechanical system to outside door, lights upgraded to LED, and new HVAC systems</a:t>
            </a:r>
            <a:endParaRPr lang="en-US" dirty="0">
              <a:solidFill>
                <a:srgbClr val="1D345D"/>
              </a:solidFill>
            </a:endParaRP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dirty="0">
                <a:solidFill>
                  <a:srgbClr val="8A1B04"/>
                </a:solidFill>
              </a:rPr>
              <a:t>¿Qué está haciendo la ciudad para mejorar las instalaciones públicas?</a:t>
            </a:r>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196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s-ES" sz="1900" dirty="0">
                <a:solidFill>
                  <a:srgbClr val="8A1B04"/>
                </a:solidFill>
              </a:rPr>
              <a:t>Los proyectos de mejora del parque incluyen nuevas luces de inundación, cancha de baloncesto, salida de autobuses, jardín conmemorativo, área de pícnic, 2 baños remodelados, área de barbacoa para pícnic reconstruida, nueva área de refugio para pícnic, paisajismo nuevo, nueva iluminación LED, bancos de parque y botes de basura</a:t>
            </a:r>
          </a:p>
          <a:p>
            <a:pPr marL="285750" lvl="0" indent="-285750" fontAlgn="auto">
              <a:buFont typeface="Arial" panose="020B0604020202020204" pitchFamily="34" charset="0"/>
              <a:buChar char="•"/>
            </a:pPr>
            <a:r>
              <a:rPr lang="es-ES" sz="1900" dirty="0">
                <a:solidFill>
                  <a:srgbClr val="8A1B04"/>
                </a:solidFill>
              </a:rPr>
              <a:t>Remodelación reciente del Centro de Adultos Mayores incluye pisos nuevos, baños remodelados, mejoras ADA, puertas corredizas reemplazadas, instalación de un nuevo sistema mecánico en la puerta exterior, luces mejoradas a LED y nuevos sistemas</a:t>
            </a:r>
            <a:endParaRPr lang="en-US" sz="1900" dirty="0">
              <a:solidFill>
                <a:srgbClr val="8A1B04"/>
              </a:solidFill>
            </a:endParaRPr>
          </a:p>
        </p:txBody>
      </p:sp>
      <p:sp>
        <p:nvSpPr>
          <p:cNvPr id="6" name="TextBox 5">
            <a:extLst>
              <a:ext uri="{FF2B5EF4-FFF2-40B4-BE49-F238E27FC236}">
                <a16:creationId xmlns:a16="http://schemas.microsoft.com/office/drawing/2014/main" id="{97C87E9A-440B-36A8-B535-6ADD5A1E3F19}"/>
              </a:ext>
            </a:extLst>
          </p:cNvPr>
          <p:cNvSpPr txBox="1"/>
          <p:nvPr/>
        </p:nvSpPr>
        <p:spPr>
          <a:xfrm>
            <a:off x="8476342" y="197862"/>
            <a:ext cx="1698171" cy="292388"/>
          </a:xfrm>
          <a:prstGeom prst="rect">
            <a:avLst/>
          </a:prstGeom>
          <a:noFill/>
        </p:spPr>
        <p:txBody>
          <a:bodyPr wrap="square">
            <a:spAutoFit/>
          </a:bodyPr>
          <a:lstStyle/>
          <a:p>
            <a:pPr algn="ctr"/>
            <a:r>
              <a:rPr lang="es-ES" sz="1300" dirty="0">
                <a:solidFill>
                  <a:schemeClr val="bg1"/>
                </a:solidFill>
                <a:latin typeface="Arial" panose="020B0604020202020204" pitchFamily="34" charset="0"/>
                <a:cs typeface="Arial" panose="020B0604020202020204" pitchFamily="34" charset="0"/>
              </a:rPr>
              <a:t>(cont.</a:t>
            </a:r>
            <a:r>
              <a:rPr lang="en-US" sz="1300" dirty="0">
                <a:solidFill>
                  <a:schemeClr val="bg1"/>
                </a:solidFill>
              </a:rPr>
              <a:t>/</a:t>
            </a:r>
            <a:r>
              <a:rPr lang="en-US" sz="1300" b="0" i="0" dirty="0" err="1">
                <a:solidFill>
                  <a:schemeClr val="bg1"/>
                </a:solidFill>
                <a:effectLst/>
                <a:latin typeface="Arial" panose="020B0604020202020204" pitchFamily="34" charset="0"/>
                <a:cs typeface="Arial" panose="020B0604020202020204" pitchFamily="34" charset="0"/>
              </a:rPr>
              <a:t>continuación</a:t>
            </a:r>
            <a:r>
              <a:rPr lang="es-ES" sz="1300" dirty="0">
                <a:solidFill>
                  <a:schemeClr val="bg1"/>
                </a:solidFill>
                <a:latin typeface="Arial" panose="020B0604020202020204" pitchFamily="34" charset="0"/>
                <a:cs typeface="Arial" panose="020B0604020202020204" pitchFamily="34" charset="0"/>
              </a:rPr>
              <a:t>)</a:t>
            </a:r>
            <a:endParaRPr lang="en-US"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21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dirty="0"/>
              <a:t>What is the City already doing to improve public facilities?</a:t>
            </a:r>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a:xfrm>
            <a:off x="273527" y="2222386"/>
            <a:ext cx="5685976" cy="4414157"/>
          </a:xfrm>
        </p:spPr>
        <p:txBody>
          <a:bodyPr>
            <a:noAutofit/>
          </a:bodyPr>
          <a:lstStyle/>
          <a:p>
            <a:pPr marL="285750" lvl="0" indent="-285750"/>
            <a:r>
              <a:rPr lang="en-US" dirty="0"/>
              <a:t>City Hall received new HVAC system and </a:t>
            </a:r>
            <a:r>
              <a:rPr lang="en-US" dirty="0" smtClean="0"/>
              <a:t>remodeled </a:t>
            </a:r>
            <a:r>
              <a:rPr lang="en-US" dirty="0"/>
              <a:t>interior of </a:t>
            </a:r>
            <a:r>
              <a:rPr lang="en-US" dirty="0" smtClean="0"/>
              <a:t>the Community </a:t>
            </a:r>
            <a:r>
              <a:rPr lang="en-US" dirty="0"/>
              <a:t>Development </a:t>
            </a:r>
            <a:r>
              <a:rPr lang="en-US" dirty="0" smtClean="0"/>
              <a:t>Department including painting, a new HVAC system, and maintenance/rehabilitation </a:t>
            </a:r>
            <a:r>
              <a:rPr lang="en-US" dirty="0"/>
              <a:t>of roof </a:t>
            </a:r>
            <a:r>
              <a:rPr lang="en-US" dirty="0" smtClean="0"/>
              <a:t>system</a:t>
            </a:r>
            <a:endParaRPr lang="en-US" dirty="0"/>
          </a:p>
          <a:p>
            <a:pPr marL="285750" lvl="0" indent="-285750" fontAlgn="auto">
              <a:buFont typeface="Arial" panose="020B0604020202020204" pitchFamily="34" charset="0"/>
              <a:buChar char="•"/>
            </a:pPr>
            <a:r>
              <a:rPr lang="en-US" dirty="0"/>
              <a:t>Developments are charged Development Impact Fees based on their land use and funds improvements for the following facilities: administration, police, parks and recreation, library, transportation, storm drain, and sewer</a:t>
            </a:r>
            <a:endParaRPr lang="en-US" dirty="0">
              <a:solidFill>
                <a:srgbClr val="1D345D"/>
              </a:solidFill>
            </a:endParaRP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dirty="0">
                <a:solidFill>
                  <a:srgbClr val="8A1B04"/>
                </a:solidFill>
              </a:rPr>
              <a:t>¿Qué está haciendo la ciudad para mejorar las instalaciones públicas?</a:t>
            </a:r>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196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r>
              <a:rPr lang="es-ES" sz="1900" dirty="0" smtClean="0">
                <a:solidFill>
                  <a:srgbClr val="8A1B04"/>
                </a:solidFill>
              </a:rPr>
              <a:t>El ayuntamiento</a:t>
            </a:r>
            <a:r>
              <a:rPr lang="es-ES" sz="1900" dirty="0" smtClean="0">
                <a:solidFill>
                  <a:srgbClr val="8A1B04"/>
                </a:solidFill>
              </a:rPr>
              <a:t> de la ciudad ha recibido </a:t>
            </a:r>
            <a:r>
              <a:rPr lang="es-ES" sz="1900" dirty="0" smtClean="0">
                <a:solidFill>
                  <a:srgbClr val="8A1B04"/>
                </a:solidFill>
              </a:rPr>
              <a:t>nuevo sistema </a:t>
            </a:r>
            <a:r>
              <a:rPr lang="es-ES" sz="1900" dirty="0" smtClean="0">
                <a:solidFill>
                  <a:srgbClr val="8A1B04"/>
                </a:solidFill>
              </a:rPr>
              <a:t>de HVAC</a:t>
            </a:r>
            <a:r>
              <a:rPr lang="es-ES" sz="1900" dirty="0">
                <a:solidFill>
                  <a:srgbClr val="8A1B04"/>
                </a:solidFill>
              </a:rPr>
              <a:t>. </a:t>
            </a:r>
            <a:r>
              <a:rPr lang="es-ES" sz="1900" dirty="0" smtClean="0">
                <a:solidFill>
                  <a:srgbClr val="8A1B04"/>
                </a:solidFill>
              </a:rPr>
              <a:t>El </a:t>
            </a:r>
            <a:r>
              <a:rPr lang="es-ES" sz="1900" dirty="0">
                <a:solidFill>
                  <a:srgbClr val="8A1B04"/>
                </a:solidFill>
              </a:rPr>
              <a:t>Departamento de Desarrollo </a:t>
            </a:r>
            <a:r>
              <a:rPr lang="es-ES" sz="1900" dirty="0" smtClean="0">
                <a:solidFill>
                  <a:srgbClr val="8A1B04"/>
                </a:solidFill>
              </a:rPr>
              <a:t> Comunitario ha sido remodelado y actualizado recibiendo un nuevo sistema de HVAC, pintura, y mantenimiento/rehabilitación </a:t>
            </a:r>
            <a:r>
              <a:rPr lang="es-ES" sz="1900" dirty="0" smtClean="0">
                <a:solidFill>
                  <a:srgbClr val="8A1B04"/>
                </a:solidFill>
              </a:rPr>
              <a:t>del sistema de </a:t>
            </a:r>
            <a:r>
              <a:rPr lang="es-ES" sz="1900" dirty="0" smtClean="0">
                <a:solidFill>
                  <a:srgbClr val="8A1B04"/>
                </a:solidFill>
              </a:rPr>
              <a:t>techo.</a:t>
            </a:r>
            <a:endParaRPr lang="en-US" sz="1900" dirty="0" smtClean="0">
              <a:solidFill>
                <a:srgbClr val="8A1B04"/>
              </a:solidFill>
            </a:endParaRPr>
          </a:p>
          <a:p>
            <a:pPr marL="285750" lvl="0" indent="-285750" fontAlgn="auto">
              <a:buFont typeface="Arial" panose="020B0604020202020204" pitchFamily="34" charset="0"/>
              <a:buChar char="•"/>
            </a:pPr>
            <a:r>
              <a:rPr lang="es-ES" sz="1900" dirty="0" smtClean="0">
                <a:solidFill>
                  <a:srgbClr val="8A1B04"/>
                </a:solidFill>
              </a:rPr>
              <a:t>A los desarrollos se les cobran tarifas de impacto según el uso y los fondos para las siguientes instalaciones: administración, policía, parques y recreación, biblioteca, transporte, drenaje pluvial y alcantarillado</a:t>
            </a:r>
            <a:endParaRPr lang="en-US" sz="1900" dirty="0">
              <a:solidFill>
                <a:srgbClr val="8A1B04"/>
              </a:solidFill>
            </a:endParaRPr>
          </a:p>
        </p:txBody>
      </p:sp>
      <p:sp>
        <p:nvSpPr>
          <p:cNvPr id="6" name="TextBox 5">
            <a:extLst>
              <a:ext uri="{FF2B5EF4-FFF2-40B4-BE49-F238E27FC236}">
                <a16:creationId xmlns:a16="http://schemas.microsoft.com/office/drawing/2014/main" id="{678D476D-6FC6-1440-EA14-EF85EFC1C881}"/>
              </a:ext>
            </a:extLst>
          </p:cNvPr>
          <p:cNvSpPr txBox="1"/>
          <p:nvPr/>
        </p:nvSpPr>
        <p:spPr>
          <a:xfrm>
            <a:off x="8476342" y="197862"/>
            <a:ext cx="1698171" cy="292388"/>
          </a:xfrm>
          <a:prstGeom prst="rect">
            <a:avLst/>
          </a:prstGeom>
          <a:noFill/>
        </p:spPr>
        <p:txBody>
          <a:bodyPr wrap="square">
            <a:spAutoFit/>
          </a:bodyPr>
          <a:lstStyle/>
          <a:p>
            <a:pPr algn="ctr"/>
            <a:r>
              <a:rPr lang="es-ES" sz="1300" dirty="0">
                <a:solidFill>
                  <a:schemeClr val="bg1"/>
                </a:solidFill>
                <a:latin typeface="Arial" panose="020B0604020202020204" pitchFamily="34" charset="0"/>
                <a:cs typeface="Arial" panose="020B0604020202020204" pitchFamily="34" charset="0"/>
              </a:rPr>
              <a:t>(cont.</a:t>
            </a:r>
            <a:r>
              <a:rPr lang="en-US" sz="1300" dirty="0">
                <a:solidFill>
                  <a:schemeClr val="bg1"/>
                </a:solidFill>
                <a:latin typeface="Arial" panose="020B0604020202020204" pitchFamily="34" charset="0"/>
                <a:cs typeface="Arial" panose="020B0604020202020204" pitchFamily="34" charset="0"/>
              </a:rPr>
              <a:t>/</a:t>
            </a:r>
            <a:r>
              <a:rPr lang="en-US" sz="1300" b="0" i="0" dirty="0" err="1">
                <a:solidFill>
                  <a:schemeClr val="bg1"/>
                </a:solidFill>
                <a:effectLst/>
                <a:latin typeface="Arial" panose="020B0604020202020204" pitchFamily="34" charset="0"/>
                <a:cs typeface="Arial" panose="020B0604020202020204" pitchFamily="34" charset="0"/>
              </a:rPr>
              <a:t>continuación</a:t>
            </a:r>
            <a:r>
              <a:rPr lang="es-ES" sz="1300" dirty="0">
                <a:solidFill>
                  <a:schemeClr val="bg1"/>
                </a:solidFill>
                <a:latin typeface="Arial" panose="020B0604020202020204" pitchFamily="34" charset="0"/>
                <a:cs typeface="Arial" panose="020B0604020202020204" pitchFamily="34" charset="0"/>
              </a:rPr>
              <a:t>)</a:t>
            </a:r>
            <a:endParaRPr lang="en-US"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674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E423342-03C2-D7CE-DB3F-966B1E8921CD}"/>
              </a:ext>
            </a:extLst>
          </p:cNvPr>
          <p:cNvGraphicFramePr>
            <a:graphicFrameLocks noGrp="1"/>
          </p:cNvGraphicFramePr>
          <p:nvPr>
            <p:ph idx="1"/>
            <p:extLst>
              <p:ext uri="{D42A27DB-BD31-4B8C-83A1-F6EECF244321}">
                <p14:modId xmlns:p14="http://schemas.microsoft.com/office/powerpoint/2010/main" val="1399565838"/>
              </p:ext>
            </p:extLst>
          </p:nvPr>
        </p:nvGraphicFramePr>
        <p:xfrm>
          <a:off x="-2535352" y="2128522"/>
          <a:ext cx="10058400" cy="4264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8F30215E-298A-B87F-6156-BBABDE3F0673}"/>
              </a:ext>
            </a:extLst>
          </p:cNvPr>
          <p:cNvSpPr txBox="1">
            <a:spLocks/>
          </p:cNvSpPr>
          <p:nvPr/>
        </p:nvSpPr>
        <p:spPr>
          <a:xfrm>
            <a:off x="5219701" y="2222386"/>
            <a:ext cx="6545580" cy="4460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900" dirty="0">
                <a:latin typeface="Arial" panose="020B0604020202020204" pitchFamily="34" charset="0"/>
                <a:cs typeface="Arial" panose="020B0604020202020204" pitchFamily="34" charset="0"/>
              </a:rPr>
              <a:t>O</a:t>
            </a:r>
            <a:r>
              <a:rPr lang="en-US" sz="1900" b="0" dirty="0">
                <a:latin typeface="Arial" panose="020B0604020202020204" pitchFamily="34" charset="0"/>
                <a:cs typeface="Arial" panose="020B0604020202020204" pitchFamily="34" charset="0"/>
              </a:rPr>
              <a:t>nly 6% of Irwindale residences are within ½ mile of healthy food sources/</a:t>
            </a:r>
            <a:r>
              <a:rPr lang="es-ES" sz="1900" dirty="0">
                <a:solidFill>
                  <a:srgbClr val="8A1B04"/>
                </a:solidFill>
                <a:latin typeface="Arial" panose="020B0604020202020204" pitchFamily="34" charset="0"/>
                <a:cs typeface="Arial" panose="020B0604020202020204" pitchFamily="34" charset="0"/>
              </a:rPr>
              <a:t>Solo el 6% de las residencias de </a:t>
            </a:r>
            <a:r>
              <a:rPr lang="es-ES" sz="1900" dirty="0" err="1">
                <a:solidFill>
                  <a:srgbClr val="8A1B04"/>
                </a:solidFill>
                <a:latin typeface="Arial" panose="020B0604020202020204" pitchFamily="34" charset="0"/>
                <a:cs typeface="Arial" panose="020B0604020202020204" pitchFamily="34" charset="0"/>
              </a:rPr>
              <a:t>Irwindale</a:t>
            </a:r>
            <a:r>
              <a:rPr lang="es-ES" sz="1900" dirty="0">
                <a:solidFill>
                  <a:srgbClr val="8A1B04"/>
                </a:solidFill>
                <a:latin typeface="Arial" panose="020B0604020202020204" pitchFamily="34" charset="0"/>
                <a:cs typeface="Arial" panose="020B0604020202020204" pitchFamily="34" charset="0"/>
              </a:rPr>
              <a:t> se encuentran a ½ milla de alimentos saludables</a:t>
            </a:r>
            <a:endParaRPr lang="en-US" sz="1900" dirty="0">
              <a:solidFill>
                <a:srgbClr val="8A1B04"/>
              </a:solidFill>
            </a:endParaRPr>
          </a:p>
          <a:p>
            <a:pPr marL="342900" indent="-342900">
              <a:buFont typeface="Arial" panose="020B0604020202020204" pitchFamily="34" charset="0"/>
              <a:buChar char="•"/>
            </a:pPr>
            <a:r>
              <a:rPr lang="en-US" sz="1900" dirty="0"/>
              <a:t>Residents and employees </a:t>
            </a:r>
            <a:r>
              <a:rPr lang="en-US" sz="1900" dirty="0">
                <a:latin typeface="Arial" panose="020B0604020202020204" pitchFamily="34" charset="0"/>
                <a:cs typeface="Arial" panose="020B0604020202020204" pitchFamily="34" charset="0"/>
              </a:rPr>
              <a:t>agreed on the need for a local grocery store, farmers market to provide more convenient access to fresh food, a community garden, and the desire for more diverse healthy food options in the City/</a:t>
            </a:r>
            <a:r>
              <a:rPr lang="es-ES" sz="1900" dirty="0">
                <a:solidFill>
                  <a:srgbClr val="8A1B04"/>
                </a:solidFill>
                <a:latin typeface="Arial" panose="020B0604020202020204" pitchFamily="34" charset="0"/>
                <a:cs typeface="Arial" panose="020B0604020202020204" pitchFamily="34" charset="0"/>
              </a:rPr>
              <a:t>Los residentes y empleados coincidieron en la necesidad de una tienda de abarrotes local, un mercado de agricultores para brindar un acceso más conveniente a alimentos frescos, un jardín comunitario y el deseo de tener más opciones diversas de alimentos saludables en la Ciudad</a:t>
            </a:r>
            <a:endParaRPr lang="en-US" sz="1900" dirty="0">
              <a:solidFill>
                <a:srgbClr val="8A1B04"/>
              </a:solidFill>
            </a:endParaRPr>
          </a:p>
        </p:txBody>
      </p:sp>
      <p:sp>
        <p:nvSpPr>
          <p:cNvPr id="8" name="Title 1">
            <a:extLst>
              <a:ext uri="{FF2B5EF4-FFF2-40B4-BE49-F238E27FC236}">
                <a16:creationId xmlns:a16="http://schemas.microsoft.com/office/drawing/2014/main" id="{5B0550B1-9A73-F5B7-4735-5578101A1900}"/>
              </a:ext>
            </a:extLst>
          </p:cNvPr>
          <p:cNvSpPr txBox="1">
            <a:spLocks/>
          </p:cNvSpPr>
          <p:nvPr/>
        </p:nvSpPr>
        <p:spPr>
          <a:xfrm>
            <a:off x="27352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n-US" dirty="0"/>
              <a:t>Access to Healthy Foods/</a:t>
            </a:r>
            <a:br>
              <a:rPr lang="en-US" dirty="0"/>
            </a:br>
            <a:r>
              <a:rPr lang="en-US" dirty="0" err="1">
                <a:solidFill>
                  <a:srgbClr val="8A1B04"/>
                </a:solidFill>
              </a:rPr>
              <a:t>Acceso</a:t>
            </a:r>
            <a:r>
              <a:rPr lang="en-US" dirty="0">
                <a:solidFill>
                  <a:srgbClr val="8A1B04"/>
                </a:solidFill>
              </a:rPr>
              <a:t> a Alimentos </a:t>
            </a:r>
            <a:r>
              <a:rPr lang="en-US" dirty="0" err="1">
                <a:solidFill>
                  <a:srgbClr val="8A1B04"/>
                </a:solidFill>
              </a:rPr>
              <a:t>Saludables</a:t>
            </a:r>
            <a:endParaRPr lang="en-US" dirty="0"/>
          </a:p>
        </p:txBody>
      </p:sp>
    </p:spTree>
    <p:extLst>
      <p:ext uri="{BB962C8B-B14F-4D97-AF65-F5344CB8AC3E}">
        <p14:creationId xmlns:p14="http://schemas.microsoft.com/office/powerpoint/2010/main" val="107383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dirty="0"/>
              <a:t>What is the City already</a:t>
            </a:r>
            <a:br>
              <a:rPr lang="en-US" dirty="0"/>
            </a:br>
            <a:r>
              <a:rPr lang="en-US" dirty="0"/>
              <a:t>doing to improve food access?</a:t>
            </a:r>
            <a:br>
              <a:rPr lang="en-US" dirty="0"/>
            </a:br>
            <a:endParaRPr lang="en-US" dirty="0"/>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285750" indent="-285750">
              <a:buFont typeface="Arial" panose="020B0604020202020204" pitchFamily="34" charset="0"/>
              <a:buChar char="•"/>
            </a:pPr>
            <a:r>
              <a:rPr lang="en-US" dirty="0"/>
              <a:t>The City provides a Nutrition program for the seniors over 50 years of age; food is delivered to homes and also served at the Senior Center</a:t>
            </a:r>
          </a:p>
          <a:p>
            <a:pPr marL="285750" lvl="0" indent="-285750">
              <a:buFont typeface="Arial" panose="020B0604020202020204" pitchFamily="34" charset="0"/>
              <a:buChar char="•"/>
            </a:pPr>
            <a:r>
              <a:rPr lang="en-US" dirty="0"/>
              <a:t>Farmer’s market approved at the Kaiser Permanente facility</a:t>
            </a:r>
          </a:p>
          <a:p>
            <a:pPr marL="285750" indent="-285750">
              <a:buFont typeface="Arial" panose="020B0604020202020204" pitchFamily="34" charset="0"/>
              <a:buChar char="•"/>
            </a:pPr>
            <a:r>
              <a:rPr lang="en-US" dirty="0"/>
              <a:t>The City has future plans for a farmer’s market</a:t>
            </a:r>
          </a:p>
          <a:p>
            <a:pPr marL="285750" indent="-285750">
              <a:buFont typeface="Arial" panose="020B0604020202020204" pitchFamily="34" charset="0"/>
              <a:buChar char="•"/>
            </a:pPr>
            <a:r>
              <a:rPr lang="en-US" dirty="0"/>
              <a:t>The Irwindale Community Foundation hosts food distribution events for residents</a:t>
            </a: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dirty="0">
                <a:solidFill>
                  <a:srgbClr val="8A1B04"/>
                </a:solidFill>
              </a:rPr>
              <a:t>¿Qué está haciendo la ciudad para mejorar el a</a:t>
            </a:r>
            <a:r>
              <a:rPr lang="en-US" dirty="0" err="1">
                <a:solidFill>
                  <a:srgbClr val="8A1B04"/>
                </a:solidFill>
              </a:rPr>
              <a:t>cceso</a:t>
            </a:r>
            <a:r>
              <a:rPr lang="en-US" dirty="0">
                <a:solidFill>
                  <a:srgbClr val="8A1B04"/>
                </a:solidFill>
              </a:rPr>
              <a:t> a </a:t>
            </a:r>
            <a:r>
              <a:rPr lang="en-US" dirty="0" err="1">
                <a:solidFill>
                  <a:srgbClr val="8A1B04"/>
                </a:solidFill>
              </a:rPr>
              <a:t>alimentos</a:t>
            </a:r>
            <a:r>
              <a:rPr lang="en-US" dirty="0">
                <a:solidFill>
                  <a:srgbClr val="8A1B04"/>
                </a:solidFill>
              </a:rPr>
              <a:t> </a:t>
            </a:r>
            <a:r>
              <a:rPr lang="en-US" dirty="0" err="1">
                <a:solidFill>
                  <a:srgbClr val="8A1B04"/>
                </a:solidFill>
              </a:rPr>
              <a:t>saludables</a:t>
            </a:r>
            <a:r>
              <a:rPr lang="es-ES" dirty="0">
                <a:solidFill>
                  <a:srgbClr val="8A1B04"/>
                </a:solidFill>
              </a:rPr>
              <a:t>?</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s-ES" sz="1900" dirty="0">
                <a:solidFill>
                  <a:srgbClr val="8A1B04"/>
                </a:solidFill>
              </a:rPr>
              <a:t>La Ciudad brinda un programa de Nutrición para las personas mayores de 50 años; la comida se entrega a domicilio y también se sirve en el Centro de </a:t>
            </a:r>
            <a:r>
              <a:rPr lang="es-ES" sz="1900" dirty="0" smtClean="0">
                <a:solidFill>
                  <a:srgbClr val="8A1B04"/>
                </a:solidFill>
              </a:rPr>
              <a:t>Adultos Mayores </a:t>
            </a:r>
            <a:endParaRPr lang="en-US" sz="1900" dirty="0">
              <a:solidFill>
                <a:srgbClr val="8A1B04"/>
              </a:solidFill>
            </a:endParaRPr>
          </a:p>
          <a:p>
            <a:pPr marL="285750" lvl="0" indent="-285750">
              <a:buFont typeface="Arial" panose="020B0604020202020204" pitchFamily="34" charset="0"/>
              <a:buChar char="•"/>
            </a:pPr>
            <a:r>
              <a:rPr lang="es-ES" sz="1900" dirty="0">
                <a:solidFill>
                  <a:srgbClr val="8A1B04"/>
                </a:solidFill>
              </a:rPr>
              <a:t>Mercado de agricultores aprobado </a:t>
            </a:r>
            <a:r>
              <a:rPr lang="es-ES" sz="1900" dirty="0" smtClean="0">
                <a:solidFill>
                  <a:srgbClr val="8A1B04"/>
                </a:solidFill>
              </a:rPr>
              <a:t>para estar ubicado en </a:t>
            </a:r>
            <a:r>
              <a:rPr lang="es-ES" sz="1900" dirty="0">
                <a:solidFill>
                  <a:srgbClr val="8A1B04"/>
                </a:solidFill>
              </a:rPr>
              <a:t>Kaiser Permanente</a:t>
            </a:r>
            <a:endParaRPr lang="en-US" sz="1900" dirty="0">
              <a:solidFill>
                <a:srgbClr val="8A1B04"/>
              </a:solidFill>
            </a:endParaRPr>
          </a:p>
          <a:p>
            <a:pPr marL="285750" lvl="0" indent="-285750">
              <a:buFont typeface="Arial" panose="020B0604020202020204" pitchFamily="34" charset="0"/>
              <a:buChar char="•"/>
            </a:pPr>
            <a:r>
              <a:rPr lang="es-ES" sz="1900" dirty="0">
                <a:solidFill>
                  <a:srgbClr val="8A1B04"/>
                </a:solidFill>
              </a:rPr>
              <a:t>La ciudad tiene planes </a:t>
            </a:r>
            <a:r>
              <a:rPr lang="es-ES" sz="1900" dirty="0" smtClean="0">
                <a:solidFill>
                  <a:srgbClr val="8A1B04"/>
                </a:solidFill>
              </a:rPr>
              <a:t>para </a:t>
            </a:r>
            <a:r>
              <a:rPr lang="es-ES" sz="1900" dirty="0">
                <a:solidFill>
                  <a:srgbClr val="8A1B04"/>
                </a:solidFill>
              </a:rPr>
              <a:t>un mercado de agricultores</a:t>
            </a:r>
            <a:endParaRPr lang="en-US" sz="1900" dirty="0">
              <a:solidFill>
                <a:srgbClr val="8A1B04"/>
              </a:solidFill>
            </a:endParaRPr>
          </a:p>
          <a:p>
            <a:pPr marL="285750" indent="-285750">
              <a:buFont typeface="Arial" panose="020B0604020202020204" pitchFamily="34" charset="0"/>
              <a:buChar char="•"/>
            </a:pPr>
            <a:r>
              <a:rPr lang="es-ES" sz="1900" dirty="0">
                <a:solidFill>
                  <a:srgbClr val="8A1B04"/>
                </a:solidFill>
              </a:rPr>
              <a:t>La Fundación Comunitaria de </a:t>
            </a:r>
            <a:r>
              <a:rPr lang="es-ES" sz="1900" dirty="0" err="1">
                <a:solidFill>
                  <a:srgbClr val="8A1B04"/>
                </a:solidFill>
              </a:rPr>
              <a:t>Irwindale</a:t>
            </a:r>
            <a:r>
              <a:rPr lang="es-ES" sz="1900" dirty="0">
                <a:solidFill>
                  <a:srgbClr val="8A1B04"/>
                </a:solidFill>
              </a:rPr>
              <a:t> organiza eventos de distribución de alimentos para los residentes</a:t>
            </a:r>
            <a:endParaRPr lang="en-US" sz="1900" dirty="0">
              <a:solidFill>
                <a:srgbClr val="8A1B04"/>
              </a:solidFill>
            </a:endParaRPr>
          </a:p>
        </p:txBody>
      </p:sp>
    </p:spTree>
    <p:extLst>
      <p:ext uri="{BB962C8B-B14F-4D97-AF65-F5344CB8AC3E}">
        <p14:creationId xmlns:p14="http://schemas.microsoft.com/office/powerpoint/2010/main" val="302631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44140" y="4503066"/>
            <a:ext cx="3533779" cy="2354932"/>
          </a:xfrm>
          <a:prstGeom prst="rect">
            <a:avLst/>
          </a:prstGeom>
        </p:spPr>
      </p:pic>
      <p:pic>
        <p:nvPicPr>
          <p:cNvPr id="13" name="Picture 12" descr="A street sign on the side of a road&#10;&#10;Description automatically generated with medium confidence">
            <a:extLst>
              <a:ext uri="{FF2B5EF4-FFF2-40B4-BE49-F238E27FC236}">
                <a16:creationId xmlns:a16="http://schemas.microsoft.com/office/drawing/2014/main" id="{ECBA96A0-8BBB-4C89-AC88-A8D2EF9C00D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568" t="593" r="11949" b="1071"/>
          <a:stretch/>
        </p:blipFill>
        <p:spPr>
          <a:xfrm>
            <a:off x="3122070" y="4225276"/>
            <a:ext cx="3178838" cy="2632722"/>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10848"/>
            <a:ext cx="3129537" cy="2347152"/>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6">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86041" y="4603530"/>
            <a:ext cx="3005960" cy="2254470"/>
          </a:xfrm>
          <a:prstGeom prst="rect">
            <a:avLst/>
          </a:prstGeom>
        </p:spPr>
      </p:pic>
      <p:sp>
        <p:nvSpPr>
          <p:cNvPr id="16" name="Title 3">
            <a:extLst>
              <a:ext uri="{FF2B5EF4-FFF2-40B4-BE49-F238E27FC236}">
                <a16:creationId xmlns:a16="http://schemas.microsoft.com/office/drawing/2014/main" id="{210D4AC7-1C08-0BD3-B239-3B7B1EB2A17B}"/>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1. Welcome &amp; Introductions</a:t>
            </a:r>
            <a:r>
              <a:rPr lang="en-US" sz="3600" dirty="0">
                <a:solidFill>
                  <a:schemeClr val="bg1"/>
                </a:solidFill>
              </a:rPr>
              <a:t/>
            </a:r>
            <a:br>
              <a:rPr lang="en-US" sz="3600" dirty="0">
                <a:solidFill>
                  <a:schemeClr val="bg1"/>
                </a:solidFill>
              </a:rPr>
            </a:br>
            <a:r>
              <a:rPr lang="en-US" sz="3600" dirty="0">
                <a:solidFill>
                  <a:srgbClr val="8A1B04"/>
                </a:solidFill>
              </a:rPr>
              <a:t>Introducción y Bienvenida</a:t>
            </a:r>
          </a:p>
        </p:txBody>
      </p:sp>
    </p:spTree>
    <p:extLst>
      <p:ext uri="{BB962C8B-B14F-4D97-AF65-F5344CB8AC3E}">
        <p14:creationId xmlns:p14="http://schemas.microsoft.com/office/powerpoint/2010/main" val="215797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E423342-03C2-D7CE-DB3F-966B1E8921CD}"/>
              </a:ext>
            </a:extLst>
          </p:cNvPr>
          <p:cNvGraphicFramePr>
            <a:graphicFrameLocks noGrp="1"/>
          </p:cNvGraphicFramePr>
          <p:nvPr>
            <p:ph idx="1"/>
            <p:extLst>
              <p:ext uri="{D42A27DB-BD31-4B8C-83A1-F6EECF244321}">
                <p14:modId xmlns:p14="http://schemas.microsoft.com/office/powerpoint/2010/main" val="919944945"/>
              </p:ext>
            </p:extLst>
          </p:nvPr>
        </p:nvGraphicFramePr>
        <p:xfrm>
          <a:off x="-2704220" y="2150109"/>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Content Placeholder 2">
            <a:extLst>
              <a:ext uri="{FF2B5EF4-FFF2-40B4-BE49-F238E27FC236}">
                <a16:creationId xmlns:a16="http://schemas.microsoft.com/office/drawing/2014/main" id="{180AF677-6B2B-FAEE-0803-1B2C4E4A09F0}"/>
              </a:ext>
            </a:extLst>
          </p:cNvPr>
          <p:cNvSpPr txBox="1">
            <a:spLocks/>
          </p:cNvSpPr>
          <p:nvPr/>
        </p:nvSpPr>
        <p:spPr>
          <a:xfrm>
            <a:off x="5471160" y="2222387"/>
            <a:ext cx="6447313"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a:spcBef>
                <a:spcPts val="0"/>
              </a:spcBef>
              <a:buSzPts val="2000"/>
            </a:pPr>
            <a:r>
              <a:rPr lang="en-US" sz="1900" b="0" dirty="0">
                <a:solidFill>
                  <a:srgbClr val="1D345D"/>
                </a:solidFill>
                <a:effectLst/>
              </a:rPr>
              <a:t>Irwindale has a smaller proportion of cost-burdened households than Los Angeles County or the SCAG Region due to the high rate – 72% -  of home ownership in the City/</a:t>
            </a:r>
            <a:r>
              <a:rPr lang="es-ES" sz="1900" dirty="0" err="1">
                <a:solidFill>
                  <a:srgbClr val="8A1B04"/>
                </a:solidFill>
              </a:rPr>
              <a:t>Irwindale</a:t>
            </a:r>
            <a:r>
              <a:rPr lang="es-ES" sz="1900" dirty="0">
                <a:solidFill>
                  <a:srgbClr val="8A1B04"/>
                </a:solidFill>
              </a:rPr>
              <a:t> tiene una proporción más pequeña de hogares con costos que el condado de Los Ángeles debido a la alta tasa (72 %) de propiedad de vivienda en la ciudad</a:t>
            </a:r>
            <a:endParaRPr lang="en-US" sz="1900" dirty="0">
              <a:solidFill>
                <a:srgbClr val="8A1B04"/>
              </a:solidFill>
            </a:endParaRPr>
          </a:p>
          <a:p>
            <a:pPr marL="285750" lvl="0" indent="-285750">
              <a:buFont typeface="Arial" panose="020B0604020202020204" pitchFamily="34" charset="0"/>
              <a:buChar char="•"/>
            </a:pPr>
            <a:r>
              <a:rPr lang="en-US" sz="1900" dirty="0"/>
              <a:t>Irwindale has a high estimate of overcrowding conditions/</a:t>
            </a:r>
            <a:r>
              <a:rPr lang="es-ES" sz="1900" dirty="0" err="1">
                <a:solidFill>
                  <a:srgbClr val="8A1B04"/>
                </a:solidFill>
              </a:rPr>
              <a:t>Irwindale</a:t>
            </a:r>
            <a:r>
              <a:rPr lang="es-ES" sz="1900" dirty="0">
                <a:solidFill>
                  <a:srgbClr val="8A1B04"/>
                </a:solidFill>
              </a:rPr>
              <a:t> tiene una estimación alta de superpoblación</a:t>
            </a:r>
            <a:endParaRPr lang="en-US" sz="1900" dirty="0">
              <a:solidFill>
                <a:srgbClr val="8A1B04"/>
              </a:solidFill>
            </a:endParaRPr>
          </a:p>
        </p:txBody>
      </p:sp>
      <p:sp>
        <p:nvSpPr>
          <p:cNvPr id="18" name="Title 1">
            <a:extLst>
              <a:ext uri="{FF2B5EF4-FFF2-40B4-BE49-F238E27FC236}">
                <a16:creationId xmlns:a16="http://schemas.microsoft.com/office/drawing/2014/main" id="{F3194ACF-0F7F-AD4B-DC80-948E7D758E6F}"/>
              </a:ext>
            </a:extLst>
          </p:cNvPr>
          <p:cNvSpPr txBox="1">
            <a:spLocks/>
          </p:cNvSpPr>
          <p:nvPr/>
        </p:nvSpPr>
        <p:spPr>
          <a:xfrm>
            <a:off x="273526" y="1071016"/>
            <a:ext cx="8603773"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n-US" dirty="0"/>
              <a:t>Safe and Sanitary Homes/</a:t>
            </a:r>
            <a:br>
              <a:rPr lang="en-US" dirty="0"/>
            </a:br>
            <a:r>
              <a:rPr lang="es-ES" dirty="0">
                <a:solidFill>
                  <a:srgbClr val="8A1B04"/>
                </a:solidFill>
              </a:rPr>
              <a:t>Hogares y Vecindarios Seguros y Sanitarios</a:t>
            </a:r>
            <a:endParaRPr lang="en-US" dirty="0"/>
          </a:p>
        </p:txBody>
      </p:sp>
    </p:spTree>
    <p:extLst>
      <p:ext uri="{BB962C8B-B14F-4D97-AF65-F5344CB8AC3E}">
        <p14:creationId xmlns:p14="http://schemas.microsoft.com/office/powerpoint/2010/main" val="166595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E423342-03C2-D7CE-DB3F-966B1E8921CD}"/>
              </a:ext>
            </a:extLst>
          </p:cNvPr>
          <p:cNvGraphicFramePr>
            <a:graphicFrameLocks noGrp="1"/>
          </p:cNvGraphicFramePr>
          <p:nvPr>
            <p:ph idx="1"/>
            <p:extLst>
              <p:ext uri="{D42A27DB-BD31-4B8C-83A1-F6EECF244321}">
                <p14:modId xmlns:p14="http://schemas.microsoft.com/office/powerpoint/2010/main" val="2764109135"/>
              </p:ext>
            </p:extLst>
          </p:nvPr>
        </p:nvGraphicFramePr>
        <p:xfrm>
          <a:off x="-2704220" y="2150109"/>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5D7D78E-94D7-F394-6163-38D712627526}"/>
              </a:ext>
            </a:extLst>
          </p:cNvPr>
          <p:cNvSpPr txBox="1"/>
          <p:nvPr/>
        </p:nvSpPr>
        <p:spPr>
          <a:xfrm>
            <a:off x="8476342" y="197862"/>
            <a:ext cx="1698171" cy="292388"/>
          </a:xfrm>
          <a:prstGeom prst="rect">
            <a:avLst/>
          </a:prstGeom>
          <a:noFill/>
        </p:spPr>
        <p:txBody>
          <a:bodyPr wrap="square">
            <a:spAutoFit/>
          </a:bodyPr>
          <a:lstStyle/>
          <a:p>
            <a:pPr algn="ctr"/>
            <a:r>
              <a:rPr lang="es-ES" sz="1300" dirty="0">
                <a:solidFill>
                  <a:schemeClr val="bg1"/>
                </a:solidFill>
                <a:latin typeface="Arial" panose="020B0604020202020204" pitchFamily="34" charset="0"/>
                <a:cs typeface="Arial" panose="020B0604020202020204" pitchFamily="34" charset="0"/>
              </a:rPr>
              <a:t>(cont.</a:t>
            </a:r>
            <a:r>
              <a:rPr lang="en-US" sz="1300" dirty="0">
                <a:solidFill>
                  <a:schemeClr val="bg1"/>
                </a:solidFill>
                <a:latin typeface="Arial" panose="020B0604020202020204" pitchFamily="34" charset="0"/>
                <a:cs typeface="Arial" panose="020B0604020202020204" pitchFamily="34" charset="0"/>
              </a:rPr>
              <a:t>/</a:t>
            </a:r>
            <a:r>
              <a:rPr lang="en-US" sz="1300" b="0" i="0" dirty="0" err="1">
                <a:solidFill>
                  <a:schemeClr val="bg1"/>
                </a:solidFill>
                <a:effectLst/>
                <a:latin typeface="Arial" panose="020B0604020202020204" pitchFamily="34" charset="0"/>
                <a:cs typeface="Arial" panose="020B0604020202020204" pitchFamily="34" charset="0"/>
              </a:rPr>
              <a:t>continuación</a:t>
            </a:r>
            <a:r>
              <a:rPr lang="es-ES" sz="1300" dirty="0">
                <a:solidFill>
                  <a:schemeClr val="bg1"/>
                </a:solidFill>
                <a:latin typeface="Arial" panose="020B0604020202020204" pitchFamily="34" charset="0"/>
                <a:cs typeface="Arial" panose="020B0604020202020204" pitchFamily="34" charset="0"/>
              </a:rPr>
              <a:t>)</a:t>
            </a:r>
            <a:endParaRPr lang="en-US" sz="1300" dirty="0">
              <a:solidFill>
                <a:schemeClr val="bg1"/>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B45AA4DC-830F-E70D-EAFC-FA0627CF0054}"/>
              </a:ext>
            </a:extLst>
          </p:cNvPr>
          <p:cNvSpPr txBox="1">
            <a:spLocks/>
          </p:cNvSpPr>
          <p:nvPr/>
        </p:nvSpPr>
        <p:spPr>
          <a:xfrm>
            <a:off x="5471160" y="2222387"/>
            <a:ext cx="6447313"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a:spcBef>
                <a:spcPts val="0"/>
              </a:spcBef>
              <a:buSzPts val="2000"/>
            </a:pPr>
            <a:r>
              <a:rPr lang="en-US" sz="1900" dirty="0">
                <a:solidFill>
                  <a:srgbClr val="1D345D"/>
                </a:solidFill>
              </a:rPr>
              <a:t>Over half of the housing units in Irwindale were built prior to the implementation of many modern building standards/</a:t>
            </a:r>
            <a:r>
              <a:rPr lang="es-ES" sz="1900" dirty="0">
                <a:solidFill>
                  <a:srgbClr val="8A1B04"/>
                </a:solidFill>
              </a:rPr>
              <a:t>Más de la mitad de las unidades de vivienda en </a:t>
            </a:r>
            <a:r>
              <a:rPr lang="es-ES" sz="1900" dirty="0" err="1">
                <a:solidFill>
                  <a:srgbClr val="8A1B04"/>
                </a:solidFill>
              </a:rPr>
              <a:t>Irwindale</a:t>
            </a:r>
            <a:r>
              <a:rPr lang="es-ES" sz="1900" dirty="0">
                <a:solidFill>
                  <a:srgbClr val="8A1B04"/>
                </a:solidFill>
              </a:rPr>
              <a:t> se construyeron antes de la implementación de muchos estándares de construcción modernos</a:t>
            </a:r>
            <a:endParaRPr lang="en-US" sz="1900" dirty="0">
              <a:solidFill>
                <a:srgbClr val="8A1B04"/>
              </a:solidFill>
            </a:endParaRPr>
          </a:p>
          <a:p>
            <a:pPr marL="285750" lvl="0" indent="-285750">
              <a:buFont typeface="Arial" panose="020B0604020202020204" pitchFamily="34" charset="0"/>
              <a:buChar char="•"/>
            </a:pPr>
            <a:r>
              <a:rPr lang="en-US" sz="1900" dirty="0"/>
              <a:t>Residents are concerned with unhealthy housing and public health conditions, such as lead, mold and pests/</a:t>
            </a:r>
            <a:r>
              <a:rPr lang="en-US" sz="1900" dirty="0">
                <a:solidFill>
                  <a:srgbClr val="8A1B04"/>
                </a:solidFill>
              </a:rPr>
              <a:t>Los </a:t>
            </a:r>
            <a:r>
              <a:rPr lang="es-ES" sz="1900" dirty="0">
                <a:solidFill>
                  <a:srgbClr val="8A1B04"/>
                </a:solidFill>
              </a:rPr>
              <a:t>residentes están preocupados por las viviendas malsanas y las condiciones de salud pública, como el plomo, el moho y las plagas</a:t>
            </a:r>
            <a:endParaRPr lang="en-US" sz="1900" dirty="0">
              <a:solidFill>
                <a:srgbClr val="8A1B04"/>
              </a:solidFill>
            </a:endParaRPr>
          </a:p>
        </p:txBody>
      </p:sp>
      <p:sp>
        <p:nvSpPr>
          <p:cNvPr id="9" name="Title 1">
            <a:extLst>
              <a:ext uri="{FF2B5EF4-FFF2-40B4-BE49-F238E27FC236}">
                <a16:creationId xmlns:a16="http://schemas.microsoft.com/office/drawing/2014/main" id="{DB87D428-96C7-CA59-A355-7963966ECCCB}"/>
              </a:ext>
            </a:extLst>
          </p:cNvPr>
          <p:cNvSpPr txBox="1">
            <a:spLocks/>
          </p:cNvSpPr>
          <p:nvPr/>
        </p:nvSpPr>
        <p:spPr>
          <a:xfrm>
            <a:off x="273526" y="1071016"/>
            <a:ext cx="8603773"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n-US" dirty="0"/>
              <a:t>Safe and Sanitary Homes/</a:t>
            </a:r>
            <a:br>
              <a:rPr lang="en-US" dirty="0"/>
            </a:br>
            <a:r>
              <a:rPr lang="es-ES" dirty="0">
                <a:solidFill>
                  <a:srgbClr val="8A1B04"/>
                </a:solidFill>
              </a:rPr>
              <a:t>Hogares y Vecindarios Seguros y Sanitarios</a:t>
            </a:r>
            <a:endParaRPr lang="en-US" dirty="0"/>
          </a:p>
        </p:txBody>
      </p:sp>
    </p:spTree>
    <p:extLst>
      <p:ext uri="{BB962C8B-B14F-4D97-AF65-F5344CB8AC3E}">
        <p14:creationId xmlns:p14="http://schemas.microsoft.com/office/powerpoint/2010/main" val="325221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dirty="0"/>
              <a:t>What is the City already doing</a:t>
            </a:r>
            <a:br>
              <a:rPr lang="en-US" dirty="0"/>
            </a:br>
            <a:r>
              <a:rPr lang="en-US" dirty="0"/>
              <a:t>to provide safe and sanitary</a:t>
            </a:r>
            <a:br>
              <a:rPr lang="en-US" dirty="0"/>
            </a:br>
            <a:r>
              <a:rPr lang="en-US" dirty="0"/>
              <a:t>homes?</a:t>
            </a:r>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285750" lvl="0" indent="-285750" fontAlgn="auto">
              <a:buFont typeface="Arial" panose="020B0604020202020204" pitchFamily="34" charset="0"/>
              <a:buChar char="•"/>
            </a:pPr>
            <a:r>
              <a:rPr lang="en-US" dirty="0">
                <a:latin typeface="Arial" panose="020B0604020202020204" pitchFamily="34" charset="0"/>
                <a:cs typeface="Arial" panose="020B0604020202020204" pitchFamily="34" charset="0"/>
              </a:rPr>
              <a:t>The majority of the residential development has been City sponsored and developed and constructed under the strict building regulations</a:t>
            </a:r>
          </a:p>
          <a:p>
            <a:pPr marL="285750" lvl="0" indent="-285750" fontAlgn="auto">
              <a:buFont typeface="Arial" panose="020B0604020202020204" pitchFamily="34" charset="0"/>
              <a:buChar char="•"/>
            </a:pPr>
            <a:r>
              <a:rPr lang="en-US" dirty="0">
                <a:latin typeface="Arial" panose="020B0604020202020204" pitchFamily="34" charset="0"/>
                <a:cs typeface="Arial" panose="020B0604020202020204" pitchFamily="34" charset="0"/>
              </a:rPr>
              <a:t>A large stock of the housing is less than 35 years old</a:t>
            </a:r>
            <a:endParaRPr lang="en-US" dirty="0">
              <a:solidFill>
                <a:srgbClr val="1D345D"/>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dirty="0">
                <a:solidFill>
                  <a:srgbClr val="8A1B04"/>
                </a:solidFill>
              </a:rPr>
              <a:t>¿Qué está haciendo la ciudad para proporcionar hogares seguros y sanitarios?</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fontAlgn="auto">
              <a:buFont typeface="Arial" panose="020B0604020202020204" pitchFamily="34" charset="0"/>
              <a:buChar char="•"/>
            </a:pPr>
            <a:r>
              <a:rPr lang="es-ES" sz="1900" dirty="0">
                <a:solidFill>
                  <a:srgbClr val="8A1B04"/>
                </a:solidFill>
                <a:latin typeface="Arial" panose="020B0604020202020204" pitchFamily="34" charset="0"/>
                <a:cs typeface="Arial" panose="020B0604020202020204" pitchFamily="34" charset="0"/>
              </a:rPr>
              <a:t>La mayor parte del desarrollo residencial ha sido patrocinado por la Ciudad y desarrollado y construido bajo estrictas normas de construcción</a:t>
            </a:r>
            <a:endParaRPr lang="en-US" sz="1900" dirty="0">
              <a:solidFill>
                <a:srgbClr val="8A1B04"/>
              </a:solidFill>
              <a:latin typeface="Arial" panose="020B0604020202020204" pitchFamily="34" charset="0"/>
              <a:cs typeface="Arial" panose="020B0604020202020204" pitchFamily="34" charset="0"/>
            </a:endParaRPr>
          </a:p>
          <a:p>
            <a:pPr marL="285750" lvl="0" indent="-285750" fontAlgn="auto">
              <a:buFont typeface="Arial" panose="020B0604020202020204" pitchFamily="34" charset="0"/>
              <a:buChar char="•"/>
            </a:pPr>
            <a:r>
              <a:rPr lang="es-ES" sz="1900" dirty="0">
                <a:solidFill>
                  <a:srgbClr val="8A1B04"/>
                </a:solidFill>
                <a:latin typeface="Arial" panose="020B0604020202020204" pitchFamily="34" charset="0"/>
                <a:cs typeface="Arial" panose="020B0604020202020204" pitchFamily="34" charset="0"/>
              </a:rPr>
              <a:t>La mayoría de viviendas tiene menos de 35 años de edad</a:t>
            </a:r>
            <a:endParaRPr lang="en-US" sz="1900" dirty="0">
              <a:solidFill>
                <a:srgbClr val="8A1B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88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E423342-03C2-D7CE-DB3F-966B1E8921CD}"/>
              </a:ext>
            </a:extLst>
          </p:cNvPr>
          <p:cNvGraphicFramePr>
            <a:graphicFrameLocks noGrp="1"/>
          </p:cNvGraphicFramePr>
          <p:nvPr>
            <p:ph idx="1"/>
            <p:extLst>
              <p:ext uri="{D42A27DB-BD31-4B8C-83A1-F6EECF244321}">
                <p14:modId xmlns:p14="http://schemas.microsoft.com/office/powerpoint/2010/main" val="3132803683"/>
              </p:ext>
            </p:extLst>
          </p:nvPr>
        </p:nvGraphicFramePr>
        <p:xfrm>
          <a:off x="-2741056" y="2125582"/>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9842C69A-6BBB-74AA-A47B-FF5C05FA2444}"/>
              </a:ext>
            </a:extLst>
          </p:cNvPr>
          <p:cNvSpPr txBox="1">
            <a:spLocks/>
          </p:cNvSpPr>
          <p:nvPr/>
        </p:nvSpPr>
        <p:spPr>
          <a:xfrm>
            <a:off x="273526" y="1071016"/>
            <a:ext cx="8603773"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n-US" dirty="0"/>
              <a:t>Health and Physical Activity/</a:t>
            </a:r>
            <a:br>
              <a:rPr lang="en-US" dirty="0"/>
            </a:br>
            <a:r>
              <a:rPr lang="es-ES" dirty="0">
                <a:solidFill>
                  <a:srgbClr val="8A1B04"/>
                </a:solidFill>
              </a:rPr>
              <a:t>Salud y Actividad Física</a:t>
            </a:r>
            <a:endParaRPr lang="en-US" dirty="0"/>
          </a:p>
        </p:txBody>
      </p:sp>
      <p:sp>
        <p:nvSpPr>
          <p:cNvPr id="8" name="Content Placeholder 2">
            <a:extLst>
              <a:ext uri="{FF2B5EF4-FFF2-40B4-BE49-F238E27FC236}">
                <a16:creationId xmlns:a16="http://schemas.microsoft.com/office/drawing/2014/main" id="{8CE54F4A-AEDB-DEAF-C0B0-A1B6D0D14A58}"/>
              </a:ext>
            </a:extLst>
          </p:cNvPr>
          <p:cNvSpPr txBox="1">
            <a:spLocks/>
          </p:cNvSpPr>
          <p:nvPr/>
        </p:nvSpPr>
        <p:spPr>
          <a:xfrm>
            <a:off x="5471161" y="2222387"/>
            <a:ext cx="6362700"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a:buSzPts val="2000"/>
              <a:buFont typeface="Arial" panose="020B0604020202020204" pitchFamily="34" charset="0"/>
              <a:buChar char="•"/>
            </a:pPr>
            <a:r>
              <a:rPr lang="en-US" sz="1900" dirty="0">
                <a:latin typeface="Arial" panose="020B0604020202020204" pitchFamily="34" charset="0"/>
                <a:cs typeface="Arial" panose="020B0604020202020204" pitchFamily="34" charset="0"/>
              </a:rPr>
              <a:t>H</a:t>
            </a:r>
            <a:r>
              <a:rPr lang="en-US" sz="1900" b="0" dirty="0">
                <a:effectLst/>
                <a:latin typeface="Arial" panose="020B0604020202020204" pitchFamily="34" charset="0"/>
                <a:cs typeface="Arial" panose="020B0604020202020204" pitchFamily="34" charset="0"/>
              </a:rPr>
              <a:t>igh blood pressure and obesity are most prevalent in Irwindale, while cardiovascular disease and diabetes are less</a:t>
            </a:r>
            <a:r>
              <a:rPr lang="en-US" sz="1900" dirty="0">
                <a:latin typeface="Arial" panose="020B0604020202020204" pitchFamily="34" charset="0"/>
                <a:cs typeface="Arial" panose="020B0604020202020204" pitchFamily="34" charset="0"/>
              </a:rPr>
              <a:t>/</a:t>
            </a:r>
            <a:r>
              <a:rPr lang="es-ES" sz="1900" dirty="0">
                <a:solidFill>
                  <a:srgbClr val="8A1B04"/>
                </a:solidFill>
                <a:latin typeface="Arial" panose="020B0604020202020204" pitchFamily="34" charset="0"/>
                <a:cs typeface="Arial" panose="020B0604020202020204" pitchFamily="34" charset="0"/>
              </a:rPr>
              <a:t>La presión arterial alta y la obesidad son más frecuentes en </a:t>
            </a:r>
            <a:r>
              <a:rPr lang="es-ES" sz="1900" dirty="0" err="1">
                <a:solidFill>
                  <a:srgbClr val="8A1B04"/>
                </a:solidFill>
                <a:latin typeface="Arial" panose="020B0604020202020204" pitchFamily="34" charset="0"/>
                <a:cs typeface="Arial" panose="020B0604020202020204" pitchFamily="34" charset="0"/>
              </a:rPr>
              <a:t>Irwindale</a:t>
            </a:r>
            <a:r>
              <a:rPr lang="es-ES" sz="1900" dirty="0">
                <a:solidFill>
                  <a:srgbClr val="8A1B04"/>
                </a:solidFill>
                <a:latin typeface="Arial" panose="020B0604020202020204" pitchFamily="34" charset="0"/>
                <a:cs typeface="Arial" panose="020B0604020202020204" pitchFamily="34" charset="0"/>
              </a:rPr>
              <a:t>, mientras que las enfermedades cardiovasculares y la diabetes son menos frecuentes</a:t>
            </a:r>
            <a:endParaRPr lang="en-US" sz="1900" b="0" dirty="0">
              <a:solidFill>
                <a:srgbClr val="8A1B04"/>
              </a:solidFill>
              <a:effectLst/>
              <a:latin typeface="Arial" panose="020B0604020202020204" pitchFamily="34" charset="0"/>
              <a:cs typeface="Arial" panose="020B0604020202020204" pitchFamily="34" charset="0"/>
            </a:endParaRPr>
          </a:p>
          <a:p>
            <a:pPr marL="285750" indent="-285750"/>
            <a:r>
              <a:rPr lang="en-US" sz="1900" dirty="0"/>
              <a:t>Residents </a:t>
            </a:r>
            <a:r>
              <a:rPr lang="en-US" sz="1900" dirty="0">
                <a:latin typeface="Arial" panose="020B0604020202020204" pitchFamily="34" charset="0"/>
                <a:cs typeface="Arial" panose="020B0604020202020204" pitchFamily="34" charset="0"/>
              </a:rPr>
              <a:t>also identified health concerns with a lack of opportunity regarding physical exercise and fitness opportunities and are concerned about diabetes/</a:t>
            </a:r>
            <a:r>
              <a:rPr lang="es-ES" sz="1900" dirty="0">
                <a:solidFill>
                  <a:srgbClr val="8A1B04"/>
                </a:solidFill>
                <a:latin typeface="Arial" panose="020B0604020202020204" pitchFamily="34" charset="0"/>
                <a:cs typeface="Arial" panose="020B0604020202020204" pitchFamily="34" charset="0"/>
              </a:rPr>
              <a:t>Los residentes también identificaron problemas de salud con la falta de oportunidades con respecto al ejercicio físico y las oportunidades de acondicionamiento físico y están preocupados por el diabetes</a:t>
            </a:r>
            <a:endParaRPr lang="en-US" sz="1900" dirty="0">
              <a:solidFill>
                <a:srgbClr val="8A1B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68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a:xfrm>
            <a:off x="273527" y="1071016"/>
            <a:ext cx="5685976" cy="1151371"/>
          </a:xfrm>
        </p:spPr>
        <p:txBody>
          <a:bodyPr>
            <a:normAutofit/>
          </a:bodyPr>
          <a:lstStyle/>
          <a:p>
            <a:r>
              <a:rPr lang="en-US" dirty="0"/>
              <a:t>What is the City already doing to address health and physical activity in the community?</a:t>
            </a:r>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285750" lvl="0" indent="-285750" fontAlgn="auto">
              <a:buFont typeface="Arial" panose="020B0604020202020204" pitchFamily="34" charset="0"/>
              <a:buChar char="•"/>
            </a:pPr>
            <a:r>
              <a:rPr lang="en-US" dirty="0">
                <a:latin typeface="Arial" panose="020B0604020202020204" pitchFamily="34" charset="0"/>
                <a:cs typeface="Arial" panose="020B0604020202020204" pitchFamily="34" charset="0"/>
              </a:rPr>
              <a:t>The Senior Center offers fitness classes, workout equipment, dances, and field trips</a:t>
            </a:r>
          </a:p>
          <a:p>
            <a:pPr marL="285750" lvl="0" indent="-285750" fontAlgn="auto">
              <a:buFont typeface="Arial" panose="020B0604020202020204" pitchFamily="34" charset="0"/>
              <a:buChar char="•"/>
            </a:pPr>
            <a:r>
              <a:rPr lang="en-US" dirty="0">
                <a:latin typeface="Arial" panose="020B0604020202020204" pitchFamily="34" charset="0"/>
                <a:cs typeface="Arial" panose="020B0604020202020204" pitchFamily="34" charset="0"/>
              </a:rPr>
              <a:t>The Recreation Department offers competitive cheer, basketball, football, volleyball and swimming</a:t>
            </a:r>
          </a:p>
          <a:p>
            <a:pPr marL="285750" lvl="0" indent="-285750" fontAlgn="auto">
              <a:buFont typeface="Arial" panose="020B0604020202020204" pitchFamily="34" charset="0"/>
              <a:buChar char="•"/>
            </a:pPr>
            <a:r>
              <a:rPr lang="en-US" dirty="0">
                <a:latin typeface="Arial" panose="020B0604020202020204" pitchFamily="34" charset="0"/>
                <a:cs typeface="Arial" panose="020B0604020202020204" pitchFamily="34" charset="0"/>
              </a:rPr>
              <a:t>The Senior Center transportation services program provides curb-to-curb transportation to medical/dental/vision appointments, the pharmacy and to and from the Senior Center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Many services are often offered at no and low cost to residents!</a:t>
            </a:r>
            <a:endParaRPr lang="en-US" dirty="0">
              <a:solidFill>
                <a:srgbClr val="1D345D"/>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1151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dirty="0">
                <a:solidFill>
                  <a:srgbClr val="8A1B04"/>
                </a:solidFill>
              </a:rPr>
              <a:t>¿Qué está haciendo la ciudad para abordar la salud y actividad física de la comunidad?</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fontAlgn="auto">
              <a:buFont typeface="Arial" panose="020B0604020202020204" pitchFamily="34" charset="0"/>
              <a:buChar char="•"/>
            </a:pPr>
            <a:r>
              <a:rPr lang="es-ES" sz="1900" dirty="0">
                <a:solidFill>
                  <a:srgbClr val="8A1B04"/>
                </a:solidFill>
                <a:latin typeface="Arial" panose="020B0604020202020204" pitchFamily="34" charset="0"/>
                <a:cs typeface="Arial" panose="020B0604020202020204" pitchFamily="34" charset="0"/>
              </a:rPr>
              <a:t>El Centro de Adultos Mayores ofrece clases de acondicionamiento físico, equipos de entrenamiento, bailes y excursiones</a:t>
            </a:r>
            <a:endParaRPr lang="en-US" sz="1900" dirty="0">
              <a:solidFill>
                <a:srgbClr val="8A1B04"/>
              </a:solidFill>
              <a:latin typeface="Arial" panose="020B0604020202020204" pitchFamily="34" charset="0"/>
              <a:cs typeface="Arial" panose="020B0604020202020204" pitchFamily="34" charset="0"/>
            </a:endParaRPr>
          </a:p>
          <a:p>
            <a:pPr marL="285750" lvl="0" indent="-285750" fontAlgn="auto">
              <a:buFont typeface="Arial" panose="020B0604020202020204" pitchFamily="34" charset="0"/>
              <a:buChar char="•"/>
            </a:pPr>
            <a:r>
              <a:rPr lang="es-ES" sz="1900" dirty="0">
                <a:solidFill>
                  <a:srgbClr val="8A1B04"/>
                </a:solidFill>
                <a:latin typeface="Arial" panose="020B0604020202020204" pitchFamily="34" charset="0"/>
                <a:cs typeface="Arial" panose="020B0604020202020204" pitchFamily="34" charset="0"/>
              </a:rPr>
              <a:t>El Departamento de Recreación ofrece porrismo competitivo, baloncesto, fútbol, voleibol y natación</a:t>
            </a:r>
            <a:endParaRPr lang="en-US" sz="1900" dirty="0">
              <a:solidFill>
                <a:srgbClr val="8A1B04"/>
              </a:solidFill>
              <a:latin typeface="Arial" panose="020B0604020202020204" pitchFamily="34" charset="0"/>
              <a:cs typeface="Arial" panose="020B0604020202020204" pitchFamily="34" charset="0"/>
            </a:endParaRPr>
          </a:p>
          <a:p>
            <a:pPr marL="285750" lvl="0" indent="-285750" fontAlgn="auto">
              <a:buFont typeface="Arial" panose="020B0604020202020204" pitchFamily="34" charset="0"/>
              <a:buChar char="•"/>
            </a:pPr>
            <a:r>
              <a:rPr lang="es-ES" sz="1900" dirty="0">
                <a:solidFill>
                  <a:srgbClr val="8A1B04"/>
                </a:solidFill>
                <a:latin typeface="Arial" panose="020B0604020202020204" pitchFamily="34" charset="0"/>
                <a:cs typeface="Arial" panose="020B0604020202020204" pitchFamily="34" charset="0"/>
              </a:rPr>
              <a:t>El Centro de Adultos Mayores ofrece transporte de acera a acera a las citas médicas, dentales y de la vista, la farmacia y hacia y desde el Centro </a:t>
            </a:r>
            <a:endParaRPr lang="en-US" sz="19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900" dirty="0">
                <a:solidFill>
                  <a:srgbClr val="8A1B04"/>
                </a:solidFill>
                <a:latin typeface="Arial" panose="020B0604020202020204" pitchFamily="34" charset="0"/>
                <a:cs typeface="Arial" panose="020B0604020202020204" pitchFamily="34" charset="0"/>
              </a:rPr>
              <a:t>¡Muchos servicios se ofrecen sin costo o a bajo costo para los residentes!</a:t>
            </a:r>
            <a:endParaRPr lang="en-US" sz="1900" dirty="0">
              <a:solidFill>
                <a:srgbClr val="8A1B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317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p:txBody>
          <a:bodyPr>
            <a:normAutofit/>
          </a:bodyPr>
          <a:lstStyle/>
          <a:p>
            <a:r>
              <a:rPr lang="en-US" dirty="0"/>
              <a:t>Additional Benefits the City Provides for Residents</a:t>
            </a:r>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285750" lvl="0" indent="-285750" fontAlgn="auto">
              <a:buFont typeface="Arial" panose="020B0604020202020204" pitchFamily="34" charset="0"/>
              <a:buChar char="•"/>
            </a:pPr>
            <a:r>
              <a:rPr lang="en-US" dirty="0">
                <a:latin typeface="Arial" panose="020B0604020202020204" pitchFamily="34" charset="0"/>
                <a:cs typeface="Arial" panose="020B0604020202020204" pitchFamily="34" charset="0"/>
              </a:rPr>
              <a:t>Vision and prescription benefits</a:t>
            </a:r>
          </a:p>
          <a:p>
            <a:pPr marL="285750" lvl="0" indent="-285750" fontAlgn="auto">
              <a:buFont typeface="Arial" panose="020B0604020202020204" pitchFamily="34" charset="0"/>
              <a:buChar char="•"/>
            </a:pPr>
            <a:r>
              <a:rPr lang="en-US" dirty="0">
                <a:latin typeface="Arial" panose="020B0604020202020204" pitchFamily="34" charset="0"/>
                <a:cs typeface="Arial" panose="020B0604020202020204" pitchFamily="34" charset="0"/>
              </a:rPr>
              <a:t>Subsidized housing and appliance stipend</a:t>
            </a:r>
          </a:p>
          <a:p>
            <a:pPr marL="285750" lvl="0" indent="-285750" fontAlgn="auto">
              <a:buFont typeface="Arial" panose="020B0604020202020204" pitchFamily="34" charset="0"/>
              <a:buChar char="•"/>
            </a:pPr>
            <a:r>
              <a:rPr lang="en-US" dirty="0">
                <a:latin typeface="Arial" panose="020B0604020202020204" pitchFamily="34" charset="0"/>
                <a:cs typeface="Arial" panose="020B0604020202020204" pitchFamily="34" charset="0"/>
              </a:rPr>
              <a:t>Free trash collection</a:t>
            </a:r>
          </a:p>
          <a:p>
            <a:pPr marL="285750" lvl="0" indent="-285750" fontAlgn="auto">
              <a:buFont typeface="Arial" panose="020B0604020202020204" pitchFamily="34" charset="0"/>
              <a:buChar char="•"/>
            </a:pPr>
            <a:r>
              <a:rPr lang="en-US" dirty="0">
                <a:latin typeface="Arial" panose="020B0604020202020204" pitchFamily="34" charset="0"/>
                <a:cs typeface="Arial" panose="020B0604020202020204" pitchFamily="34" charset="0"/>
              </a:rPr>
              <a:t>Resident only youth programs</a:t>
            </a:r>
            <a:endParaRPr lang="en-US" dirty="0">
              <a:solidFill>
                <a:srgbClr val="1D345D"/>
              </a:solidFill>
              <a:latin typeface="Arial" panose="020B0604020202020204" pitchFamily="34" charset="0"/>
              <a:cs typeface="Arial" panose="020B0604020202020204" pitchFamily="34" charset="0"/>
            </a:endParaRPr>
          </a:p>
          <a:p>
            <a:pPr marL="285750" lvl="0" indent="-285750" fontAlgn="auto">
              <a:buFont typeface="Arial" panose="020B0604020202020204" pitchFamily="34" charset="0"/>
              <a:buChar char="•"/>
            </a:pPr>
            <a:r>
              <a:rPr lang="en-US" dirty="0">
                <a:latin typeface="Arial" panose="020B0604020202020204" pitchFamily="34" charset="0"/>
                <a:cs typeface="Arial" panose="020B0604020202020204" pitchFamily="34" charset="0"/>
              </a:rPr>
              <a:t>Dedicated school bus</a:t>
            </a:r>
            <a:endParaRPr lang="en-US" dirty="0">
              <a:solidFill>
                <a:srgbClr val="1D345D"/>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s-ES" dirty="0">
                <a:solidFill>
                  <a:srgbClr val="8A1B04"/>
                </a:solidFill>
              </a:rPr>
              <a:t>Beneficios Adicionales Ofrecidos a los Residentes</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fontAlgn="auto">
              <a:buFont typeface="Arial" panose="020B0604020202020204" pitchFamily="34" charset="0"/>
              <a:buChar char="•"/>
            </a:pPr>
            <a:r>
              <a:rPr lang="es-ES" sz="1900" dirty="0">
                <a:solidFill>
                  <a:srgbClr val="8A1B04"/>
                </a:solidFill>
                <a:latin typeface="Arial" panose="020B0604020202020204" pitchFamily="34" charset="0"/>
                <a:cs typeface="Arial" panose="020B0604020202020204" pitchFamily="34" charset="0"/>
              </a:rPr>
              <a:t>Beneficios de la vista y recetas</a:t>
            </a:r>
            <a:endParaRPr lang="en-US" sz="1900" dirty="0">
              <a:solidFill>
                <a:srgbClr val="8A1B04"/>
              </a:solidFill>
              <a:latin typeface="Arial" panose="020B0604020202020204" pitchFamily="34" charset="0"/>
              <a:cs typeface="Arial" panose="020B0604020202020204" pitchFamily="34" charset="0"/>
            </a:endParaRPr>
          </a:p>
          <a:p>
            <a:pPr marL="285750" lvl="0" indent="-285750" fontAlgn="auto">
              <a:buFont typeface="Arial" panose="020B0604020202020204" pitchFamily="34" charset="0"/>
              <a:buChar char="•"/>
            </a:pPr>
            <a:r>
              <a:rPr lang="en-US" sz="1900" dirty="0" err="1">
                <a:solidFill>
                  <a:srgbClr val="8A1B04"/>
                </a:solidFill>
                <a:latin typeface="Arial" panose="020B0604020202020204" pitchFamily="34" charset="0"/>
                <a:cs typeface="Arial" panose="020B0604020202020204" pitchFamily="34" charset="0"/>
              </a:rPr>
              <a:t>Viviendas</a:t>
            </a:r>
            <a:r>
              <a:rPr lang="en-US" sz="1900" dirty="0">
                <a:solidFill>
                  <a:srgbClr val="8A1B04"/>
                </a:solidFill>
                <a:latin typeface="Arial" panose="020B0604020202020204" pitchFamily="34" charset="0"/>
                <a:cs typeface="Arial" panose="020B0604020202020204" pitchFamily="34" charset="0"/>
              </a:rPr>
              <a:t> </a:t>
            </a:r>
            <a:r>
              <a:rPr lang="en-US" sz="1900" dirty="0" err="1">
                <a:solidFill>
                  <a:srgbClr val="8A1B04"/>
                </a:solidFill>
                <a:latin typeface="Arial" panose="020B0604020202020204" pitchFamily="34" charset="0"/>
                <a:cs typeface="Arial" panose="020B0604020202020204" pitchFamily="34" charset="0"/>
              </a:rPr>
              <a:t>subsidiadas</a:t>
            </a:r>
            <a:r>
              <a:rPr lang="en-US" sz="1900" dirty="0">
                <a:solidFill>
                  <a:srgbClr val="8A1B04"/>
                </a:solidFill>
                <a:latin typeface="Arial" panose="020B0604020202020204" pitchFamily="34" charset="0"/>
                <a:cs typeface="Arial" panose="020B0604020202020204" pitchFamily="34" charset="0"/>
              </a:rPr>
              <a:t> y </a:t>
            </a:r>
            <a:r>
              <a:rPr lang="en-US" sz="1900" dirty="0" err="1">
                <a:solidFill>
                  <a:srgbClr val="8A1B04"/>
                </a:solidFill>
                <a:latin typeface="Arial" panose="020B0604020202020204" pitchFamily="34" charset="0"/>
                <a:cs typeface="Arial" panose="020B0604020202020204" pitchFamily="34" charset="0"/>
              </a:rPr>
              <a:t>estipendio</a:t>
            </a:r>
            <a:r>
              <a:rPr lang="en-US" sz="1900" dirty="0">
                <a:solidFill>
                  <a:srgbClr val="8A1B04"/>
                </a:solidFill>
                <a:latin typeface="Arial" panose="020B0604020202020204" pitchFamily="34" charset="0"/>
                <a:cs typeface="Arial" panose="020B0604020202020204" pitchFamily="34" charset="0"/>
              </a:rPr>
              <a:t> para </a:t>
            </a:r>
            <a:r>
              <a:rPr lang="en-US" sz="1900" dirty="0" err="1">
                <a:solidFill>
                  <a:srgbClr val="8A1B04"/>
                </a:solidFill>
                <a:latin typeface="Arial" panose="020B0604020202020204" pitchFamily="34" charset="0"/>
                <a:cs typeface="Arial" panose="020B0604020202020204" pitchFamily="34" charset="0"/>
              </a:rPr>
              <a:t>aparatos</a:t>
            </a:r>
            <a:endParaRPr lang="en-US" sz="1900" dirty="0">
              <a:solidFill>
                <a:srgbClr val="8A1B04"/>
              </a:solidFill>
              <a:latin typeface="Arial" panose="020B0604020202020204" pitchFamily="34" charset="0"/>
              <a:cs typeface="Arial" panose="020B0604020202020204" pitchFamily="34" charset="0"/>
            </a:endParaRPr>
          </a:p>
          <a:p>
            <a:pPr marL="285750" lvl="0" indent="-285750" fontAlgn="auto">
              <a:buFont typeface="Arial" panose="020B0604020202020204" pitchFamily="34" charset="0"/>
              <a:buChar char="•"/>
            </a:pPr>
            <a:r>
              <a:rPr lang="en-US" sz="1900" dirty="0" err="1">
                <a:solidFill>
                  <a:srgbClr val="8A1B04"/>
                </a:solidFill>
                <a:latin typeface="Arial" panose="020B0604020202020204" pitchFamily="34" charset="0"/>
                <a:cs typeface="Arial" panose="020B0604020202020204" pitchFamily="34" charset="0"/>
              </a:rPr>
              <a:t>Recolección</a:t>
            </a:r>
            <a:r>
              <a:rPr lang="en-US" sz="1900" dirty="0">
                <a:solidFill>
                  <a:srgbClr val="8A1B04"/>
                </a:solidFill>
                <a:latin typeface="Arial" panose="020B0604020202020204" pitchFamily="34" charset="0"/>
                <a:cs typeface="Arial" panose="020B0604020202020204" pitchFamily="34" charset="0"/>
              </a:rPr>
              <a:t> de </a:t>
            </a:r>
            <a:r>
              <a:rPr lang="en-US" sz="1900" dirty="0" err="1">
                <a:solidFill>
                  <a:srgbClr val="8A1B04"/>
                </a:solidFill>
                <a:latin typeface="Arial" panose="020B0604020202020204" pitchFamily="34" charset="0"/>
                <a:cs typeface="Arial" panose="020B0604020202020204" pitchFamily="34" charset="0"/>
              </a:rPr>
              <a:t>basura</a:t>
            </a:r>
            <a:r>
              <a:rPr lang="en-US" sz="1900" dirty="0">
                <a:solidFill>
                  <a:srgbClr val="8A1B04"/>
                </a:solidFill>
                <a:latin typeface="Arial" panose="020B0604020202020204" pitchFamily="34" charset="0"/>
                <a:cs typeface="Arial" panose="020B0604020202020204" pitchFamily="34" charset="0"/>
              </a:rPr>
              <a:t> gratis</a:t>
            </a:r>
          </a:p>
          <a:p>
            <a:pPr marL="285750" lvl="0" indent="-285750" fontAlgn="auto">
              <a:buFont typeface="Arial" panose="020B0604020202020204" pitchFamily="34" charset="0"/>
              <a:buChar char="•"/>
            </a:pPr>
            <a:r>
              <a:rPr lang="es-ES" sz="1900" dirty="0">
                <a:solidFill>
                  <a:srgbClr val="8A1B04"/>
                </a:solidFill>
                <a:latin typeface="Arial" panose="020B0604020202020204" pitchFamily="34" charset="0"/>
                <a:cs typeface="Arial" panose="020B0604020202020204" pitchFamily="34" charset="0"/>
              </a:rPr>
              <a:t>Programas para jóvenes solo para residentes</a:t>
            </a:r>
            <a:endParaRPr lang="en-US" sz="1900" dirty="0">
              <a:solidFill>
                <a:srgbClr val="8A1B04"/>
              </a:solidFill>
              <a:latin typeface="Arial" panose="020B0604020202020204" pitchFamily="34" charset="0"/>
              <a:cs typeface="Arial" panose="020B0604020202020204" pitchFamily="34" charset="0"/>
            </a:endParaRPr>
          </a:p>
          <a:p>
            <a:pPr marL="285750" lvl="0" indent="-285750" fontAlgn="auto">
              <a:buFont typeface="Arial" panose="020B0604020202020204" pitchFamily="34" charset="0"/>
              <a:buChar char="•"/>
            </a:pPr>
            <a:r>
              <a:rPr lang="en-US" sz="1900" dirty="0" err="1">
                <a:solidFill>
                  <a:srgbClr val="8A1B04"/>
                </a:solidFill>
                <a:latin typeface="Arial" panose="020B0604020202020204" pitchFamily="34" charset="0"/>
                <a:cs typeface="Arial" panose="020B0604020202020204" pitchFamily="34" charset="0"/>
              </a:rPr>
              <a:t>Autobús</a:t>
            </a:r>
            <a:r>
              <a:rPr lang="en-US" sz="1900" dirty="0">
                <a:solidFill>
                  <a:srgbClr val="8A1B04"/>
                </a:solidFill>
                <a:latin typeface="Arial" panose="020B0604020202020204" pitchFamily="34" charset="0"/>
                <a:cs typeface="Arial" panose="020B0604020202020204" pitchFamily="34" charset="0"/>
              </a:rPr>
              <a:t> escolar </a:t>
            </a:r>
            <a:r>
              <a:rPr lang="en-US" sz="1900" dirty="0" err="1">
                <a:solidFill>
                  <a:srgbClr val="8A1B04"/>
                </a:solidFill>
                <a:latin typeface="Arial" panose="020B0604020202020204" pitchFamily="34" charset="0"/>
                <a:cs typeface="Arial" panose="020B0604020202020204" pitchFamily="34" charset="0"/>
              </a:rPr>
              <a:t>dedicado</a:t>
            </a:r>
            <a:endParaRPr lang="en-US" sz="1900" dirty="0">
              <a:solidFill>
                <a:srgbClr val="8A1B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01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CE1D-3EBA-5DD8-3291-4E4719CDAE55}"/>
              </a:ext>
            </a:extLst>
          </p:cNvPr>
          <p:cNvSpPr>
            <a:spLocks noGrp="1"/>
          </p:cNvSpPr>
          <p:nvPr>
            <p:ph type="title"/>
          </p:nvPr>
        </p:nvSpPr>
        <p:spPr/>
        <p:txBody>
          <a:bodyPr/>
          <a:lstStyle/>
          <a:p>
            <a:r>
              <a:rPr lang="en-US" dirty="0"/>
              <a:t>Community </a:t>
            </a:r>
            <a:br>
              <a:rPr lang="en-US" dirty="0"/>
            </a:br>
            <a:r>
              <a:rPr lang="en-US" dirty="0"/>
              <a:t>Engagement</a:t>
            </a:r>
          </a:p>
        </p:txBody>
      </p:sp>
      <p:sp>
        <p:nvSpPr>
          <p:cNvPr id="3" name="Content Placeholder 2">
            <a:extLst>
              <a:ext uri="{FF2B5EF4-FFF2-40B4-BE49-F238E27FC236}">
                <a16:creationId xmlns:a16="http://schemas.microsoft.com/office/drawing/2014/main" id="{8D81351E-02AF-DEAC-ED95-48360B1621B7}"/>
              </a:ext>
            </a:extLst>
          </p:cNvPr>
          <p:cNvSpPr>
            <a:spLocks noGrp="1"/>
          </p:cNvSpPr>
          <p:nvPr>
            <p:ph idx="1"/>
          </p:nvPr>
        </p:nvSpPr>
        <p:spPr/>
        <p:txBody>
          <a:bodyPr>
            <a:normAutofit/>
          </a:bodyPr>
          <a:lstStyle/>
          <a:p>
            <a:pPr marL="285750" indent="-285750">
              <a:buFont typeface="Arial" panose="020B0604020202020204" pitchFamily="34" charset="0"/>
              <a:buChar char="•"/>
            </a:pPr>
            <a:r>
              <a:rPr lang="en-US" b="0" dirty="0"/>
              <a:t>Community Survey</a:t>
            </a:r>
          </a:p>
          <a:p>
            <a:pPr marL="285750" indent="-285750">
              <a:buFont typeface="Arial" panose="020B0604020202020204" pitchFamily="34" charset="0"/>
              <a:buChar char="•"/>
            </a:pPr>
            <a:r>
              <a:rPr lang="en-US" b="0" dirty="0"/>
              <a:t>Community Workshops in April and May</a:t>
            </a:r>
            <a:endParaRPr lang="es-ES" b="0" dirty="0">
              <a:solidFill>
                <a:srgbClr val="1D345D"/>
              </a:solidFill>
            </a:endParaRPr>
          </a:p>
        </p:txBody>
      </p:sp>
      <p:sp>
        <p:nvSpPr>
          <p:cNvPr id="4" name="Title 1">
            <a:extLst>
              <a:ext uri="{FF2B5EF4-FFF2-40B4-BE49-F238E27FC236}">
                <a16:creationId xmlns:a16="http://schemas.microsoft.com/office/drawing/2014/main" id="{E49E8ABC-73A0-0F44-EF87-A6745090728B}"/>
              </a:ext>
            </a:extLst>
          </p:cNvPr>
          <p:cNvSpPr txBox="1">
            <a:spLocks/>
          </p:cNvSpPr>
          <p:nvPr/>
        </p:nvSpPr>
        <p:spPr>
          <a:xfrm>
            <a:off x="6232497" y="1071016"/>
            <a:ext cx="5685976"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n-US" dirty="0" err="1">
                <a:solidFill>
                  <a:srgbClr val="8A1B04"/>
                </a:solidFill>
              </a:rPr>
              <a:t>Participación</a:t>
            </a:r>
            <a:r>
              <a:rPr lang="en-US" dirty="0">
                <a:solidFill>
                  <a:srgbClr val="8A1B04"/>
                </a:solidFill>
              </a:rPr>
              <a:t> </a:t>
            </a:r>
          </a:p>
          <a:p>
            <a:r>
              <a:rPr lang="en-US" dirty="0">
                <a:solidFill>
                  <a:srgbClr val="8A1B04"/>
                </a:solidFill>
              </a:rPr>
              <a:t>de la </a:t>
            </a:r>
            <a:r>
              <a:rPr lang="en-US" dirty="0" err="1">
                <a:solidFill>
                  <a:srgbClr val="8A1B04"/>
                </a:solidFill>
              </a:rPr>
              <a:t>Comunidad</a:t>
            </a:r>
            <a:endParaRPr lang="en-US" dirty="0"/>
          </a:p>
        </p:txBody>
      </p:sp>
      <p:sp>
        <p:nvSpPr>
          <p:cNvPr id="5" name="Content Placeholder 2">
            <a:extLst>
              <a:ext uri="{FF2B5EF4-FFF2-40B4-BE49-F238E27FC236}">
                <a16:creationId xmlns:a16="http://schemas.microsoft.com/office/drawing/2014/main" id="{633B6A25-06A4-3852-E02E-A817F40FC609}"/>
              </a:ext>
            </a:extLst>
          </p:cNvPr>
          <p:cNvSpPr txBox="1">
            <a:spLocks/>
          </p:cNvSpPr>
          <p:nvPr/>
        </p:nvSpPr>
        <p:spPr>
          <a:xfrm>
            <a:off x="6232497" y="2222387"/>
            <a:ext cx="568597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s-ES" sz="1900" b="0" dirty="0">
                <a:solidFill>
                  <a:srgbClr val="8A1B04"/>
                </a:solidFill>
              </a:rPr>
              <a:t>Encuesta comunitaria</a:t>
            </a:r>
          </a:p>
          <a:p>
            <a:pPr marL="285750" indent="-285750"/>
            <a:r>
              <a:rPr lang="es-ES" sz="1900" b="0" dirty="0">
                <a:solidFill>
                  <a:srgbClr val="8A1B04"/>
                </a:solidFill>
              </a:rPr>
              <a:t>Reuniones comunitarias en Abril y Mayo</a:t>
            </a:r>
          </a:p>
        </p:txBody>
      </p:sp>
      <p:pic>
        <p:nvPicPr>
          <p:cNvPr id="9" name="Content Placeholder 6">
            <a:extLst>
              <a:ext uri="{FF2B5EF4-FFF2-40B4-BE49-F238E27FC236}">
                <a16:creationId xmlns:a16="http://schemas.microsoft.com/office/drawing/2014/main" id="{8ED1C363-6BF6-35B1-F2AD-6A08CE681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4880" y="3241108"/>
            <a:ext cx="2451675" cy="3177441"/>
          </a:xfrm>
          <a:prstGeom prst="rect">
            <a:avLst/>
          </a:prstGeom>
        </p:spPr>
      </p:pic>
      <p:pic>
        <p:nvPicPr>
          <p:cNvPr id="10" name="Content Placeholder 7">
            <a:extLst>
              <a:ext uri="{FF2B5EF4-FFF2-40B4-BE49-F238E27FC236}">
                <a16:creationId xmlns:a16="http://schemas.microsoft.com/office/drawing/2014/main" id="{27366962-0134-DEDC-E413-1E755FE7F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02" y="3241107"/>
            <a:ext cx="2397728" cy="3177441"/>
          </a:xfrm>
          <a:prstGeom prst="rect">
            <a:avLst/>
          </a:prstGeom>
        </p:spPr>
      </p:pic>
      <p:pic>
        <p:nvPicPr>
          <p:cNvPr id="11" name="Picture 10">
            <a:extLst>
              <a:ext uri="{FF2B5EF4-FFF2-40B4-BE49-F238E27FC236}">
                <a16:creationId xmlns:a16="http://schemas.microsoft.com/office/drawing/2014/main" id="{0872222D-B45F-3971-A802-E50E4499DEB7}"/>
              </a:ext>
            </a:extLst>
          </p:cNvPr>
          <p:cNvPicPr>
            <a:picLocks noChangeAspect="1"/>
          </p:cNvPicPr>
          <p:nvPr/>
        </p:nvPicPr>
        <p:blipFill rotWithShape="1">
          <a:blip r:embed="rId5"/>
          <a:srcRect l="10293" b="25315"/>
          <a:stretch/>
        </p:blipFill>
        <p:spPr>
          <a:xfrm>
            <a:off x="3386952" y="3241106"/>
            <a:ext cx="5410469" cy="3177441"/>
          </a:xfrm>
          <a:prstGeom prst="rect">
            <a:avLst/>
          </a:prstGeom>
        </p:spPr>
      </p:pic>
    </p:spTree>
    <p:extLst>
      <p:ext uri="{BB962C8B-B14F-4D97-AF65-F5344CB8AC3E}">
        <p14:creationId xmlns:p14="http://schemas.microsoft.com/office/powerpoint/2010/main" val="195731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6761" t="3186" r="-40" b="1"/>
          <a:stretch/>
        </p:blipFill>
        <p:spPr>
          <a:xfrm>
            <a:off x="6306720" y="4472871"/>
            <a:ext cx="2874216" cy="2386397"/>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13947" y="4451296"/>
            <a:ext cx="3209442" cy="2407081"/>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29"/>
          <a:stretch/>
        </p:blipFill>
        <p:spPr>
          <a:xfrm>
            <a:off x="-15601" y="4396961"/>
            <a:ext cx="3137669" cy="2468183"/>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5049"/>
          <a:stretch/>
        </p:blipFill>
        <p:spPr>
          <a:xfrm>
            <a:off x="9177610" y="4478747"/>
            <a:ext cx="3021191" cy="238639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B6552F1-97A9-AB7C-E630-E704F9C8CB4F}"/>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Small Group Exercises</a:t>
            </a:r>
            <a:r>
              <a:rPr lang="en-US" sz="3600" dirty="0">
                <a:solidFill>
                  <a:srgbClr val="8A1B04"/>
                </a:solidFill>
              </a:rPr>
              <a:t/>
            </a:r>
            <a:br>
              <a:rPr lang="en-US" sz="3600" dirty="0">
                <a:solidFill>
                  <a:srgbClr val="8A1B04"/>
                </a:solidFill>
              </a:rPr>
            </a:br>
            <a:r>
              <a:rPr lang="es-ES" sz="3600" dirty="0">
                <a:solidFill>
                  <a:srgbClr val="8A1B04"/>
                </a:solidFill>
              </a:rPr>
              <a:t>Discusión en grupos pequeños</a:t>
            </a:r>
            <a:endParaRPr lang="en-US" sz="3600" dirty="0">
              <a:solidFill>
                <a:srgbClr val="8A1B04"/>
              </a:solidFill>
            </a:endParaRPr>
          </a:p>
        </p:txBody>
      </p:sp>
    </p:spTree>
    <p:extLst>
      <p:ext uri="{BB962C8B-B14F-4D97-AF65-F5344CB8AC3E}">
        <p14:creationId xmlns:p14="http://schemas.microsoft.com/office/powerpoint/2010/main" val="337392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0;p14"/>
          <p:cNvPicPr preferRelativeResize="0"/>
          <p:nvPr/>
        </p:nvPicPr>
        <p:blipFill rotWithShape="1">
          <a:blip r:embed="rId3">
            <a:extLst>
              <a:ext uri="{28A0092B-C50C-407E-A947-70E740481C1C}">
                <a14:useLocalDpi xmlns:a14="http://schemas.microsoft.com/office/drawing/2010/main" val="0"/>
              </a:ext>
            </a:extLst>
          </a:blip>
          <a:srcRect l="91" t="6483" r="1368" b="19123"/>
          <a:stretch/>
        </p:blipFill>
        <p:spPr>
          <a:xfrm>
            <a:off x="242429" y="1071016"/>
            <a:ext cx="5748172" cy="3599122"/>
          </a:xfrm>
          <a:prstGeom prst="rect">
            <a:avLst/>
          </a:prstGeom>
          <a:noFill/>
          <a:ln>
            <a:noFill/>
          </a:ln>
        </p:spPr>
      </p:pic>
      <p:pic>
        <p:nvPicPr>
          <p:cNvPr id="6" name="Google Shape;60;p14"/>
          <p:cNvPicPr preferRelativeResize="0"/>
          <p:nvPr/>
        </p:nvPicPr>
        <p:blipFill rotWithShape="1">
          <a:blip r:embed="rId4" cstate="hqprint">
            <a:extLst>
              <a:ext uri="{28A0092B-C50C-407E-A947-70E740481C1C}">
                <a14:useLocalDpi xmlns:a14="http://schemas.microsoft.com/office/drawing/2010/main" val="0"/>
              </a:ext>
            </a:extLst>
          </a:blip>
          <a:srcRect t="17573" r="3794"/>
          <a:stretch/>
        </p:blipFill>
        <p:spPr>
          <a:xfrm>
            <a:off x="240602" y="4713002"/>
            <a:ext cx="5742855" cy="1851167"/>
          </a:xfrm>
          <a:prstGeom prst="rect">
            <a:avLst/>
          </a:prstGeom>
          <a:noFill/>
          <a:ln>
            <a:noFill/>
          </a:ln>
        </p:spPr>
      </p:pic>
      <p:sp>
        <p:nvSpPr>
          <p:cNvPr id="9" name="Content Placeholder 2">
            <a:extLst>
              <a:ext uri="{FF2B5EF4-FFF2-40B4-BE49-F238E27FC236}">
                <a16:creationId xmlns:a16="http://schemas.microsoft.com/office/drawing/2014/main" id="{0AB06987-CDB9-7751-6557-51B99B01BC81}"/>
              </a:ext>
            </a:extLst>
          </p:cNvPr>
          <p:cNvSpPr txBox="1">
            <a:spLocks/>
          </p:cNvSpPr>
          <p:nvPr/>
        </p:nvSpPr>
        <p:spPr>
          <a:xfrm>
            <a:off x="6232497" y="2222387"/>
            <a:ext cx="568597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000" dirty="0" err="1"/>
              <a:t>Build</a:t>
            </a:r>
            <a:r>
              <a:rPr lang="es-ES" sz="4000" dirty="0"/>
              <a:t> </a:t>
            </a:r>
            <a:r>
              <a:rPr lang="es-ES" sz="4000" dirty="0" err="1"/>
              <a:t>your</a:t>
            </a:r>
            <a:r>
              <a:rPr lang="es-ES" sz="4000" dirty="0"/>
              <a:t> </a:t>
            </a:r>
            <a:r>
              <a:rPr lang="es-ES" sz="4000" dirty="0" err="1"/>
              <a:t>Healthy</a:t>
            </a:r>
            <a:r>
              <a:rPr lang="es-ES" sz="4000" dirty="0"/>
              <a:t> and </a:t>
            </a:r>
            <a:r>
              <a:rPr lang="es-ES" sz="4000" dirty="0" err="1"/>
              <a:t>Safe</a:t>
            </a:r>
            <a:r>
              <a:rPr lang="es-ES" sz="4000" dirty="0"/>
              <a:t> </a:t>
            </a:r>
            <a:r>
              <a:rPr lang="es-ES" sz="4000" dirty="0" err="1"/>
              <a:t>Irwindale</a:t>
            </a:r>
            <a:endParaRPr lang="es-ES" sz="4000" dirty="0"/>
          </a:p>
          <a:p>
            <a:pPr marL="0" indent="0">
              <a:buNone/>
            </a:pPr>
            <a:r>
              <a:rPr lang="es-ES" sz="4000" dirty="0"/>
              <a:t/>
            </a:r>
            <a:br>
              <a:rPr lang="es-ES" sz="4000" dirty="0"/>
            </a:br>
            <a:r>
              <a:rPr lang="es-ES" sz="4000" dirty="0">
                <a:solidFill>
                  <a:srgbClr val="8A1B04"/>
                </a:solidFill>
                <a:effectLst/>
              </a:rPr>
              <a:t>Construya </a:t>
            </a:r>
            <a:r>
              <a:rPr lang="es-ES" sz="4000" dirty="0">
                <a:solidFill>
                  <a:srgbClr val="8A1B04"/>
                </a:solidFill>
                <a:ea typeface="+mj-ea"/>
              </a:rPr>
              <a:t>tu </a:t>
            </a:r>
            <a:r>
              <a:rPr lang="es-ES" sz="4000" dirty="0" err="1">
                <a:solidFill>
                  <a:srgbClr val="8A1B04"/>
                </a:solidFill>
                <a:ea typeface="+mj-ea"/>
              </a:rPr>
              <a:t>Irwindale</a:t>
            </a:r>
            <a:r>
              <a:rPr lang="es-ES" sz="4000" dirty="0">
                <a:solidFill>
                  <a:srgbClr val="8A1B04"/>
                </a:solidFill>
                <a:ea typeface="+mj-ea"/>
              </a:rPr>
              <a:t> Sano y Seguro</a:t>
            </a:r>
          </a:p>
          <a:p>
            <a:pPr marL="285750" indent="-285750"/>
            <a:endParaRPr lang="en-US" sz="2000" dirty="0">
              <a:solidFill>
                <a:srgbClr val="8A1B04"/>
              </a:solidFill>
              <a:effectLst/>
            </a:endParaRPr>
          </a:p>
          <a:p>
            <a:pPr marL="0" indent="0">
              <a:buNone/>
            </a:pPr>
            <a:endParaRPr lang="en-US" dirty="0">
              <a:solidFill>
                <a:srgbClr val="8A1B04"/>
              </a:solidFill>
            </a:endParaRPr>
          </a:p>
        </p:txBody>
      </p:sp>
      <p:sp>
        <p:nvSpPr>
          <p:cNvPr id="10" name="Title 1">
            <a:extLst>
              <a:ext uri="{FF2B5EF4-FFF2-40B4-BE49-F238E27FC236}">
                <a16:creationId xmlns:a16="http://schemas.microsoft.com/office/drawing/2014/main" id="{266279DB-FD27-650D-12B2-489CA866CE42}"/>
              </a:ext>
            </a:extLst>
          </p:cNvPr>
          <p:cNvSpPr txBox="1">
            <a:spLocks/>
          </p:cNvSpPr>
          <p:nvPr/>
        </p:nvSpPr>
        <p:spPr>
          <a:xfrm>
            <a:off x="6232497" y="1071016"/>
            <a:ext cx="5685976"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n-US" dirty="0"/>
              <a:t>Activities/</a:t>
            </a:r>
            <a:r>
              <a:rPr lang="es-ES" dirty="0">
                <a:solidFill>
                  <a:srgbClr val="8A1B04"/>
                </a:solidFill>
              </a:rPr>
              <a:t>Actividades</a:t>
            </a:r>
            <a:endParaRPr lang="en-US" dirty="0"/>
          </a:p>
        </p:txBody>
      </p:sp>
    </p:spTree>
    <p:extLst>
      <p:ext uri="{BB962C8B-B14F-4D97-AF65-F5344CB8AC3E}">
        <p14:creationId xmlns:p14="http://schemas.microsoft.com/office/powerpoint/2010/main" val="19365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86"/>
          <a:stretch/>
        </p:blipFill>
        <p:spPr>
          <a:xfrm>
            <a:off x="2174917" y="1040190"/>
            <a:ext cx="7880870" cy="5588000"/>
          </a:xfrm>
          <a:prstGeom prst="rect">
            <a:avLst/>
          </a:prstGeom>
        </p:spPr>
      </p:pic>
    </p:spTree>
    <p:extLst>
      <p:ext uri="{BB962C8B-B14F-4D97-AF65-F5344CB8AC3E}">
        <p14:creationId xmlns:p14="http://schemas.microsoft.com/office/powerpoint/2010/main" val="254539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rotWithShape="1">
          <a:blip r:embed="rId3">
            <a:extLst>
              <a:ext uri="{28A0092B-C50C-407E-A947-70E740481C1C}">
                <a14:useLocalDpi xmlns:a14="http://schemas.microsoft.com/office/drawing/2010/main" val="0"/>
              </a:ext>
            </a:extLst>
          </a:blip>
          <a:srcRect r="12720"/>
          <a:stretch/>
        </p:blipFill>
        <p:spPr>
          <a:xfrm>
            <a:off x="3122069" y="4580707"/>
            <a:ext cx="3185640" cy="2289475"/>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rotWithShape="1">
          <a:blip r:embed="rId4">
            <a:extLst>
              <a:ext uri="{28A0092B-C50C-407E-A947-70E740481C1C}">
                <a14:useLocalDpi xmlns:a14="http://schemas.microsoft.com/office/drawing/2010/main" val="0"/>
              </a:ext>
            </a:extLst>
          </a:blip>
          <a:srcRect l="8764" r="17634"/>
          <a:stretch/>
        </p:blipFill>
        <p:spPr>
          <a:xfrm>
            <a:off x="6310093" y="4599747"/>
            <a:ext cx="2864730" cy="2265880"/>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12055"/>
          <a:stretch/>
        </p:blipFill>
        <p:spPr>
          <a:xfrm>
            <a:off x="-7468" y="4475852"/>
            <a:ext cx="3129537" cy="2382148"/>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a:extLst>
              <a:ext uri="{28A0092B-C50C-407E-A947-70E740481C1C}">
                <a14:useLocalDpi xmlns:a14="http://schemas.microsoft.com/office/drawing/2010/main" val="0"/>
              </a:ext>
            </a:extLst>
          </a:blip>
          <a:srcRect l="10495"/>
          <a:stretch/>
        </p:blipFill>
        <p:spPr>
          <a:xfrm>
            <a:off x="9174823" y="4599747"/>
            <a:ext cx="3053048" cy="226663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21D79280-69F0-16A6-03F5-F67E85C86BA1}"/>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2. Summary of Workshop #1</a:t>
            </a:r>
            <a:r>
              <a:rPr lang="en-US" sz="3600" dirty="0">
                <a:solidFill>
                  <a:schemeClr val="bg1"/>
                </a:solidFill>
              </a:rPr>
              <a:t/>
            </a:r>
            <a:br>
              <a:rPr lang="en-US" sz="3600" dirty="0">
                <a:solidFill>
                  <a:schemeClr val="bg1"/>
                </a:solidFill>
              </a:rPr>
            </a:br>
            <a:r>
              <a:rPr lang="es-ES" sz="3600" dirty="0">
                <a:solidFill>
                  <a:srgbClr val="8A1B04"/>
                </a:solidFill>
              </a:rPr>
              <a:t>Resumen de la Reunión #1</a:t>
            </a:r>
            <a:endParaRPr lang="en-US" sz="3600" dirty="0">
              <a:solidFill>
                <a:srgbClr val="8A1B04"/>
              </a:solidFill>
            </a:endParaRPr>
          </a:p>
        </p:txBody>
      </p:sp>
    </p:spTree>
    <p:extLst>
      <p:ext uri="{BB962C8B-B14F-4D97-AF65-F5344CB8AC3E}">
        <p14:creationId xmlns:p14="http://schemas.microsoft.com/office/powerpoint/2010/main" val="318473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0;p14"/>
          <p:cNvPicPr preferRelativeResize="0"/>
          <p:nvPr/>
        </p:nvPicPr>
        <p:blipFill rotWithShape="1">
          <a:blip r:embed="rId3">
            <a:extLst>
              <a:ext uri="{28A0092B-C50C-407E-A947-70E740481C1C}">
                <a14:useLocalDpi xmlns:a14="http://schemas.microsoft.com/office/drawing/2010/main" val="0"/>
              </a:ext>
            </a:extLst>
          </a:blip>
          <a:srcRect l="91" t="6483" r="1368" b="19123"/>
          <a:stretch/>
        </p:blipFill>
        <p:spPr>
          <a:xfrm>
            <a:off x="242429" y="1071016"/>
            <a:ext cx="5748172" cy="3599122"/>
          </a:xfrm>
          <a:prstGeom prst="rect">
            <a:avLst/>
          </a:prstGeom>
          <a:noFill/>
          <a:ln>
            <a:noFill/>
          </a:ln>
        </p:spPr>
      </p:pic>
      <p:pic>
        <p:nvPicPr>
          <p:cNvPr id="6" name="Google Shape;60;p14"/>
          <p:cNvPicPr preferRelativeResize="0"/>
          <p:nvPr/>
        </p:nvPicPr>
        <p:blipFill rotWithShape="1">
          <a:blip r:embed="rId4" cstate="hqprint">
            <a:extLst>
              <a:ext uri="{28A0092B-C50C-407E-A947-70E740481C1C}">
                <a14:useLocalDpi xmlns:a14="http://schemas.microsoft.com/office/drawing/2010/main" val="0"/>
              </a:ext>
            </a:extLst>
          </a:blip>
          <a:srcRect t="17573" r="3794"/>
          <a:stretch/>
        </p:blipFill>
        <p:spPr>
          <a:xfrm>
            <a:off x="240602" y="4713002"/>
            <a:ext cx="5742855" cy="1851167"/>
          </a:xfrm>
          <a:prstGeom prst="rect">
            <a:avLst/>
          </a:prstGeom>
          <a:noFill/>
          <a:ln>
            <a:noFill/>
          </a:ln>
        </p:spPr>
      </p:pic>
      <p:sp>
        <p:nvSpPr>
          <p:cNvPr id="9" name="Content Placeholder 2">
            <a:extLst>
              <a:ext uri="{FF2B5EF4-FFF2-40B4-BE49-F238E27FC236}">
                <a16:creationId xmlns:a16="http://schemas.microsoft.com/office/drawing/2014/main" id="{0AB06987-CDB9-7751-6557-51B99B01BC81}"/>
              </a:ext>
            </a:extLst>
          </p:cNvPr>
          <p:cNvSpPr txBox="1">
            <a:spLocks/>
          </p:cNvSpPr>
          <p:nvPr/>
        </p:nvSpPr>
        <p:spPr>
          <a:xfrm>
            <a:off x="6232497" y="2222387"/>
            <a:ext cx="568597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000" dirty="0" err="1"/>
              <a:t>Group</a:t>
            </a:r>
            <a:r>
              <a:rPr lang="es-ES" sz="4000" dirty="0"/>
              <a:t> </a:t>
            </a:r>
            <a:r>
              <a:rPr lang="es-ES" sz="4000" dirty="0" err="1"/>
              <a:t>Discussion</a:t>
            </a:r>
            <a:r>
              <a:rPr lang="es-ES" sz="4000" dirty="0"/>
              <a:t> &amp; </a:t>
            </a:r>
            <a:r>
              <a:rPr lang="es-ES" sz="4000" dirty="0" err="1"/>
              <a:t>Recap</a:t>
            </a:r>
            <a:endParaRPr lang="es-ES" sz="4000" dirty="0"/>
          </a:p>
          <a:p>
            <a:pPr marL="0" indent="0">
              <a:buNone/>
            </a:pPr>
            <a:r>
              <a:rPr lang="es-ES" sz="4000" dirty="0" smtClean="0"/>
              <a:t/>
            </a:r>
            <a:br>
              <a:rPr lang="es-ES" sz="4000" dirty="0" smtClean="0"/>
            </a:br>
            <a:r>
              <a:rPr lang="es-ES" sz="4000" dirty="0">
                <a:solidFill>
                  <a:srgbClr val="8A1B04"/>
                </a:solidFill>
              </a:rPr>
              <a:t>Discusión en </a:t>
            </a:r>
            <a:r>
              <a:rPr lang="es-ES" sz="4000" dirty="0" smtClean="0">
                <a:solidFill>
                  <a:srgbClr val="8A1B04"/>
                </a:solidFill>
              </a:rPr>
              <a:t>Grupo y Resumen </a:t>
            </a:r>
            <a:endParaRPr lang="es-ES" sz="4000" dirty="0">
              <a:solidFill>
                <a:srgbClr val="8A1B04"/>
              </a:solidFill>
            </a:endParaRPr>
          </a:p>
          <a:p>
            <a:pPr marL="0" indent="0">
              <a:buNone/>
            </a:pPr>
            <a:endParaRPr lang="en-US" sz="2000" dirty="0">
              <a:solidFill>
                <a:srgbClr val="8A1B04"/>
              </a:solidFill>
              <a:effectLst/>
            </a:endParaRPr>
          </a:p>
          <a:p>
            <a:pPr marL="0" indent="0">
              <a:buNone/>
            </a:pPr>
            <a:endParaRPr lang="en-US" dirty="0">
              <a:solidFill>
                <a:srgbClr val="8A1B04"/>
              </a:solidFill>
            </a:endParaRPr>
          </a:p>
        </p:txBody>
      </p:sp>
      <p:sp>
        <p:nvSpPr>
          <p:cNvPr id="10" name="Title 1">
            <a:extLst>
              <a:ext uri="{FF2B5EF4-FFF2-40B4-BE49-F238E27FC236}">
                <a16:creationId xmlns:a16="http://schemas.microsoft.com/office/drawing/2014/main" id="{266279DB-FD27-650D-12B2-489CA866CE42}"/>
              </a:ext>
            </a:extLst>
          </p:cNvPr>
          <p:cNvSpPr txBox="1">
            <a:spLocks/>
          </p:cNvSpPr>
          <p:nvPr/>
        </p:nvSpPr>
        <p:spPr>
          <a:xfrm>
            <a:off x="6232497" y="1071016"/>
            <a:ext cx="5685976"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r>
              <a:rPr lang="en-US" dirty="0"/>
              <a:t>Activities/</a:t>
            </a:r>
            <a:r>
              <a:rPr lang="es-ES" dirty="0">
                <a:solidFill>
                  <a:srgbClr val="8A1B04"/>
                </a:solidFill>
              </a:rPr>
              <a:t>Actividades</a:t>
            </a:r>
            <a:endParaRPr lang="en-US" dirty="0"/>
          </a:p>
        </p:txBody>
      </p:sp>
    </p:spTree>
    <p:extLst>
      <p:ext uri="{BB962C8B-B14F-4D97-AF65-F5344CB8AC3E}">
        <p14:creationId xmlns:p14="http://schemas.microsoft.com/office/powerpoint/2010/main" val="224588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5227-6F36-4D60-9EC2-19FD0FB0AA60}"/>
              </a:ext>
            </a:extLst>
          </p:cNvPr>
          <p:cNvSpPr>
            <a:spLocks noGrp="1"/>
          </p:cNvSpPr>
          <p:nvPr>
            <p:ph type="title"/>
          </p:nvPr>
        </p:nvSpPr>
        <p:spPr/>
        <p:txBody>
          <a:bodyPr>
            <a:normAutofit/>
          </a:bodyPr>
          <a:lstStyle/>
          <a:p>
            <a:r>
              <a:rPr lang="en-US" sz="2800" dirty="0" smtClean="0"/>
              <a:t>Contact Information </a:t>
            </a:r>
            <a:r>
              <a:rPr lang="en-US" sz="2800" dirty="0"/>
              <a:t/>
            </a:r>
            <a:br>
              <a:rPr lang="en-US" sz="2800" dirty="0"/>
            </a:br>
            <a:r>
              <a:rPr lang="en-US" sz="2800" dirty="0" err="1">
                <a:solidFill>
                  <a:srgbClr val="8A1B04"/>
                </a:solidFill>
              </a:rPr>
              <a:t>Información</a:t>
            </a:r>
            <a:r>
              <a:rPr lang="en-US" sz="2800" dirty="0">
                <a:solidFill>
                  <a:srgbClr val="8A1B04"/>
                </a:solidFill>
              </a:rPr>
              <a:t> </a:t>
            </a:r>
            <a:r>
              <a:rPr lang="en-US" sz="2800" dirty="0" smtClean="0">
                <a:solidFill>
                  <a:srgbClr val="8A1B04"/>
                </a:solidFill>
              </a:rPr>
              <a:t>de </a:t>
            </a:r>
            <a:r>
              <a:rPr lang="en-US" sz="2800" dirty="0" err="1">
                <a:solidFill>
                  <a:srgbClr val="8A1B04"/>
                </a:solidFill>
              </a:rPr>
              <a:t>C</a:t>
            </a:r>
            <a:r>
              <a:rPr lang="en-US" sz="2800" dirty="0" err="1" smtClean="0">
                <a:solidFill>
                  <a:srgbClr val="8A1B04"/>
                </a:solidFill>
              </a:rPr>
              <a:t>ontacto</a:t>
            </a:r>
            <a:endParaRPr lang="en-US" sz="2800" dirty="0">
              <a:solidFill>
                <a:srgbClr val="8A1B04"/>
              </a:solidFill>
            </a:endParaRPr>
          </a:p>
        </p:txBody>
      </p:sp>
      <p:sp>
        <p:nvSpPr>
          <p:cNvPr id="3" name="Content Placeholder 2">
            <a:extLst>
              <a:ext uri="{FF2B5EF4-FFF2-40B4-BE49-F238E27FC236}">
                <a16:creationId xmlns:a16="http://schemas.microsoft.com/office/drawing/2014/main" id="{CC290BE7-661A-4F12-93B3-2DC70F5FF531}"/>
              </a:ext>
            </a:extLst>
          </p:cNvPr>
          <p:cNvSpPr>
            <a:spLocks noGrp="1"/>
          </p:cNvSpPr>
          <p:nvPr>
            <p:ph idx="1"/>
          </p:nvPr>
        </p:nvSpPr>
        <p:spPr>
          <a:xfrm>
            <a:off x="454007" y="2437808"/>
            <a:ext cx="11183112" cy="4196162"/>
          </a:xfrm>
        </p:spPr>
        <p:txBody>
          <a:bodyPr/>
          <a:lstStyle/>
          <a:p>
            <a:r>
              <a:rPr lang="en-US" dirty="0"/>
              <a:t>Marilyn Simpson, </a:t>
            </a:r>
            <a:r>
              <a:rPr lang="en-US"/>
              <a:t>AICP </a:t>
            </a:r>
            <a:r>
              <a:rPr lang="en-US" smtClean="0"/>
              <a:t>– Community </a:t>
            </a:r>
            <a:r>
              <a:rPr lang="en-US" dirty="0"/>
              <a:t>Development </a:t>
            </a:r>
            <a:r>
              <a:rPr lang="en-US" dirty="0" smtClean="0"/>
              <a:t>Director</a:t>
            </a:r>
          </a:p>
          <a:p>
            <a:pPr marL="0" indent="0">
              <a:buNone/>
            </a:pPr>
            <a:r>
              <a:rPr lang="en-US" dirty="0"/>
              <a:t>	</a:t>
            </a:r>
            <a:r>
              <a:rPr lang="en-US" dirty="0" smtClean="0">
                <a:hlinkClick r:id="rId3"/>
              </a:rPr>
              <a:t>msimpson@irwindaleca.gov</a:t>
            </a:r>
            <a:endParaRPr lang="en-US" dirty="0" smtClean="0"/>
          </a:p>
          <a:p>
            <a:pPr marL="0" indent="0">
              <a:buNone/>
            </a:pPr>
            <a:endParaRPr lang="en-US" dirty="0"/>
          </a:p>
          <a:p>
            <a:r>
              <a:rPr lang="en-US" dirty="0" smtClean="0"/>
              <a:t>Sylvia Palomera – ESA Project Manager</a:t>
            </a:r>
          </a:p>
          <a:p>
            <a:pPr marL="457200" lvl="1" indent="0">
              <a:buNone/>
            </a:pPr>
            <a:r>
              <a:rPr lang="en-US" dirty="0"/>
              <a:t>	</a:t>
            </a:r>
            <a:r>
              <a:rPr lang="en-US" sz="1900" dirty="0">
                <a:hlinkClick r:id="rId4"/>
              </a:rPr>
              <a:t>spalomera@esassoc.com</a:t>
            </a:r>
            <a:r>
              <a:rPr lang="en-US" sz="1900" dirty="0"/>
              <a:t> </a:t>
            </a:r>
          </a:p>
          <a:p>
            <a:pPr marL="0" indent="0">
              <a:buNone/>
            </a:pPr>
            <a:endParaRPr lang="en-US" dirty="0" smtClean="0"/>
          </a:p>
          <a:p>
            <a:pPr marL="0" indent="0">
              <a:buNone/>
            </a:pPr>
            <a:endParaRPr lang="en-US" dirty="0"/>
          </a:p>
          <a:p>
            <a:pPr marL="0" indent="0" algn="ctr">
              <a:buNone/>
            </a:pPr>
            <a:r>
              <a:rPr lang="en-US" b="1" dirty="0" smtClean="0"/>
              <a:t>Visit the General Plan Update Website/</a:t>
            </a:r>
            <a:r>
              <a:rPr lang="es-ES" b="1" dirty="0"/>
              <a:t> </a:t>
            </a:r>
            <a:r>
              <a:rPr lang="es-ES" b="1" dirty="0">
                <a:solidFill>
                  <a:srgbClr val="8A1B04"/>
                </a:solidFill>
              </a:rPr>
              <a:t>V</a:t>
            </a:r>
            <a:r>
              <a:rPr lang="es-ES" b="1" dirty="0" smtClean="0">
                <a:solidFill>
                  <a:srgbClr val="8A1B04"/>
                </a:solidFill>
              </a:rPr>
              <a:t>isite </a:t>
            </a:r>
            <a:r>
              <a:rPr lang="es-ES" b="1" dirty="0">
                <a:solidFill>
                  <a:srgbClr val="8A1B04"/>
                </a:solidFill>
              </a:rPr>
              <a:t>el sitio web del </a:t>
            </a:r>
            <a:r>
              <a:rPr lang="es-ES" b="1" dirty="0" smtClean="0">
                <a:solidFill>
                  <a:srgbClr val="8A1B04"/>
                </a:solidFill>
              </a:rPr>
              <a:t>Plan </a:t>
            </a:r>
            <a:r>
              <a:rPr lang="es-ES" b="1" dirty="0">
                <a:solidFill>
                  <a:srgbClr val="8A1B04"/>
                </a:solidFill>
              </a:rPr>
              <a:t>G</a:t>
            </a:r>
            <a:r>
              <a:rPr lang="es-ES" b="1" dirty="0" smtClean="0">
                <a:solidFill>
                  <a:srgbClr val="8A1B04"/>
                </a:solidFill>
              </a:rPr>
              <a:t>eneral</a:t>
            </a:r>
            <a:r>
              <a:rPr lang="en-US" b="1" dirty="0" smtClean="0">
                <a:solidFill>
                  <a:srgbClr val="8A1B04"/>
                </a:solidFill>
              </a:rPr>
              <a:t> </a:t>
            </a:r>
            <a:r>
              <a:rPr lang="en-US" dirty="0" smtClean="0">
                <a:hlinkClick r:id="rId5"/>
              </a:rPr>
              <a:t>https</a:t>
            </a:r>
            <a:r>
              <a:rPr lang="en-US" dirty="0">
                <a:hlinkClick r:id="rId5"/>
              </a:rPr>
              <a:t>://</a:t>
            </a:r>
            <a:r>
              <a:rPr lang="en-US" dirty="0" smtClean="0">
                <a:hlinkClick r:id="rId5"/>
              </a:rPr>
              <a:t>www.irwindaleca.gov/570/Housing-Element-General-Plan-Update</a:t>
            </a:r>
            <a:r>
              <a:rPr lang="en-US" dirty="0" smtClean="0"/>
              <a:t> </a:t>
            </a:r>
            <a:endParaRPr lang="en-US" dirty="0"/>
          </a:p>
        </p:txBody>
      </p:sp>
    </p:spTree>
    <p:extLst>
      <p:ext uri="{BB962C8B-B14F-4D97-AF65-F5344CB8AC3E}">
        <p14:creationId xmlns:p14="http://schemas.microsoft.com/office/powerpoint/2010/main" val="37876210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9231"/>
          <a:stretch/>
        </p:blipFill>
        <p:spPr>
          <a:xfrm>
            <a:off x="2615117" y="4152038"/>
            <a:ext cx="3691603" cy="2710300"/>
          </a:xfrm>
          <a:prstGeom prst="rect">
            <a:avLst/>
          </a:prstGeom>
        </p:spPr>
      </p:pic>
      <p:pic>
        <p:nvPicPr>
          <p:cNvPr id="21" name="Picture 20">
            <a:extLst>
              <a:ext uri="{FF2B5EF4-FFF2-40B4-BE49-F238E27FC236}">
                <a16:creationId xmlns:a16="http://schemas.microsoft.com/office/drawing/2014/main" id="{9CE75D7B-C1A0-2F4E-3A57-F05A593CA17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2055"/>
          <a:stretch/>
        </p:blipFill>
        <p:spPr>
          <a:xfrm>
            <a:off x="-7468" y="4475852"/>
            <a:ext cx="3129537" cy="238214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5">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F215631-C60D-5E8E-3CBD-66F89B905A0A}"/>
              </a:ext>
            </a:extLst>
          </p:cNvPr>
          <p:cNvPicPr>
            <a:picLocks noChangeAspect="1"/>
          </p:cNvPicPr>
          <p:nvPr/>
        </p:nvPicPr>
        <p:blipFill rotWithShape="1">
          <a:blip r:embed="rId7">
            <a:extLst>
              <a:ext uri="{28A0092B-C50C-407E-A947-70E740481C1C}">
                <a14:useLocalDpi xmlns:a14="http://schemas.microsoft.com/office/drawing/2010/main" val="0"/>
              </a:ext>
            </a:extLst>
          </a:blip>
          <a:srcRect l="8764" r="17634"/>
          <a:stretch/>
        </p:blipFill>
        <p:spPr>
          <a:xfrm>
            <a:off x="6302836" y="4599747"/>
            <a:ext cx="2864730" cy="2265880"/>
          </a:xfrm>
          <a:prstGeom prst="rect">
            <a:avLst/>
          </a:prstGeom>
        </p:spPr>
      </p:pic>
      <p:pic>
        <p:nvPicPr>
          <p:cNvPr id="22" name="Picture 21">
            <a:extLst>
              <a:ext uri="{FF2B5EF4-FFF2-40B4-BE49-F238E27FC236}">
                <a16:creationId xmlns:a16="http://schemas.microsoft.com/office/drawing/2014/main" id="{817DDB1A-5D0A-9871-A59D-4B204B98E4EB}"/>
              </a:ext>
            </a:extLst>
          </p:cNvPr>
          <p:cNvPicPr>
            <a:picLocks noChangeAspect="1"/>
          </p:cNvPicPr>
          <p:nvPr/>
        </p:nvPicPr>
        <p:blipFill rotWithShape="1">
          <a:blip r:embed="rId8">
            <a:extLst>
              <a:ext uri="{28A0092B-C50C-407E-A947-70E740481C1C}">
                <a14:useLocalDpi xmlns:a14="http://schemas.microsoft.com/office/drawing/2010/main" val="0"/>
              </a:ext>
            </a:extLst>
          </a:blip>
          <a:srcRect l="10495"/>
          <a:stretch/>
        </p:blipFill>
        <p:spPr>
          <a:xfrm>
            <a:off x="9167566" y="4599747"/>
            <a:ext cx="3053048" cy="2266638"/>
          </a:xfrm>
          <a:prstGeom prst="rect">
            <a:avLst/>
          </a:prstGeom>
        </p:spPr>
      </p:pic>
      <p:sp>
        <p:nvSpPr>
          <p:cNvPr id="13" name="Title 3">
            <a:extLst>
              <a:ext uri="{FF2B5EF4-FFF2-40B4-BE49-F238E27FC236}">
                <a16:creationId xmlns:a16="http://schemas.microsoft.com/office/drawing/2014/main" id="{E7E8428F-38B1-891E-4BE7-57DE91B01E69}"/>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Thank You</a:t>
            </a:r>
            <a:r>
              <a:rPr lang="en-US" sz="3600" dirty="0">
                <a:solidFill>
                  <a:srgbClr val="8A1B04"/>
                </a:solidFill>
              </a:rPr>
              <a:t/>
            </a:r>
            <a:br>
              <a:rPr lang="en-US" sz="3600" dirty="0">
                <a:solidFill>
                  <a:srgbClr val="8A1B04"/>
                </a:solidFill>
              </a:rPr>
            </a:br>
            <a:r>
              <a:rPr lang="en-US" sz="3600" dirty="0">
                <a:solidFill>
                  <a:srgbClr val="8A1B04"/>
                </a:solidFill>
              </a:rPr>
              <a:t>¡Gracias por </a:t>
            </a:r>
            <a:r>
              <a:rPr lang="en-US" sz="3600" dirty="0" err="1">
                <a:solidFill>
                  <a:srgbClr val="8A1B04"/>
                </a:solidFill>
              </a:rPr>
              <a:t>su</a:t>
            </a:r>
            <a:r>
              <a:rPr lang="en-US" sz="3600" dirty="0">
                <a:solidFill>
                  <a:srgbClr val="8A1B04"/>
                </a:solidFill>
              </a:rPr>
              <a:t> </a:t>
            </a:r>
            <a:r>
              <a:rPr lang="en-US" sz="3600" dirty="0" err="1">
                <a:solidFill>
                  <a:srgbClr val="8A1B04"/>
                </a:solidFill>
              </a:rPr>
              <a:t>Participaci</a:t>
            </a:r>
            <a:r>
              <a:rPr lang="es-ES" sz="3600" dirty="0" err="1">
                <a:solidFill>
                  <a:srgbClr val="8A1B04"/>
                </a:solidFill>
              </a:rPr>
              <a:t>ó</a:t>
            </a:r>
            <a:r>
              <a:rPr lang="en-US" sz="3600" dirty="0">
                <a:solidFill>
                  <a:srgbClr val="8A1B04"/>
                </a:solidFill>
              </a:rPr>
              <a:t>n</a:t>
            </a:r>
            <a:r>
              <a:rPr lang="es-ES" sz="3600" dirty="0">
                <a:solidFill>
                  <a:srgbClr val="8A1B04"/>
                </a:solidFill>
              </a:rPr>
              <a:t>!</a:t>
            </a:r>
            <a:endParaRPr lang="en-US" sz="3600" dirty="0">
              <a:solidFill>
                <a:srgbClr val="8A1B04"/>
              </a:solidFill>
            </a:endParaRPr>
          </a:p>
        </p:txBody>
      </p:sp>
    </p:spTree>
    <p:extLst>
      <p:ext uri="{BB962C8B-B14F-4D97-AF65-F5344CB8AC3E}">
        <p14:creationId xmlns:p14="http://schemas.microsoft.com/office/powerpoint/2010/main" val="313074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40B914-97B0-E530-5240-085D4FB429B3}"/>
              </a:ext>
            </a:extLst>
          </p:cNvPr>
          <p:cNvSpPr>
            <a:spLocks noGrp="1"/>
          </p:cNvSpPr>
          <p:nvPr>
            <p:ph idx="1"/>
          </p:nvPr>
        </p:nvSpPr>
        <p:spPr>
          <a:xfrm>
            <a:off x="273527" y="1232996"/>
            <a:ext cx="5685976" cy="4196162"/>
          </a:xfrm>
        </p:spPr>
        <p:txBody>
          <a:bodyPr/>
          <a:lstStyle/>
          <a:p>
            <a:r>
              <a:rPr lang="en-US" dirty="0"/>
              <a:t>We worked with our hands and tapped into our creative selves. We built models of memories of the community and developed common visions for a better community in the future </a:t>
            </a:r>
          </a:p>
          <a:p>
            <a:pPr lvl="1"/>
            <a:r>
              <a:rPr lang="en-US" dirty="0"/>
              <a:t>2 prompts: Favorite Childhood Memory &amp;  Build your Ideal Irwindale</a:t>
            </a:r>
          </a:p>
          <a:p>
            <a:pPr marL="0" indent="0">
              <a:buNone/>
            </a:pPr>
            <a:endParaRPr lang="en-US" dirty="0"/>
          </a:p>
        </p:txBody>
      </p:sp>
      <p:sp>
        <p:nvSpPr>
          <p:cNvPr id="4" name="Content Placeholder 2">
            <a:extLst>
              <a:ext uri="{FF2B5EF4-FFF2-40B4-BE49-F238E27FC236}">
                <a16:creationId xmlns:a16="http://schemas.microsoft.com/office/drawing/2014/main" id="{5F7D97A3-540A-41FF-45A2-CE1B832312B4}"/>
              </a:ext>
            </a:extLst>
          </p:cNvPr>
          <p:cNvSpPr txBox="1">
            <a:spLocks/>
          </p:cNvSpPr>
          <p:nvPr/>
        </p:nvSpPr>
        <p:spPr>
          <a:xfrm>
            <a:off x="6099179" y="1230345"/>
            <a:ext cx="558393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dirty="0">
                <a:solidFill>
                  <a:srgbClr val="8A1B04"/>
                </a:solidFill>
                <a:ea typeface="+mj-ea"/>
              </a:rPr>
              <a:t>Trabajamos con nuestras manos y aprovechamos nuestra creatividad. Construimos modelos de memorias de la comunidad y desarrollamos visiones comunes para una mejor comunidad en el futuro</a:t>
            </a:r>
          </a:p>
          <a:p>
            <a:pPr lvl="1"/>
            <a:r>
              <a:rPr lang="en-US" sz="1700" dirty="0">
                <a:solidFill>
                  <a:srgbClr val="8A1B04"/>
                </a:solidFill>
              </a:rPr>
              <a:t>2 </a:t>
            </a:r>
            <a:r>
              <a:rPr lang="es-ES" sz="1700" dirty="0">
                <a:solidFill>
                  <a:srgbClr val="8A1B04"/>
                </a:solidFill>
              </a:rPr>
              <a:t>actividades: Recuerdo favorito de la infancia y Construya su </a:t>
            </a:r>
            <a:r>
              <a:rPr lang="es-ES" sz="1700" dirty="0" err="1">
                <a:solidFill>
                  <a:srgbClr val="8A1B04"/>
                </a:solidFill>
              </a:rPr>
              <a:t>Irwindale</a:t>
            </a:r>
            <a:r>
              <a:rPr lang="es-ES" sz="1700" dirty="0">
                <a:solidFill>
                  <a:srgbClr val="8A1B04"/>
                </a:solidFill>
              </a:rPr>
              <a:t> ideal</a:t>
            </a:r>
          </a:p>
          <a:p>
            <a:pPr marL="457200" lvl="1" indent="0">
              <a:buNone/>
            </a:pPr>
            <a:endParaRPr lang="es-ES" sz="1600" dirty="0">
              <a:solidFill>
                <a:srgbClr val="8A1B04"/>
              </a:solidFill>
              <a:ea typeface="+mj-ea"/>
            </a:endParaRPr>
          </a:p>
        </p:txBody>
      </p:sp>
      <p:pic>
        <p:nvPicPr>
          <p:cNvPr id="7" name="Picture 6">
            <a:extLst>
              <a:ext uri="{FF2B5EF4-FFF2-40B4-BE49-F238E27FC236}">
                <a16:creationId xmlns:a16="http://schemas.microsoft.com/office/drawing/2014/main" id="{F91824BF-5003-0E59-3E0F-219322936507}"/>
              </a:ext>
            </a:extLst>
          </p:cNvPr>
          <p:cNvPicPr>
            <a:picLocks noChangeAspect="1"/>
          </p:cNvPicPr>
          <p:nvPr/>
        </p:nvPicPr>
        <p:blipFill rotWithShape="1">
          <a:blip r:embed="rId3">
            <a:extLst>
              <a:ext uri="{28A0092B-C50C-407E-A947-70E740481C1C}">
                <a14:useLocalDpi xmlns:a14="http://schemas.microsoft.com/office/drawing/2010/main" val="0"/>
              </a:ext>
            </a:extLst>
          </a:blip>
          <a:srcRect l="9603" r="6978"/>
          <a:stretch/>
        </p:blipFill>
        <p:spPr>
          <a:xfrm rot="16200000">
            <a:off x="7176380" y="2370229"/>
            <a:ext cx="3295982" cy="5240292"/>
          </a:xfrm>
          <a:prstGeom prst="rect">
            <a:avLst/>
          </a:prstGeom>
        </p:spPr>
      </p:pic>
      <p:pic>
        <p:nvPicPr>
          <p:cNvPr id="8" name="Picture 7">
            <a:extLst>
              <a:ext uri="{FF2B5EF4-FFF2-40B4-BE49-F238E27FC236}">
                <a16:creationId xmlns:a16="http://schemas.microsoft.com/office/drawing/2014/main" id="{AFC75DAC-DEC9-2C28-E490-6DE9C7511FC6}"/>
              </a:ext>
            </a:extLst>
          </p:cNvPr>
          <p:cNvPicPr>
            <a:picLocks noChangeAspect="1"/>
          </p:cNvPicPr>
          <p:nvPr/>
        </p:nvPicPr>
        <p:blipFill rotWithShape="1">
          <a:blip r:embed="rId4">
            <a:extLst>
              <a:ext uri="{28A0092B-C50C-407E-A947-70E740481C1C}">
                <a14:useLocalDpi xmlns:a14="http://schemas.microsoft.com/office/drawing/2010/main" val="0"/>
              </a:ext>
            </a:extLst>
          </a:blip>
          <a:srcRect l="8202" r="8202"/>
          <a:stretch/>
        </p:blipFill>
        <p:spPr>
          <a:xfrm rot="16200000">
            <a:off x="1719637" y="2370226"/>
            <a:ext cx="3295985" cy="5240294"/>
          </a:xfrm>
          <a:prstGeom prst="rect">
            <a:avLst/>
          </a:prstGeom>
        </p:spPr>
      </p:pic>
    </p:spTree>
    <p:extLst>
      <p:ext uri="{BB962C8B-B14F-4D97-AF65-F5344CB8AC3E}">
        <p14:creationId xmlns:p14="http://schemas.microsoft.com/office/powerpoint/2010/main" val="221356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B501D-09CC-30ED-DD06-95969F498B38}"/>
              </a:ext>
            </a:extLst>
          </p:cNvPr>
          <p:cNvSpPr>
            <a:spLocks noGrp="1"/>
          </p:cNvSpPr>
          <p:nvPr>
            <p:ph type="title"/>
          </p:nvPr>
        </p:nvSpPr>
        <p:spPr/>
        <p:txBody>
          <a:bodyPr/>
          <a:lstStyle/>
          <a:p>
            <a:r>
              <a:rPr lang="en-US" dirty="0"/>
              <a:t>Key Themes: Memories</a:t>
            </a:r>
            <a:r>
              <a:rPr lang="en-US" sz="3600" b="1" dirty="0"/>
              <a:t/>
            </a:r>
            <a:br>
              <a:rPr lang="en-US" sz="3600" b="1" dirty="0"/>
            </a:br>
            <a:r>
              <a:rPr lang="en-US" dirty="0" err="1">
                <a:solidFill>
                  <a:srgbClr val="8A1B04"/>
                </a:solidFill>
              </a:rPr>
              <a:t>Temas</a:t>
            </a:r>
            <a:r>
              <a:rPr lang="en-US" dirty="0">
                <a:solidFill>
                  <a:srgbClr val="8A1B04"/>
                </a:solidFill>
              </a:rPr>
              <a:t> </a:t>
            </a:r>
            <a:r>
              <a:rPr lang="en-US" dirty="0" err="1">
                <a:solidFill>
                  <a:srgbClr val="8A1B04"/>
                </a:solidFill>
              </a:rPr>
              <a:t>Importantes</a:t>
            </a:r>
            <a:r>
              <a:rPr lang="en-US" dirty="0">
                <a:solidFill>
                  <a:srgbClr val="8A1B04"/>
                </a:solidFill>
              </a:rPr>
              <a:t>: </a:t>
            </a:r>
            <a:r>
              <a:rPr lang="en-US" dirty="0" err="1">
                <a:solidFill>
                  <a:srgbClr val="8A1B04"/>
                </a:solidFill>
              </a:rPr>
              <a:t>Recuerdos</a:t>
            </a:r>
            <a:endParaRPr lang="en-US" dirty="0"/>
          </a:p>
        </p:txBody>
      </p:sp>
      <p:sp>
        <p:nvSpPr>
          <p:cNvPr id="28" name="TextBox 27">
            <a:extLst>
              <a:ext uri="{FF2B5EF4-FFF2-40B4-BE49-F238E27FC236}">
                <a16:creationId xmlns:a16="http://schemas.microsoft.com/office/drawing/2014/main" id="{CD097B0D-93C8-5CB8-F047-CB14CD129A84}"/>
              </a:ext>
            </a:extLst>
          </p:cNvPr>
          <p:cNvSpPr txBox="1"/>
          <p:nvPr/>
        </p:nvSpPr>
        <p:spPr>
          <a:xfrm>
            <a:off x="2478307" y="2751892"/>
            <a:ext cx="1166736" cy="677108"/>
          </a:xfrm>
          <a:prstGeom prst="rect">
            <a:avLst/>
          </a:prstGeom>
          <a:noFill/>
        </p:spPr>
        <p:txBody>
          <a:bodyPr wrap="square">
            <a:spAutoFit/>
          </a:bodyPr>
          <a:lstStyle/>
          <a:p>
            <a:r>
              <a:rPr lang="en-US" sz="1900" dirty="0">
                <a:solidFill>
                  <a:srgbClr val="1D345D"/>
                </a:solidFill>
                <a:latin typeface="Arial" panose="020B0604020202020204" pitchFamily="34" charset="0"/>
                <a:cs typeface="Arial" panose="020B0604020202020204" pitchFamily="34" charset="0"/>
              </a:rPr>
              <a:t>Family</a:t>
            </a:r>
          </a:p>
          <a:p>
            <a:r>
              <a:rPr lang="en-US" sz="1900" i="1" dirty="0">
                <a:solidFill>
                  <a:srgbClr val="8A1B04"/>
                </a:solidFill>
                <a:latin typeface="Arial" panose="020B0604020202020204" pitchFamily="34" charset="0"/>
                <a:cs typeface="Arial" panose="020B0604020202020204" pitchFamily="34" charset="0"/>
              </a:rPr>
              <a:t>Familia</a:t>
            </a:r>
          </a:p>
        </p:txBody>
      </p:sp>
      <p:sp>
        <p:nvSpPr>
          <p:cNvPr id="32" name="TextBox 31">
            <a:extLst>
              <a:ext uri="{FF2B5EF4-FFF2-40B4-BE49-F238E27FC236}">
                <a16:creationId xmlns:a16="http://schemas.microsoft.com/office/drawing/2014/main" id="{F0C41590-D784-5E1A-AA4C-690D2DAB0582}"/>
              </a:ext>
            </a:extLst>
          </p:cNvPr>
          <p:cNvSpPr txBox="1"/>
          <p:nvPr/>
        </p:nvSpPr>
        <p:spPr>
          <a:xfrm>
            <a:off x="2478306" y="5028559"/>
            <a:ext cx="1745347" cy="677108"/>
          </a:xfrm>
          <a:prstGeom prst="rect">
            <a:avLst/>
          </a:prstGeom>
          <a:noFill/>
        </p:spPr>
        <p:txBody>
          <a:bodyPr wrap="square">
            <a:spAutoFit/>
          </a:bodyPr>
          <a:lstStyle/>
          <a:p>
            <a:r>
              <a:rPr lang="en-US" sz="1900" dirty="0">
                <a:solidFill>
                  <a:srgbClr val="1D345D"/>
                </a:solidFill>
                <a:latin typeface="Arial" panose="020B0604020202020204" pitchFamily="34" charset="0"/>
                <a:cs typeface="Arial" panose="020B0604020202020204" pitchFamily="34" charset="0"/>
              </a:rPr>
              <a:t>Nature</a:t>
            </a:r>
          </a:p>
          <a:p>
            <a:r>
              <a:rPr lang="en-US" sz="1900" i="1" dirty="0">
                <a:solidFill>
                  <a:srgbClr val="8A1B04"/>
                </a:solidFill>
                <a:latin typeface="Arial" panose="020B0604020202020204" pitchFamily="34" charset="0"/>
                <a:cs typeface="Arial" panose="020B0604020202020204" pitchFamily="34" charset="0"/>
              </a:rPr>
              <a:t>La </a:t>
            </a:r>
            <a:r>
              <a:rPr lang="en-US" sz="1900" i="1" dirty="0" err="1">
                <a:solidFill>
                  <a:srgbClr val="8A1B04"/>
                </a:solidFill>
                <a:latin typeface="Arial" panose="020B0604020202020204" pitchFamily="34" charset="0"/>
                <a:cs typeface="Arial" panose="020B0604020202020204" pitchFamily="34" charset="0"/>
              </a:rPr>
              <a:t>Naturaleza</a:t>
            </a:r>
            <a:r>
              <a:rPr lang="en-US" sz="1900" i="1" dirty="0">
                <a:solidFill>
                  <a:srgbClr val="8A1B04"/>
                </a:solidFill>
                <a:latin typeface="Arial" panose="020B0604020202020204" pitchFamily="34" charset="0"/>
                <a:cs typeface="Arial" panose="020B0604020202020204" pitchFamily="34" charset="0"/>
              </a:rPr>
              <a:t> </a:t>
            </a:r>
          </a:p>
        </p:txBody>
      </p:sp>
      <p:sp>
        <p:nvSpPr>
          <p:cNvPr id="44" name="TextBox 43">
            <a:extLst>
              <a:ext uri="{FF2B5EF4-FFF2-40B4-BE49-F238E27FC236}">
                <a16:creationId xmlns:a16="http://schemas.microsoft.com/office/drawing/2014/main" id="{F6F962C3-5A96-3979-6975-E05E7FB2B8EA}"/>
              </a:ext>
            </a:extLst>
          </p:cNvPr>
          <p:cNvSpPr txBox="1"/>
          <p:nvPr/>
        </p:nvSpPr>
        <p:spPr>
          <a:xfrm>
            <a:off x="6337451" y="2751892"/>
            <a:ext cx="1393586" cy="677108"/>
          </a:xfrm>
          <a:prstGeom prst="rect">
            <a:avLst/>
          </a:prstGeom>
          <a:noFill/>
        </p:spPr>
        <p:txBody>
          <a:bodyPr wrap="square">
            <a:spAutoFit/>
          </a:bodyPr>
          <a:lstStyle/>
          <a:p>
            <a:r>
              <a:rPr lang="en-US" sz="1900" dirty="0">
                <a:solidFill>
                  <a:srgbClr val="1D345D"/>
                </a:solidFill>
                <a:latin typeface="Arial" panose="020B0604020202020204" pitchFamily="34" charset="0"/>
                <a:cs typeface="Arial" panose="020B0604020202020204" pitchFamily="34" charset="0"/>
              </a:rPr>
              <a:t>Childhood</a:t>
            </a:r>
          </a:p>
          <a:p>
            <a:r>
              <a:rPr lang="en-US" sz="1900" i="1" dirty="0" err="1">
                <a:solidFill>
                  <a:srgbClr val="8A1B04"/>
                </a:solidFill>
                <a:latin typeface="Arial" panose="020B0604020202020204" pitchFamily="34" charset="0"/>
                <a:cs typeface="Arial" panose="020B0604020202020204" pitchFamily="34" charset="0"/>
              </a:rPr>
              <a:t>Infancia</a:t>
            </a:r>
            <a:endParaRPr lang="en-US" sz="1900" i="1" dirty="0">
              <a:solidFill>
                <a:srgbClr val="8A1B04"/>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830E1A17-AF6A-6C27-B492-2CA19FC9BEFA}"/>
              </a:ext>
            </a:extLst>
          </p:cNvPr>
          <p:cNvSpPr txBox="1"/>
          <p:nvPr/>
        </p:nvSpPr>
        <p:spPr>
          <a:xfrm>
            <a:off x="6337450" y="4734646"/>
            <a:ext cx="1745347" cy="1261884"/>
          </a:xfrm>
          <a:prstGeom prst="rect">
            <a:avLst/>
          </a:prstGeom>
          <a:noFill/>
        </p:spPr>
        <p:txBody>
          <a:bodyPr wrap="square">
            <a:spAutoFit/>
          </a:bodyPr>
          <a:lstStyle/>
          <a:p>
            <a:r>
              <a:rPr lang="en-US" sz="1900" dirty="0">
                <a:solidFill>
                  <a:srgbClr val="1D345D"/>
                </a:solidFill>
                <a:latin typeface="Arial" panose="020B0604020202020204" pitchFamily="34" charset="0"/>
                <a:cs typeface="Arial" panose="020B0604020202020204" pitchFamily="34" charset="0"/>
              </a:rPr>
              <a:t>Being around people</a:t>
            </a:r>
          </a:p>
          <a:p>
            <a:r>
              <a:rPr lang="en-US" sz="1900" i="1" dirty="0">
                <a:solidFill>
                  <a:srgbClr val="8A1B04"/>
                </a:solidFill>
                <a:latin typeface="Arial" panose="020B0604020202020204" pitchFamily="34" charset="0"/>
                <a:cs typeface="Arial" panose="020B0604020202020204" pitchFamily="34" charset="0"/>
              </a:rPr>
              <a:t>Estar con </a:t>
            </a:r>
            <a:r>
              <a:rPr lang="en-US" sz="1900" i="1" dirty="0" err="1">
                <a:solidFill>
                  <a:srgbClr val="8A1B04"/>
                </a:solidFill>
                <a:latin typeface="Arial" panose="020B0604020202020204" pitchFamily="34" charset="0"/>
                <a:cs typeface="Arial" panose="020B0604020202020204" pitchFamily="34" charset="0"/>
              </a:rPr>
              <a:t>gente</a:t>
            </a:r>
            <a:endParaRPr lang="en-US" sz="1900" i="1" dirty="0">
              <a:solidFill>
                <a:srgbClr val="8A1B04"/>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7D4106AE-3193-4319-7F91-DC05D0894484}"/>
              </a:ext>
            </a:extLst>
          </p:cNvPr>
          <p:cNvSpPr txBox="1"/>
          <p:nvPr/>
        </p:nvSpPr>
        <p:spPr>
          <a:xfrm>
            <a:off x="10145798" y="2514627"/>
            <a:ext cx="1620010" cy="1261884"/>
          </a:xfrm>
          <a:prstGeom prst="rect">
            <a:avLst/>
          </a:prstGeom>
          <a:noFill/>
        </p:spPr>
        <p:txBody>
          <a:bodyPr wrap="square">
            <a:spAutoFit/>
          </a:bodyPr>
          <a:lstStyle/>
          <a:p>
            <a:r>
              <a:rPr lang="en-US" sz="1900" dirty="0">
                <a:solidFill>
                  <a:srgbClr val="1D345D"/>
                </a:solidFill>
                <a:latin typeface="Arial" panose="020B0604020202020204" pitchFamily="34" charset="0"/>
                <a:cs typeface="Arial" panose="020B0604020202020204" pitchFamily="34" charset="0"/>
              </a:rPr>
              <a:t>Learning (in childhood)</a:t>
            </a:r>
          </a:p>
          <a:p>
            <a:r>
              <a:rPr lang="en-US" sz="1900" i="1" dirty="0" err="1">
                <a:solidFill>
                  <a:srgbClr val="8A1B04"/>
                </a:solidFill>
                <a:latin typeface="Arial" panose="020B0604020202020204" pitchFamily="34" charset="0"/>
                <a:cs typeface="Arial" panose="020B0604020202020204" pitchFamily="34" charset="0"/>
              </a:rPr>
              <a:t>Aprender</a:t>
            </a:r>
            <a:r>
              <a:rPr lang="en-US" sz="1900" i="1" dirty="0">
                <a:solidFill>
                  <a:srgbClr val="8A1B04"/>
                </a:solidFill>
                <a:latin typeface="Arial" panose="020B0604020202020204" pitchFamily="34" charset="0"/>
                <a:cs typeface="Arial" panose="020B0604020202020204" pitchFamily="34" charset="0"/>
              </a:rPr>
              <a:t> (en la </a:t>
            </a:r>
            <a:r>
              <a:rPr lang="en-US" sz="1900" i="1" dirty="0" err="1">
                <a:solidFill>
                  <a:srgbClr val="8A1B04"/>
                </a:solidFill>
                <a:latin typeface="Arial" panose="020B0604020202020204" pitchFamily="34" charset="0"/>
                <a:cs typeface="Arial" panose="020B0604020202020204" pitchFamily="34" charset="0"/>
              </a:rPr>
              <a:t>infancia</a:t>
            </a:r>
            <a:r>
              <a:rPr lang="en-US" sz="1900" i="1" dirty="0">
                <a:solidFill>
                  <a:srgbClr val="8A1B04"/>
                </a:solidFill>
                <a:latin typeface="Arial" panose="020B0604020202020204" pitchFamily="34" charset="0"/>
                <a:cs typeface="Arial" panose="020B0604020202020204" pitchFamily="34" charset="0"/>
              </a:rPr>
              <a:t>)</a:t>
            </a:r>
          </a:p>
        </p:txBody>
      </p:sp>
      <p:sp>
        <p:nvSpPr>
          <p:cNvPr id="50" name="TextBox 49">
            <a:extLst>
              <a:ext uri="{FF2B5EF4-FFF2-40B4-BE49-F238E27FC236}">
                <a16:creationId xmlns:a16="http://schemas.microsoft.com/office/drawing/2014/main" id="{8901FA61-0E0D-C422-827E-323AE7B0C5CB}"/>
              </a:ext>
            </a:extLst>
          </p:cNvPr>
          <p:cNvSpPr txBox="1"/>
          <p:nvPr/>
        </p:nvSpPr>
        <p:spPr>
          <a:xfrm>
            <a:off x="10145797" y="5030777"/>
            <a:ext cx="1745347" cy="677108"/>
          </a:xfrm>
          <a:prstGeom prst="rect">
            <a:avLst/>
          </a:prstGeom>
          <a:noFill/>
        </p:spPr>
        <p:txBody>
          <a:bodyPr wrap="square">
            <a:spAutoFit/>
          </a:bodyPr>
          <a:lstStyle/>
          <a:p>
            <a:r>
              <a:rPr lang="en-US" sz="1900" dirty="0">
                <a:solidFill>
                  <a:srgbClr val="1D345D"/>
                </a:solidFill>
                <a:latin typeface="Arial" panose="020B0604020202020204" pitchFamily="34" charset="0"/>
                <a:cs typeface="Arial" panose="020B0604020202020204" pitchFamily="34" charset="0"/>
              </a:rPr>
              <a:t>Environment</a:t>
            </a:r>
          </a:p>
          <a:p>
            <a:r>
              <a:rPr lang="en-US" sz="1900" i="1" dirty="0" err="1">
                <a:solidFill>
                  <a:srgbClr val="8A1B04"/>
                </a:solidFill>
                <a:latin typeface="Arial" panose="020B0604020202020204" pitchFamily="34" charset="0"/>
                <a:cs typeface="Arial" panose="020B0604020202020204" pitchFamily="34" charset="0"/>
              </a:rPr>
              <a:t>Ambiente</a:t>
            </a:r>
            <a:endParaRPr lang="en-US" sz="1900" i="1" dirty="0">
              <a:solidFill>
                <a:srgbClr val="8A1B04"/>
              </a:solidFill>
              <a:latin typeface="Arial" panose="020B0604020202020204" pitchFamily="34" charset="0"/>
              <a:cs typeface="Arial" panose="020B0604020202020204" pitchFamily="34" charset="0"/>
            </a:endParaRPr>
          </a:p>
        </p:txBody>
      </p:sp>
      <p:pic>
        <p:nvPicPr>
          <p:cNvPr id="65" name="Picture 64">
            <a:extLst>
              <a:ext uri="{FF2B5EF4-FFF2-40B4-BE49-F238E27FC236}">
                <a16:creationId xmlns:a16="http://schemas.microsoft.com/office/drawing/2014/main" id="{0BA055CB-F241-E1FB-E626-B014EA324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939" y="4392757"/>
            <a:ext cx="1993392" cy="1993392"/>
          </a:xfrm>
          <a:prstGeom prst="rect">
            <a:avLst/>
          </a:prstGeom>
        </p:spPr>
      </p:pic>
      <p:pic>
        <p:nvPicPr>
          <p:cNvPr id="66" name="Picture 65">
            <a:extLst>
              <a:ext uri="{FF2B5EF4-FFF2-40B4-BE49-F238E27FC236}">
                <a16:creationId xmlns:a16="http://schemas.microsoft.com/office/drawing/2014/main" id="{228280FB-D63E-A6A0-E190-7DDD0282A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308" y="2192014"/>
            <a:ext cx="1993392" cy="1993392"/>
          </a:xfrm>
          <a:prstGeom prst="rect">
            <a:avLst/>
          </a:prstGeom>
        </p:spPr>
      </p:pic>
      <p:pic>
        <p:nvPicPr>
          <p:cNvPr id="67" name="Picture 66">
            <a:extLst>
              <a:ext uri="{FF2B5EF4-FFF2-40B4-BE49-F238E27FC236}">
                <a16:creationId xmlns:a16="http://schemas.microsoft.com/office/drawing/2014/main" id="{73500180-131A-B19E-3B1E-5EB76FECA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208" y="4401455"/>
            <a:ext cx="1993392" cy="1993392"/>
          </a:xfrm>
          <a:prstGeom prst="rect">
            <a:avLst/>
          </a:prstGeom>
        </p:spPr>
      </p:pic>
      <p:pic>
        <p:nvPicPr>
          <p:cNvPr id="68" name="Picture 67">
            <a:extLst>
              <a:ext uri="{FF2B5EF4-FFF2-40B4-BE49-F238E27FC236}">
                <a16:creationId xmlns:a16="http://schemas.microsoft.com/office/drawing/2014/main" id="{8E940A05-07E0-173A-7C69-6A466E034D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338" y="2209772"/>
            <a:ext cx="1993392" cy="1993392"/>
          </a:xfrm>
          <a:prstGeom prst="rect">
            <a:avLst/>
          </a:prstGeom>
        </p:spPr>
      </p:pic>
      <p:pic>
        <p:nvPicPr>
          <p:cNvPr id="69" name="Picture 68">
            <a:extLst>
              <a:ext uri="{FF2B5EF4-FFF2-40B4-BE49-F238E27FC236}">
                <a16:creationId xmlns:a16="http://schemas.microsoft.com/office/drawing/2014/main" id="{CB7B3323-B123-CF7B-0C28-548BD43C7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3683" y="2209772"/>
            <a:ext cx="1993392" cy="1993392"/>
          </a:xfrm>
          <a:prstGeom prst="rect">
            <a:avLst/>
          </a:prstGeom>
        </p:spPr>
      </p:pic>
      <p:pic>
        <p:nvPicPr>
          <p:cNvPr id="70" name="Picture 69">
            <a:extLst>
              <a:ext uri="{FF2B5EF4-FFF2-40B4-BE49-F238E27FC236}">
                <a16:creationId xmlns:a16="http://schemas.microsoft.com/office/drawing/2014/main" id="{0347F688-F308-C4AA-FEDD-DA1B10DC68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834" y="4389275"/>
            <a:ext cx="1993392" cy="1993392"/>
          </a:xfrm>
          <a:prstGeom prst="rect">
            <a:avLst/>
          </a:prstGeom>
        </p:spPr>
      </p:pic>
    </p:spTree>
    <p:extLst>
      <p:ext uri="{BB962C8B-B14F-4D97-AF65-F5344CB8AC3E}">
        <p14:creationId xmlns:p14="http://schemas.microsoft.com/office/powerpoint/2010/main" val="125081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B501D-09CC-30ED-DD06-95969F498B38}"/>
              </a:ext>
            </a:extLst>
          </p:cNvPr>
          <p:cNvSpPr>
            <a:spLocks noGrp="1"/>
          </p:cNvSpPr>
          <p:nvPr>
            <p:ph type="title"/>
          </p:nvPr>
        </p:nvSpPr>
        <p:spPr>
          <a:xfrm>
            <a:off x="273527" y="1071016"/>
            <a:ext cx="8979330" cy="997913"/>
          </a:xfrm>
        </p:spPr>
        <p:txBody>
          <a:bodyPr>
            <a:normAutofit/>
          </a:bodyPr>
          <a:lstStyle/>
          <a:p>
            <a:r>
              <a:rPr lang="en-US" dirty="0"/>
              <a:t>Key Themes: Visions for Irwindale</a:t>
            </a:r>
            <a:br>
              <a:rPr lang="en-US" dirty="0"/>
            </a:br>
            <a:r>
              <a:rPr lang="en-US" dirty="0" err="1">
                <a:solidFill>
                  <a:srgbClr val="8A1B04"/>
                </a:solidFill>
              </a:rPr>
              <a:t>Temas</a:t>
            </a:r>
            <a:r>
              <a:rPr lang="en-US" dirty="0">
                <a:solidFill>
                  <a:srgbClr val="8A1B04"/>
                </a:solidFill>
              </a:rPr>
              <a:t> </a:t>
            </a:r>
            <a:r>
              <a:rPr lang="en-US" dirty="0" err="1">
                <a:solidFill>
                  <a:srgbClr val="8A1B04"/>
                </a:solidFill>
              </a:rPr>
              <a:t>Importantes</a:t>
            </a:r>
            <a:r>
              <a:rPr lang="en-US" dirty="0">
                <a:solidFill>
                  <a:srgbClr val="8A1B04"/>
                </a:solidFill>
              </a:rPr>
              <a:t>: </a:t>
            </a:r>
            <a:r>
              <a:rPr lang="en-US" dirty="0" err="1">
                <a:solidFill>
                  <a:srgbClr val="8A1B04"/>
                </a:solidFill>
              </a:rPr>
              <a:t>Visiones</a:t>
            </a:r>
            <a:r>
              <a:rPr lang="en-US" dirty="0">
                <a:solidFill>
                  <a:srgbClr val="8A1B04"/>
                </a:solidFill>
              </a:rPr>
              <a:t> para Irwindale</a:t>
            </a:r>
            <a:endParaRPr lang="en-US" dirty="0"/>
          </a:p>
        </p:txBody>
      </p:sp>
      <p:sp>
        <p:nvSpPr>
          <p:cNvPr id="28" name="TextBox 27">
            <a:extLst>
              <a:ext uri="{FF2B5EF4-FFF2-40B4-BE49-F238E27FC236}">
                <a16:creationId xmlns:a16="http://schemas.microsoft.com/office/drawing/2014/main" id="{CD097B0D-93C8-5CB8-F047-CB14CD129A84}"/>
              </a:ext>
            </a:extLst>
          </p:cNvPr>
          <p:cNvSpPr txBox="1"/>
          <p:nvPr/>
        </p:nvSpPr>
        <p:spPr>
          <a:xfrm>
            <a:off x="367401" y="4875990"/>
            <a:ext cx="2201510" cy="720967"/>
          </a:xfrm>
          <a:prstGeom prst="rect">
            <a:avLst/>
          </a:prstGeom>
          <a:noFill/>
        </p:spPr>
        <p:txBody>
          <a:bodyPr wrap="square">
            <a:spAutoFit/>
          </a:bodyPr>
          <a:lstStyle/>
          <a:p>
            <a:pPr marL="0" lvl="0" indent="0" algn="ctr" defTabSz="111125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Housing</a:t>
            </a:r>
          </a:p>
          <a:p>
            <a:pPr marL="0" lvl="0" indent="0" algn="ctr" defTabSz="1111250">
              <a:lnSpc>
                <a:spcPct val="90000"/>
              </a:lnSpc>
              <a:spcBef>
                <a:spcPct val="0"/>
              </a:spcBef>
              <a:spcAft>
                <a:spcPct val="35000"/>
              </a:spcAft>
              <a:buNone/>
            </a:pPr>
            <a:r>
              <a:rPr lang="es-ES" sz="1900" i="1" kern="1200" dirty="0">
                <a:solidFill>
                  <a:srgbClr val="8A1B04"/>
                </a:solidFill>
                <a:latin typeface="Arial" panose="020B0604020202020204" pitchFamily="34" charset="0"/>
                <a:cs typeface="Arial" panose="020B0604020202020204" pitchFamily="34" charset="0"/>
              </a:rPr>
              <a:t>Viviendas </a:t>
            </a:r>
            <a:endParaRPr lang="en-US" sz="1900" kern="1200" dirty="0">
              <a:solidFill>
                <a:srgbClr val="8A1B04"/>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8441482-EC6E-6AFE-4899-516519923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833" y="2525505"/>
            <a:ext cx="2201510" cy="2201510"/>
          </a:xfrm>
          <a:prstGeom prst="rect">
            <a:avLst/>
          </a:prstGeom>
        </p:spPr>
      </p:pic>
      <p:pic>
        <p:nvPicPr>
          <p:cNvPr id="10" name="Picture 9">
            <a:extLst>
              <a:ext uri="{FF2B5EF4-FFF2-40B4-BE49-F238E27FC236}">
                <a16:creationId xmlns:a16="http://schemas.microsoft.com/office/drawing/2014/main" id="{7EA16903-E4C1-678B-645D-5213C3EFE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074" y="2525505"/>
            <a:ext cx="2201510" cy="2201510"/>
          </a:xfrm>
          <a:prstGeom prst="rect">
            <a:avLst/>
          </a:prstGeom>
        </p:spPr>
      </p:pic>
      <p:pic>
        <p:nvPicPr>
          <p:cNvPr id="11" name="Picture 10">
            <a:extLst>
              <a:ext uri="{FF2B5EF4-FFF2-40B4-BE49-F238E27FC236}">
                <a16:creationId xmlns:a16="http://schemas.microsoft.com/office/drawing/2014/main" id="{67CBA602-217D-D6FA-864F-E69F2FD68B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8748" y="2525505"/>
            <a:ext cx="2201510" cy="2201510"/>
          </a:xfrm>
          <a:prstGeom prst="rect">
            <a:avLst/>
          </a:prstGeom>
        </p:spPr>
      </p:pic>
      <p:pic>
        <p:nvPicPr>
          <p:cNvPr id="12" name="Picture 11">
            <a:extLst>
              <a:ext uri="{FF2B5EF4-FFF2-40B4-BE49-F238E27FC236}">
                <a16:creationId xmlns:a16="http://schemas.microsoft.com/office/drawing/2014/main" id="{ECC5202C-65F5-FFC1-1A81-B25EEF2BC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400" y="2525505"/>
            <a:ext cx="2201510" cy="2201510"/>
          </a:xfrm>
          <a:prstGeom prst="rect">
            <a:avLst/>
          </a:prstGeom>
        </p:spPr>
      </p:pic>
      <p:pic>
        <p:nvPicPr>
          <p:cNvPr id="13" name="Picture 12">
            <a:extLst>
              <a:ext uri="{FF2B5EF4-FFF2-40B4-BE49-F238E27FC236}">
                <a16:creationId xmlns:a16="http://schemas.microsoft.com/office/drawing/2014/main" id="{75821BDA-C8A0-6E6D-AA03-85701D3138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6315" y="2525505"/>
            <a:ext cx="2201510" cy="2201510"/>
          </a:xfrm>
          <a:prstGeom prst="rect">
            <a:avLst/>
          </a:prstGeom>
        </p:spPr>
      </p:pic>
      <p:sp>
        <p:nvSpPr>
          <p:cNvPr id="31" name="TextBox 30">
            <a:extLst>
              <a:ext uri="{FF2B5EF4-FFF2-40B4-BE49-F238E27FC236}">
                <a16:creationId xmlns:a16="http://schemas.microsoft.com/office/drawing/2014/main" id="{9444788F-5E91-C8E6-C7F6-32D781E4A201}"/>
              </a:ext>
            </a:extLst>
          </p:cNvPr>
          <p:cNvSpPr txBox="1"/>
          <p:nvPr/>
        </p:nvSpPr>
        <p:spPr>
          <a:xfrm>
            <a:off x="2679833" y="4875990"/>
            <a:ext cx="2201510" cy="984116"/>
          </a:xfrm>
          <a:prstGeom prst="rect">
            <a:avLst/>
          </a:prstGeom>
          <a:noFill/>
        </p:spPr>
        <p:txBody>
          <a:bodyPr wrap="square">
            <a:spAutoFit/>
          </a:bodyPr>
          <a:lstStyle/>
          <a:p>
            <a:pPr marL="0" lvl="0" indent="0" algn="ctr" defTabSz="111125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Diverse Businesses</a:t>
            </a:r>
          </a:p>
          <a:p>
            <a:pPr marL="0" lvl="0" indent="0" algn="ctr" defTabSz="1111250">
              <a:lnSpc>
                <a:spcPct val="90000"/>
              </a:lnSpc>
              <a:spcBef>
                <a:spcPct val="0"/>
              </a:spcBef>
              <a:spcAft>
                <a:spcPct val="35000"/>
              </a:spcAft>
              <a:buNone/>
            </a:pPr>
            <a:r>
              <a:rPr lang="en-US" sz="1900" i="1" kern="1200" dirty="0" err="1">
                <a:solidFill>
                  <a:srgbClr val="8A1B04"/>
                </a:solidFill>
                <a:latin typeface="Arial" panose="020B0604020202020204" pitchFamily="34" charset="0"/>
                <a:cs typeface="Arial" panose="020B0604020202020204" pitchFamily="34" charset="0"/>
              </a:rPr>
              <a:t>Negocios</a:t>
            </a:r>
            <a:r>
              <a:rPr lang="en-US" sz="1900" i="1" kern="1200" dirty="0">
                <a:solidFill>
                  <a:srgbClr val="8A1B04"/>
                </a:solidFill>
                <a:latin typeface="Arial" panose="020B0604020202020204" pitchFamily="34" charset="0"/>
                <a:cs typeface="Arial" panose="020B0604020202020204" pitchFamily="34" charset="0"/>
              </a:rPr>
              <a:t> </a:t>
            </a:r>
            <a:r>
              <a:rPr lang="en-US" sz="1900" i="1" kern="1200" dirty="0" err="1">
                <a:solidFill>
                  <a:srgbClr val="8A1B04"/>
                </a:solidFill>
                <a:latin typeface="Arial" panose="020B0604020202020204" pitchFamily="34" charset="0"/>
                <a:cs typeface="Arial" panose="020B0604020202020204" pitchFamily="34" charset="0"/>
              </a:rPr>
              <a:t>Diversos</a:t>
            </a:r>
            <a:endParaRPr lang="en-US" sz="1900" i="1" kern="1200" dirty="0">
              <a:solidFill>
                <a:srgbClr val="8A1B04"/>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DF48966-09E8-1570-C20B-18677F5E85D5}"/>
              </a:ext>
            </a:extLst>
          </p:cNvPr>
          <p:cNvSpPr txBox="1"/>
          <p:nvPr/>
        </p:nvSpPr>
        <p:spPr>
          <a:xfrm>
            <a:off x="4992264" y="4857647"/>
            <a:ext cx="2182319" cy="1247265"/>
          </a:xfrm>
          <a:prstGeom prst="rect">
            <a:avLst/>
          </a:prstGeom>
          <a:noFill/>
        </p:spPr>
        <p:txBody>
          <a:bodyPr wrap="square">
            <a:spAutoFit/>
          </a:bodyPr>
          <a:lstStyle/>
          <a:p>
            <a:pPr marL="0" lvl="0" indent="0" algn="ctr" defTabSz="111125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Diverse Housing Options</a:t>
            </a:r>
          </a:p>
          <a:p>
            <a:pPr marL="0" lvl="0" indent="0" algn="ctr" defTabSz="1111250">
              <a:lnSpc>
                <a:spcPct val="90000"/>
              </a:lnSpc>
              <a:spcBef>
                <a:spcPct val="0"/>
              </a:spcBef>
              <a:spcAft>
                <a:spcPct val="35000"/>
              </a:spcAft>
              <a:buNone/>
            </a:pPr>
            <a:r>
              <a:rPr lang="es-ES" sz="1900" i="1" kern="1200" dirty="0">
                <a:solidFill>
                  <a:srgbClr val="8A1B04"/>
                </a:solidFill>
                <a:latin typeface="Arial" panose="020B0604020202020204" pitchFamily="34" charset="0"/>
                <a:cs typeface="Arial" panose="020B0604020202020204" pitchFamily="34" charset="0"/>
              </a:rPr>
              <a:t>Variedad de Viviendas </a:t>
            </a:r>
            <a:endParaRPr lang="en-US" sz="1900" i="1" kern="1200" dirty="0">
              <a:solidFill>
                <a:srgbClr val="8A1B04"/>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C4AF545-2E4B-9EDD-DA8D-961DAA9AB707}"/>
              </a:ext>
            </a:extLst>
          </p:cNvPr>
          <p:cNvSpPr txBox="1"/>
          <p:nvPr/>
        </p:nvSpPr>
        <p:spPr>
          <a:xfrm>
            <a:off x="7285504" y="4857647"/>
            <a:ext cx="2182320" cy="984116"/>
          </a:xfrm>
          <a:prstGeom prst="rect">
            <a:avLst/>
          </a:prstGeom>
          <a:noFill/>
        </p:spPr>
        <p:txBody>
          <a:bodyPr wrap="square">
            <a:spAutoFit/>
          </a:bodyPr>
          <a:lstStyle/>
          <a:p>
            <a:pPr marL="0" lvl="0" indent="0" algn="ctr" defTabSz="111125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Public Facilities</a:t>
            </a:r>
          </a:p>
          <a:p>
            <a:pPr marL="0" lvl="0" indent="0" algn="ctr" defTabSz="1111250">
              <a:lnSpc>
                <a:spcPct val="90000"/>
              </a:lnSpc>
              <a:spcBef>
                <a:spcPct val="0"/>
              </a:spcBef>
              <a:spcAft>
                <a:spcPct val="35000"/>
              </a:spcAft>
              <a:buNone/>
            </a:pPr>
            <a:r>
              <a:rPr lang="en-US" sz="1900" b="0" i="1" kern="1200" dirty="0" err="1">
                <a:solidFill>
                  <a:srgbClr val="8A1B04"/>
                </a:solidFill>
                <a:latin typeface="Arial" panose="020B0604020202020204" pitchFamily="34" charset="0"/>
                <a:cs typeface="Arial" panose="020B0604020202020204" pitchFamily="34" charset="0"/>
              </a:rPr>
              <a:t>Instalaciones</a:t>
            </a:r>
            <a:r>
              <a:rPr lang="en-US" sz="1900" b="0" i="1" kern="1200" dirty="0">
                <a:solidFill>
                  <a:srgbClr val="8A1B04"/>
                </a:solidFill>
                <a:latin typeface="Arial" panose="020B0604020202020204" pitchFamily="34" charset="0"/>
                <a:cs typeface="Arial" panose="020B0604020202020204" pitchFamily="34" charset="0"/>
              </a:rPr>
              <a:t> </a:t>
            </a:r>
            <a:r>
              <a:rPr lang="en-US" sz="1900" b="0" i="1" kern="1200" dirty="0" err="1">
                <a:solidFill>
                  <a:srgbClr val="8A1B04"/>
                </a:solidFill>
                <a:latin typeface="Arial" panose="020B0604020202020204" pitchFamily="34" charset="0"/>
                <a:cs typeface="Arial" panose="020B0604020202020204" pitchFamily="34" charset="0"/>
              </a:rPr>
              <a:t>Públicas</a:t>
            </a:r>
            <a:r>
              <a:rPr lang="en-US" sz="1900" i="1" kern="1200" dirty="0">
                <a:solidFill>
                  <a:srgbClr val="8A1B04"/>
                </a:solidFill>
                <a:latin typeface="Arial" panose="020B0604020202020204" pitchFamily="34" charset="0"/>
                <a:cs typeface="Arial" panose="020B0604020202020204" pitchFamily="34" charset="0"/>
              </a:rPr>
              <a:t> </a:t>
            </a:r>
          </a:p>
        </p:txBody>
      </p:sp>
      <p:sp>
        <p:nvSpPr>
          <p:cNvPr id="37" name="TextBox 36">
            <a:extLst>
              <a:ext uri="{FF2B5EF4-FFF2-40B4-BE49-F238E27FC236}">
                <a16:creationId xmlns:a16="http://schemas.microsoft.com/office/drawing/2014/main" id="{2973DD31-09AB-3B51-4EC9-9A37FCA0E165}"/>
              </a:ext>
            </a:extLst>
          </p:cNvPr>
          <p:cNvSpPr txBox="1"/>
          <p:nvPr/>
        </p:nvSpPr>
        <p:spPr>
          <a:xfrm>
            <a:off x="9597937" y="4857646"/>
            <a:ext cx="2182322" cy="984116"/>
          </a:xfrm>
          <a:prstGeom prst="rect">
            <a:avLst/>
          </a:prstGeom>
          <a:noFill/>
        </p:spPr>
        <p:txBody>
          <a:bodyPr wrap="square">
            <a:spAutoFit/>
          </a:bodyPr>
          <a:lstStyle/>
          <a:p>
            <a:pPr marL="0" lvl="0" indent="0" algn="ctr" defTabSz="111125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Food Options</a:t>
            </a:r>
          </a:p>
          <a:p>
            <a:pPr marL="0" lvl="0" indent="0" algn="ctr" defTabSz="1111250">
              <a:lnSpc>
                <a:spcPct val="90000"/>
              </a:lnSpc>
              <a:spcBef>
                <a:spcPct val="0"/>
              </a:spcBef>
              <a:spcAft>
                <a:spcPct val="35000"/>
              </a:spcAft>
              <a:buNone/>
            </a:pPr>
            <a:r>
              <a:rPr lang="es-ES" sz="1900" i="1" kern="1200" dirty="0">
                <a:solidFill>
                  <a:srgbClr val="8A1B04"/>
                </a:solidFill>
                <a:latin typeface="Arial" panose="020B0604020202020204" pitchFamily="34" charset="0"/>
                <a:cs typeface="Arial" panose="020B0604020202020204" pitchFamily="34" charset="0"/>
              </a:rPr>
              <a:t>Opciones de Comida</a:t>
            </a:r>
            <a:endParaRPr lang="en-US" sz="1900" i="1" kern="1200" dirty="0">
              <a:solidFill>
                <a:srgbClr val="8A1B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29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8670</TotalTime>
  <Words>5508</Words>
  <Application>Microsoft Office PowerPoint</Application>
  <PresentationFormat>Widescreen</PresentationFormat>
  <Paragraphs>522</Paragraphs>
  <Slides>62</Slides>
  <Notes>62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Roboto</vt:lpstr>
      <vt:lpstr>Times New Roman</vt:lpstr>
      <vt:lpstr>Office Theme</vt:lpstr>
      <vt:lpstr>PowerPoint Presentation</vt:lpstr>
      <vt:lpstr>How to Use Zoom Video Conferencing/Cómo usar Videoconferencia de Zoom </vt:lpstr>
      <vt:lpstr>Thank You for Joining Us! ¡Gracias por Estar Aquí!</vt:lpstr>
      <vt:lpstr>Agenda</vt:lpstr>
      <vt:lpstr>PowerPoint Presentation</vt:lpstr>
      <vt:lpstr>PowerPoint Presentation</vt:lpstr>
      <vt:lpstr>PowerPoint Presentation</vt:lpstr>
      <vt:lpstr>Key Themes: Memories Temas Importantes: Recuerdos</vt:lpstr>
      <vt:lpstr>Key Themes: Visions for Irwindale Temas Importantes: Visiones para Irwindale</vt:lpstr>
      <vt:lpstr>Key Themes: Visions for Irwindale Temas Importantes: Visiones para Irwindale</vt:lpstr>
      <vt:lpstr>PowerPoint Presentation</vt:lpstr>
      <vt:lpstr>General Plan Process  Proceso del Plan General</vt:lpstr>
      <vt:lpstr>PowerPoint Presentation</vt:lpstr>
      <vt:lpstr>Safety Element Topics Temas del Elemento de Seguridad</vt:lpstr>
      <vt:lpstr>PowerPoint Presentation</vt:lpstr>
      <vt:lpstr>Air Quality</vt:lpstr>
      <vt:lpstr>Pollution Causes &amp; Effects/Causas y Efectos de la Contaminación</vt:lpstr>
      <vt:lpstr>What is the City already doing to improve air quality?</vt:lpstr>
      <vt:lpstr>What is the City already doing to improve air quality?</vt:lpstr>
      <vt:lpstr>Extreme Weather &amp; Drought/ Clima Extremo y Sequía</vt:lpstr>
      <vt:lpstr>Extreme Weather &amp; Drought/ Clima Extremo y Sequía</vt:lpstr>
      <vt:lpstr>What is the City already doing with regards to extreme weather &amp; drought? </vt:lpstr>
      <vt:lpstr>Flooding and Dam Failure Inundaciones y Fallas de Presas</vt:lpstr>
      <vt:lpstr>What is the City already doing with regards to flooding and dam failure?</vt:lpstr>
      <vt:lpstr>Geologic and Seismic Hazards/ Riesgos Geológicos y Sísmicos</vt:lpstr>
      <vt:lpstr>What is the City already doing with regards to geologic and seismic hazards?</vt:lpstr>
      <vt:lpstr>Hazardous Materials Materiales Peligrosos</vt:lpstr>
      <vt:lpstr>Hazardous Materials Materiales Peligrosos</vt:lpstr>
      <vt:lpstr>What is the City already doing with regards to hazardous materials?</vt:lpstr>
      <vt:lpstr>Law Enforcement and Crime</vt:lpstr>
      <vt:lpstr>Law Enforcement and Crime</vt:lpstr>
      <vt:lpstr>What is the City already doing to improve law enforcement and reduce crime?</vt:lpstr>
      <vt:lpstr>What is the City already doing to improve law enforcement and reduce crime?</vt:lpstr>
      <vt:lpstr>Emergency Preparedness/ Preparación Para Emergencias</vt:lpstr>
      <vt:lpstr>What is the City already doing to improve emergency preparedness? </vt:lpstr>
      <vt:lpstr>Wildfire/Incendio Forestal</vt:lpstr>
      <vt:lpstr>Wildfire</vt:lpstr>
      <vt:lpstr>What is the City already doing to address risk of Wildfire?</vt:lpstr>
      <vt:lpstr>5. Environmental Justice Element Key Findings  Conclusiones Claves del Elemento de la Justicia Ambiental</vt:lpstr>
      <vt:lpstr>What is Environmental Justice? </vt:lpstr>
      <vt:lpstr>CalEnviroScreen 4.0 – Results/Resultados</vt:lpstr>
      <vt:lpstr>Environmental Justice Element Topics/ Temas del Elemento de la Justicia Ambiental</vt:lpstr>
      <vt:lpstr>PowerPoint Presentation</vt:lpstr>
      <vt:lpstr>Public Facilities Instalaciones Públicas</vt:lpstr>
      <vt:lpstr>What is the City already doing to improve public facilities?</vt:lpstr>
      <vt:lpstr>What is the City already doing to improve public facilities?</vt:lpstr>
      <vt:lpstr>What is the City already doing to improve public facilities?</vt:lpstr>
      <vt:lpstr>PowerPoint Presentation</vt:lpstr>
      <vt:lpstr>What is the City already doing to improve food access? </vt:lpstr>
      <vt:lpstr>PowerPoint Presentation</vt:lpstr>
      <vt:lpstr>PowerPoint Presentation</vt:lpstr>
      <vt:lpstr>What is the City already doing to provide safe and sanitary homes?</vt:lpstr>
      <vt:lpstr>PowerPoint Presentation</vt:lpstr>
      <vt:lpstr>What is the City already doing to address health and physical activity in the community?</vt:lpstr>
      <vt:lpstr>Additional Benefits the City Provides for Residents</vt:lpstr>
      <vt:lpstr>Community  Engagement</vt:lpstr>
      <vt:lpstr>PowerPoint Presentation</vt:lpstr>
      <vt:lpstr>PowerPoint Presentation</vt:lpstr>
      <vt:lpstr>PowerPoint Presentation</vt:lpstr>
      <vt:lpstr>PowerPoint Presentation</vt:lpstr>
      <vt:lpstr>Contact Information  Información de Contacto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Songco</dc:creator>
  <cp:lastModifiedBy>Martin Romero</cp:lastModifiedBy>
  <cp:revision>510</cp:revision>
  <dcterms:modified xsi:type="dcterms:W3CDTF">2022-08-10T15:59:00Z</dcterms:modified>
</cp:coreProperties>
</file>