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256" r:id="rId2"/>
    <p:sldId id="387" r:id="rId3"/>
    <p:sldId id="257" r:id="rId4"/>
    <p:sldId id="259" r:id="rId5"/>
    <p:sldId id="260" r:id="rId6"/>
    <p:sldId id="276" r:id="rId7"/>
    <p:sldId id="381" r:id="rId8"/>
    <p:sldId id="285" r:id="rId9"/>
    <p:sldId id="388" r:id="rId10"/>
    <p:sldId id="286" r:id="rId11"/>
    <p:sldId id="386" r:id="rId12"/>
    <p:sldId id="389" r:id="rId13"/>
    <p:sldId id="405" r:id="rId14"/>
    <p:sldId id="394" r:id="rId15"/>
    <p:sldId id="393" r:id="rId16"/>
    <p:sldId id="395" r:id="rId17"/>
    <p:sldId id="407" r:id="rId18"/>
    <p:sldId id="396" r:id="rId19"/>
    <p:sldId id="397" r:id="rId20"/>
    <p:sldId id="390" r:id="rId21"/>
    <p:sldId id="391" r:id="rId22"/>
    <p:sldId id="392" r:id="rId23"/>
    <p:sldId id="398" r:id="rId24"/>
    <p:sldId id="410" r:id="rId25"/>
    <p:sldId id="409" r:id="rId26"/>
    <p:sldId id="411" r:id="rId27"/>
    <p:sldId id="412" r:id="rId28"/>
    <p:sldId id="413" r:id="rId29"/>
    <p:sldId id="414" r:id="rId30"/>
    <p:sldId id="415" r:id="rId31"/>
    <p:sldId id="416" r:id="rId32"/>
    <p:sldId id="417" r:id="rId33"/>
    <p:sldId id="418" r:id="rId34"/>
    <p:sldId id="401" r:id="rId35"/>
    <p:sldId id="408" r:id="rId36"/>
    <p:sldId id="403" r:id="rId37"/>
    <p:sldId id="402" r:id="rId38"/>
    <p:sldId id="404" r:id="rId39"/>
    <p:sldId id="40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ylvia Palomera" initials="SP" lastIdx="4" clrIdx="0">
    <p:extLst>
      <p:ext uri="{19B8F6BF-5375-455C-9EA6-DF929625EA0E}">
        <p15:presenceInfo xmlns:p15="http://schemas.microsoft.com/office/powerpoint/2012/main" userId="S-1-5-21-2243798287-2584534642-3064315988-8093" providerId="AD"/>
      </p:ext>
    </p:extLst>
  </p:cmAuthor>
  <p:cmAuthor id="2" name="Brandi Jones" initials="BJ" lastIdx="2" clrIdx="1">
    <p:extLst>
      <p:ext uri="{19B8F6BF-5375-455C-9EA6-DF929625EA0E}">
        <p15:presenceInfo xmlns:p15="http://schemas.microsoft.com/office/powerpoint/2012/main" userId="S-1-5-21-842925246-115176313-1417001333-143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006" autoAdjust="0"/>
    <p:restoredTop sz="94660"/>
  </p:normalViewPr>
  <p:slideViewPr>
    <p:cSldViewPr snapToGrid="0" showGuides="1">
      <p:cViewPr varScale="1">
        <p:scale>
          <a:sx n="36" d="100"/>
          <a:sy n="36" d="100"/>
        </p:scale>
        <p:origin x="84" y="156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ommentAuthors" Target="commentAuthor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4B1B79-DC4C-4472-9B6F-B8B18CFC880D}" type="datetimeFigureOut">
              <a:rPr lang="en-US" smtClean="0"/>
              <a:t>5/24/2022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5E1D856-BD54-4241-8B38-4675329532CD}" type="slidenum">
              <a:rPr lang="en-US" smtClean="0"/>
              <a:t>‹#›</a:t>
            </a:fld>
            <a:endParaRPr lang="en-US"/>
          </a:p>
        </p:txBody>
      </p:sp>
    </p:spTree>
    <p:extLst>
      <p:ext uri="{BB962C8B-B14F-4D97-AF65-F5344CB8AC3E}">
        <p14:creationId xmlns:p14="http://schemas.microsoft.com/office/powerpoint/2010/main" val="573191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MATT– </a:t>
            </a:r>
          </a:p>
        </p:txBody>
      </p:sp>
      <p:sp>
        <p:nvSpPr>
          <p:cNvPr id="4" name="Slide Number Placeholder 3"/>
          <p:cNvSpPr>
            <a:spLocks noGrp="1"/>
          </p:cNvSpPr>
          <p:nvPr>
            <p:ph type="sldNum" sz="quarter" idx="10"/>
          </p:nvPr>
        </p:nvSpPr>
        <p:spPr/>
        <p:txBody>
          <a:bodyPr/>
          <a:lstStyle/>
          <a:p>
            <a:fld id="{235A43C6-212E-4DAD-B980-7CFB37EE80F1}" type="slidenum">
              <a:rPr lang="en-US" smtClean="0"/>
              <a:t>7</a:t>
            </a:fld>
            <a:endParaRPr lang="en-US"/>
          </a:p>
        </p:txBody>
      </p:sp>
    </p:spTree>
    <p:extLst>
      <p:ext uri="{BB962C8B-B14F-4D97-AF65-F5344CB8AC3E}">
        <p14:creationId xmlns:p14="http://schemas.microsoft.com/office/powerpoint/2010/main" val="37961198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MATT– </a:t>
            </a:r>
          </a:p>
          <a:p>
            <a:endParaRPr lang="en-US" dirty="0"/>
          </a:p>
        </p:txBody>
      </p:sp>
      <p:sp>
        <p:nvSpPr>
          <p:cNvPr id="4" name="Slide Number Placeholder 3"/>
          <p:cNvSpPr>
            <a:spLocks noGrp="1"/>
          </p:cNvSpPr>
          <p:nvPr>
            <p:ph type="sldNum" sz="quarter" idx="10"/>
          </p:nvPr>
        </p:nvSpPr>
        <p:spPr/>
        <p:txBody>
          <a:bodyPr/>
          <a:lstStyle/>
          <a:p>
            <a:fld id="{235A43C6-212E-4DAD-B980-7CFB37EE80F1}" type="slidenum">
              <a:rPr lang="en-US" smtClean="0"/>
              <a:t>11</a:t>
            </a:fld>
            <a:endParaRPr lang="en-US"/>
          </a:p>
        </p:txBody>
      </p:sp>
    </p:spTree>
    <p:extLst>
      <p:ext uri="{BB962C8B-B14F-4D97-AF65-F5344CB8AC3E}">
        <p14:creationId xmlns:p14="http://schemas.microsoft.com/office/powerpoint/2010/main" val="40187508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EEEC79-0236-4CE1-85A0-96717EA0C556}"/>
              </a:ext>
            </a:extLst>
          </p:cNvPr>
          <p:cNvSpPr>
            <a:spLocks noGrp="1"/>
          </p:cNvSpPr>
          <p:nvPr>
            <p:ph type="ctrTitle"/>
          </p:nvPr>
        </p:nvSpPr>
        <p:spPr>
          <a:xfrm>
            <a:off x="1524000" y="1122363"/>
            <a:ext cx="9144000" cy="2387600"/>
          </a:xfrm>
        </p:spPr>
        <p:txBody>
          <a:bodyPr anchor="b">
            <a:normAutofit/>
          </a:bodyPr>
          <a:lstStyle>
            <a:lvl1pPr algn="ctr">
              <a:defRPr sz="5000"/>
            </a:lvl1pPr>
          </a:lstStyle>
          <a:p>
            <a:r>
              <a:rPr lang="en-US" dirty="0"/>
              <a:t>Click to edit Master title style</a:t>
            </a:r>
          </a:p>
        </p:txBody>
      </p:sp>
      <p:sp>
        <p:nvSpPr>
          <p:cNvPr id="3" name="Subtitle 2">
            <a:extLst>
              <a:ext uri="{FF2B5EF4-FFF2-40B4-BE49-F238E27FC236}">
                <a16:creationId xmlns:a16="http://schemas.microsoft.com/office/drawing/2014/main" id="{AAEDFB1C-6FBA-4E64-A4EE-BC13DC7C142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93A2256-EA5A-45E5-8DBD-080F6B46F019}"/>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5/24/2022</a:t>
            </a:fld>
            <a:endParaRPr lang="en-US"/>
          </a:p>
        </p:txBody>
      </p:sp>
      <p:sp>
        <p:nvSpPr>
          <p:cNvPr id="5" name="Footer Placeholder 4">
            <a:extLst>
              <a:ext uri="{FF2B5EF4-FFF2-40B4-BE49-F238E27FC236}">
                <a16:creationId xmlns:a16="http://schemas.microsoft.com/office/drawing/2014/main" id="{DFC40358-F828-448E-BF48-BF5DD2D2E3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9CC9B4B-B6C1-4C70-8FA7-68F732150AC9}"/>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24651480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17EC9D-651F-4C7B-B6C1-AF2E26D0B8C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00C09B6-5D38-40EA-917F-1F399EA9870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21D7A6-BB9B-427B-860D-8CED73B241A9}"/>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5/24/2022</a:t>
            </a:fld>
            <a:endParaRPr lang="en-US"/>
          </a:p>
        </p:txBody>
      </p:sp>
      <p:sp>
        <p:nvSpPr>
          <p:cNvPr id="5" name="Footer Placeholder 4">
            <a:extLst>
              <a:ext uri="{FF2B5EF4-FFF2-40B4-BE49-F238E27FC236}">
                <a16:creationId xmlns:a16="http://schemas.microsoft.com/office/drawing/2014/main" id="{AB8DC8CD-6986-40D4-B015-D43ED95AC1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AE75DA1-9877-42EB-BC2E-E631D3628AA1}"/>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42315104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CBA2D42-47E1-4131-A041-FD8FD13622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AC2EF13-E2BC-4413-8229-730BFB7DE05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018F6E-E83A-4A73-B443-9222FA280BD0}"/>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5/24/2022</a:t>
            </a:fld>
            <a:endParaRPr lang="en-US"/>
          </a:p>
        </p:txBody>
      </p:sp>
      <p:sp>
        <p:nvSpPr>
          <p:cNvPr id="5" name="Footer Placeholder 4">
            <a:extLst>
              <a:ext uri="{FF2B5EF4-FFF2-40B4-BE49-F238E27FC236}">
                <a16:creationId xmlns:a16="http://schemas.microsoft.com/office/drawing/2014/main" id="{D60C96A2-8A72-4328-8586-407B5283F9A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A74F7E1-791F-460E-9B86-092235319D02}"/>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1163214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26ACA-C10F-421D-B1A5-C8FA3B7C3DF8}"/>
              </a:ext>
            </a:extLst>
          </p:cNvPr>
          <p:cNvSpPr>
            <a:spLocks noGrp="1"/>
          </p:cNvSpPr>
          <p:nvPr>
            <p:ph type="title"/>
          </p:nvPr>
        </p:nvSpPr>
        <p:spPr>
          <a:xfrm>
            <a:off x="512064" y="1269799"/>
            <a:ext cx="11183112" cy="997913"/>
          </a:xfrm>
        </p:spPr>
        <p:txBody>
          <a:bodyPr/>
          <a:lstStyle>
            <a:lvl1pPr>
              <a:defRPr/>
            </a:lvl1pPr>
          </a:lstStyle>
          <a:p>
            <a:r>
              <a:rPr lang="en-US" dirty="0"/>
              <a:t>Click to edit Master title style</a:t>
            </a:r>
          </a:p>
        </p:txBody>
      </p:sp>
      <p:sp>
        <p:nvSpPr>
          <p:cNvPr id="3" name="Content Placeholder 2">
            <a:extLst>
              <a:ext uri="{FF2B5EF4-FFF2-40B4-BE49-F238E27FC236}">
                <a16:creationId xmlns:a16="http://schemas.microsoft.com/office/drawing/2014/main" id="{D8CA3ABD-A01D-4383-8C71-0DA2E06F32BC}"/>
              </a:ext>
            </a:extLst>
          </p:cNvPr>
          <p:cNvSpPr>
            <a:spLocks noGrp="1"/>
          </p:cNvSpPr>
          <p:nvPr>
            <p:ph idx="1"/>
          </p:nvPr>
        </p:nvSpPr>
        <p:spPr>
          <a:xfrm>
            <a:off x="512064" y="2468880"/>
            <a:ext cx="11183112" cy="4196162"/>
          </a:xfrm>
        </p:spPr>
        <p:txBody>
          <a:bodyPr/>
          <a:lstStyle>
            <a:lvl1pPr>
              <a:defRPr>
                <a:solidFill>
                  <a:srgbClr val="8A1B04"/>
                </a:solidFill>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517384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34705-2923-4AF4-95FB-23BD61D7BED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F35266-DF3C-41FA-A714-5E6C066FCAA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24AC53-0903-4E0F-9FDB-3C86B59FF83C}"/>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5/24/2022</a:t>
            </a:fld>
            <a:endParaRPr lang="en-US"/>
          </a:p>
        </p:txBody>
      </p:sp>
      <p:sp>
        <p:nvSpPr>
          <p:cNvPr id="5" name="Footer Placeholder 4">
            <a:extLst>
              <a:ext uri="{FF2B5EF4-FFF2-40B4-BE49-F238E27FC236}">
                <a16:creationId xmlns:a16="http://schemas.microsoft.com/office/drawing/2014/main" id="{49B2F6CF-B3C5-40AE-B028-102B4E229E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4369CA3-FEF5-4413-8570-8DBED2773FBB}"/>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1240803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BF21E-1FF6-4E5E-8288-1953B26F84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EC12A1F-0EE8-484A-A6A4-94E1008D21D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7632848-0129-4E10-8F91-CD8847F4214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39CCE4D-F663-4B42-ACD9-2A6D267B7F84}"/>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5/24/2022</a:t>
            </a:fld>
            <a:endParaRPr lang="en-US"/>
          </a:p>
        </p:txBody>
      </p:sp>
      <p:sp>
        <p:nvSpPr>
          <p:cNvPr id="6" name="Footer Placeholder 5">
            <a:extLst>
              <a:ext uri="{FF2B5EF4-FFF2-40B4-BE49-F238E27FC236}">
                <a16:creationId xmlns:a16="http://schemas.microsoft.com/office/drawing/2014/main" id="{076E18A3-5D43-489B-8D21-2742B1D840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F335A-DD30-4B63-9DB3-C3C273454DC8}"/>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8989573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A448F2-927E-4CAB-9B82-DB78568810E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DE744E5-5165-4ED5-81D4-383B5DC33F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BEF8BC-6D7B-402F-B2E3-C98CBA65BC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305A095-917F-416F-BF83-029167DB6C8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E1D44A4-DA21-4696-B7BE-4C455383C9D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B2B8EEC-C074-4039-8ABF-D4DB8D3B5DD6}"/>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5/24/2022</a:t>
            </a:fld>
            <a:endParaRPr lang="en-US"/>
          </a:p>
        </p:txBody>
      </p:sp>
      <p:sp>
        <p:nvSpPr>
          <p:cNvPr id="8" name="Footer Placeholder 7">
            <a:extLst>
              <a:ext uri="{FF2B5EF4-FFF2-40B4-BE49-F238E27FC236}">
                <a16:creationId xmlns:a16="http://schemas.microsoft.com/office/drawing/2014/main" id="{348D9F9D-ED89-4A79-8953-E60259FBB2A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E65246DD-B06A-428B-BA48-AD2CC3E88104}"/>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286941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584729-D98A-46B7-B818-3CAEA1D1F11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F625B4A-658E-41AE-9B25-C1687A41DB2D}"/>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5/24/2022</a:t>
            </a:fld>
            <a:endParaRPr lang="en-US"/>
          </a:p>
        </p:txBody>
      </p:sp>
      <p:sp>
        <p:nvSpPr>
          <p:cNvPr id="4" name="Footer Placeholder 3">
            <a:extLst>
              <a:ext uri="{FF2B5EF4-FFF2-40B4-BE49-F238E27FC236}">
                <a16:creationId xmlns:a16="http://schemas.microsoft.com/office/drawing/2014/main" id="{014A7A6A-6433-4A7E-9FE4-243844755DB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95E47AA4-4F3C-40FF-8782-64AF048D0117}"/>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273972930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DCD101C-14CB-49AF-B751-443E1034DE83}"/>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5/24/2022</a:t>
            </a:fld>
            <a:endParaRPr lang="en-US"/>
          </a:p>
        </p:txBody>
      </p:sp>
      <p:sp>
        <p:nvSpPr>
          <p:cNvPr id="3" name="Footer Placeholder 2">
            <a:extLst>
              <a:ext uri="{FF2B5EF4-FFF2-40B4-BE49-F238E27FC236}">
                <a16:creationId xmlns:a16="http://schemas.microsoft.com/office/drawing/2014/main" id="{5E7805DD-AD89-419E-8998-E35A3868489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F2E14D87-7926-4E00-88AD-89A93A95BA01}"/>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49900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88C1E-EC66-4BA7-B65D-3A7A21B066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F16884D-40C0-4318-9114-FB679FA7B73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08AC253-BF65-4265-BAD1-318520FE55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B57A38B-8E1D-430C-AF3D-4275B8AD2537}"/>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5/24/2022</a:t>
            </a:fld>
            <a:endParaRPr lang="en-US"/>
          </a:p>
        </p:txBody>
      </p:sp>
      <p:sp>
        <p:nvSpPr>
          <p:cNvPr id="6" name="Footer Placeholder 5">
            <a:extLst>
              <a:ext uri="{FF2B5EF4-FFF2-40B4-BE49-F238E27FC236}">
                <a16:creationId xmlns:a16="http://schemas.microsoft.com/office/drawing/2014/main" id="{BDF84AD2-4C18-4FC6-9A77-EAEAC213209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E7ACD34-3E5C-4836-A997-C33CACE9ACC4}"/>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32521091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54029-C3E6-454B-9C85-FC4E5DA6E6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19F8C20-23F8-4201-B0D0-E8F6A11AC1B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A9FF9A7-D7C6-4A51-A630-107D204764E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ADD4085-4B0E-4D09-A1B6-380B51CD6B36}"/>
              </a:ext>
            </a:extLst>
          </p:cNvPr>
          <p:cNvSpPr>
            <a:spLocks noGrp="1"/>
          </p:cNvSpPr>
          <p:nvPr>
            <p:ph type="dt" sz="half" idx="10"/>
          </p:nvPr>
        </p:nvSpPr>
        <p:spPr>
          <a:xfrm>
            <a:off x="838200" y="6356350"/>
            <a:ext cx="2743200" cy="365125"/>
          </a:xfrm>
          <a:prstGeom prst="rect">
            <a:avLst/>
          </a:prstGeom>
        </p:spPr>
        <p:txBody>
          <a:bodyPr/>
          <a:lstStyle/>
          <a:p>
            <a:fld id="{CFE81A31-2F4A-49A4-AA72-C08A5C9AA9BA}" type="datetimeFigureOut">
              <a:rPr lang="en-US" smtClean="0"/>
              <a:t>5/24/2022</a:t>
            </a:fld>
            <a:endParaRPr lang="en-US"/>
          </a:p>
        </p:txBody>
      </p:sp>
      <p:sp>
        <p:nvSpPr>
          <p:cNvPr id="6" name="Footer Placeholder 5">
            <a:extLst>
              <a:ext uri="{FF2B5EF4-FFF2-40B4-BE49-F238E27FC236}">
                <a16:creationId xmlns:a16="http://schemas.microsoft.com/office/drawing/2014/main" id="{D622658C-6171-4F4A-A401-6CA1946292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16D12C1-9F34-458C-8012-62C6178A3B27}"/>
              </a:ext>
            </a:extLst>
          </p:cNvPr>
          <p:cNvSpPr>
            <a:spLocks noGrp="1"/>
          </p:cNvSpPr>
          <p:nvPr>
            <p:ph type="sldNum" sz="quarter" idx="12"/>
          </p:nvPr>
        </p:nvSpPr>
        <p:spPr>
          <a:xfrm>
            <a:off x="8610600" y="6356350"/>
            <a:ext cx="2743200" cy="365125"/>
          </a:xfrm>
          <a:prstGeom prst="rect">
            <a:avLst/>
          </a:prstGeom>
        </p:spPr>
        <p:txBody>
          <a:bodyPr/>
          <a:lstStyle/>
          <a:p>
            <a:fld id="{A86E40E2-4C8E-4772-92F4-2DD5DA5E0389}" type="slidenum">
              <a:rPr lang="en-US" smtClean="0"/>
              <a:t>‹#›</a:t>
            </a:fld>
            <a:endParaRPr lang="en-US"/>
          </a:p>
        </p:txBody>
      </p:sp>
    </p:spTree>
    <p:extLst>
      <p:ext uri="{BB962C8B-B14F-4D97-AF65-F5344CB8AC3E}">
        <p14:creationId xmlns:p14="http://schemas.microsoft.com/office/powerpoint/2010/main" val="10958093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233F917-7C7A-4147-B1BE-0D9EBA90B82A}"/>
              </a:ext>
            </a:extLst>
          </p:cNvPr>
          <p:cNvPicPr>
            <a:picLocks noChangeAspect="1"/>
          </p:cNvPicPr>
          <p:nvPr userDrawn="1"/>
        </p:nvPicPr>
        <p:blipFill rotWithShape="1">
          <a:blip r:embed="rId13">
            <a:extLst>
              <a:ext uri="{28A0092B-C50C-407E-A947-70E740481C1C}">
                <a14:useLocalDpi xmlns:a14="http://schemas.microsoft.com/office/drawing/2010/main" val="0"/>
              </a:ext>
            </a:extLst>
          </a:blip>
          <a:srcRect l="269" t="34989" r="309" b="54139"/>
          <a:stretch/>
        </p:blipFill>
        <p:spPr>
          <a:xfrm>
            <a:off x="0" y="-8834"/>
            <a:ext cx="10346954" cy="704088"/>
          </a:xfrm>
          <a:prstGeom prst="rect">
            <a:avLst/>
          </a:prstGeom>
        </p:spPr>
      </p:pic>
      <p:sp>
        <p:nvSpPr>
          <p:cNvPr id="16" name="Rectangle 15">
            <a:extLst>
              <a:ext uri="{FF2B5EF4-FFF2-40B4-BE49-F238E27FC236}">
                <a16:creationId xmlns:a16="http://schemas.microsoft.com/office/drawing/2014/main" id="{A20E7762-472E-4ED5-AF6C-7600BF3C7102}"/>
              </a:ext>
            </a:extLst>
          </p:cNvPr>
          <p:cNvSpPr/>
          <p:nvPr userDrawn="1"/>
        </p:nvSpPr>
        <p:spPr>
          <a:xfrm>
            <a:off x="0" y="0"/>
            <a:ext cx="12192000" cy="6858000"/>
          </a:xfrm>
          <a:prstGeom prst="rect">
            <a:avLst/>
          </a:prstGeom>
          <a:solidFill>
            <a:srgbClr val="7082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3926211D-863B-4550-8C50-E3A6AD63A9A6}"/>
              </a:ext>
            </a:extLst>
          </p:cNvPr>
          <p:cNvSpPr/>
          <p:nvPr userDrawn="1"/>
        </p:nvSpPr>
        <p:spPr>
          <a:xfrm>
            <a:off x="192024" y="1010210"/>
            <a:ext cx="11812006" cy="5663976"/>
          </a:xfrm>
          <a:prstGeom prst="rect">
            <a:avLst/>
          </a:prstGeom>
          <a:solidFill>
            <a:srgbClr val="818285">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818285"/>
              </a:solidFill>
            </a:endParaRPr>
          </a:p>
        </p:txBody>
      </p:sp>
      <p:sp>
        <p:nvSpPr>
          <p:cNvPr id="2" name="Title Placeholder 1">
            <a:extLst>
              <a:ext uri="{FF2B5EF4-FFF2-40B4-BE49-F238E27FC236}">
                <a16:creationId xmlns:a16="http://schemas.microsoft.com/office/drawing/2014/main" id="{CB5BA3AC-5E2F-4076-9806-E6F0936DC3D9}"/>
              </a:ext>
            </a:extLst>
          </p:cNvPr>
          <p:cNvSpPr>
            <a:spLocks noGrp="1"/>
          </p:cNvSpPr>
          <p:nvPr>
            <p:ph type="title"/>
          </p:nvPr>
        </p:nvSpPr>
        <p:spPr>
          <a:xfrm>
            <a:off x="512064" y="1269799"/>
            <a:ext cx="11183112" cy="90647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3C620439-2415-41EC-9CC0-5D3FBCC0B3BF}"/>
              </a:ext>
            </a:extLst>
          </p:cNvPr>
          <p:cNvSpPr>
            <a:spLocks noGrp="1"/>
          </p:cNvSpPr>
          <p:nvPr>
            <p:ph type="body" idx="1"/>
          </p:nvPr>
        </p:nvSpPr>
        <p:spPr>
          <a:xfrm>
            <a:off x="512064" y="2372665"/>
            <a:ext cx="11183112" cy="4292377"/>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p:txBody>
      </p:sp>
      <p:sp>
        <p:nvSpPr>
          <p:cNvPr id="8" name="Rectangle 7">
            <a:extLst>
              <a:ext uri="{FF2B5EF4-FFF2-40B4-BE49-F238E27FC236}">
                <a16:creationId xmlns:a16="http://schemas.microsoft.com/office/drawing/2014/main" id="{99A46F1C-0EA2-4AA0-A330-083AE1798F72}"/>
              </a:ext>
            </a:extLst>
          </p:cNvPr>
          <p:cNvSpPr/>
          <p:nvPr userDrawn="1"/>
        </p:nvSpPr>
        <p:spPr>
          <a:xfrm>
            <a:off x="0" y="0"/>
            <a:ext cx="10351008" cy="704088"/>
          </a:xfrm>
          <a:prstGeom prst="rect">
            <a:avLst/>
          </a:prstGeom>
          <a:solidFill>
            <a:srgbClr val="1D345D">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CBD854A-D919-4BC4-B223-7C4EA3483677}"/>
              </a:ext>
            </a:extLst>
          </p:cNvPr>
          <p:cNvSpPr/>
          <p:nvPr userDrawn="1"/>
        </p:nvSpPr>
        <p:spPr>
          <a:xfrm>
            <a:off x="187970" y="6633039"/>
            <a:ext cx="11812006" cy="45719"/>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Logo&#10;&#10;Description automatically generated with medium confidence">
            <a:extLst>
              <a:ext uri="{FF2B5EF4-FFF2-40B4-BE49-F238E27FC236}">
                <a16:creationId xmlns:a16="http://schemas.microsoft.com/office/drawing/2014/main" id="{9D2121C7-310F-4476-8C3F-FC4C0988FAC9}"/>
              </a:ext>
            </a:extLst>
          </p:cNvPr>
          <p:cNvPicPr>
            <a:picLocks noChangeAspect="1"/>
          </p:cNvPicPr>
          <p:nvPr userDrawn="1"/>
        </p:nvPicPr>
        <p:blipFill>
          <a:blip r:embed="rId14" cstate="hqprint">
            <a:extLst>
              <a:ext uri="{28A0092B-C50C-407E-A947-70E740481C1C}">
                <a14:useLocalDpi xmlns:a14="http://schemas.microsoft.com/office/drawing/2010/main" val="0"/>
              </a:ext>
            </a:extLst>
          </a:blip>
          <a:stretch>
            <a:fillRect/>
          </a:stretch>
        </p:blipFill>
        <p:spPr>
          <a:xfrm>
            <a:off x="10579608" y="111316"/>
            <a:ext cx="1396990" cy="805045"/>
          </a:xfrm>
          <a:prstGeom prst="rect">
            <a:avLst/>
          </a:prstGeom>
        </p:spPr>
      </p:pic>
      <p:sp>
        <p:nvSpPr>
          <p:cNvPr id="13" name="Rectangle 12">
            <a:extLst>
              <a:ext uri="{FF2B5EF4-FFF2-40B4-BE49-F238E27FC236}">
                <a16:creationId xmlns:a16="http://schemas.microsoft.com/office/drawing/2014/main" id="{0D755791-6DEB-4C2F-906D-63791128DA82}"/>
              </a:ext>
            </a:extLst>
          </p:cNvPr>
          <p:cNvSpPr/>
          <p:nvPr userDrawn="1"/>
        </p:nvSpPr>
        <p:spPr>
          <a:xfrm>
            <a:off x="0" y="738987"/>
            <a:ext cx="10351008" cy="120549"/>
          </a:xfrm>
          <a:prstGeom prst="rect">
            <a:avLst/>
          </a:prstGeom>
          <a:solidFill>
            <a:srgbClr val="8182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5F4C49F2-0BA4-46CA-991C-8E2DA92C9E30}"/>
              </a:ext>
            </a:extLst>
          </p:cNvPr>
          <p:cNvSpPr txBox="1"/>
          <p:nvPr userDrawn="1"/>
        </p:nvSpPr>
        <p:spPr>
          <a:xfrm>
            <a:off x="192024" y="192959"/>
            <a:ext cx="10158984" cy="292388"/>
          </a:xfrm>
          <a:prstGeom prst="rect">
            <a:avLst/>
          </a:prstGeom>
          <a:noFill/>
        </p:spPr>
        <p:txBody>
          <a:bodyPr wrap="square" rtlCol="0">
            <a:spAutoFit/>
          </a:bodyPr>
          <a:lstStyle/>
          <a:p>
            <a:r>
              <a:rPr lang="en-US" sz="1300" dirty="0">
                <a:solidFill>
                  <a:schemeClr val="bg1"/>
                </a:solidFill>
                <a:latin typeface="Arial" panose="020B0604020202020204" pitchFamily="34" charset="0"/>
                <a:cs typeface="Arial" panose="020B0604020202020204" pitchFamily="34" charset="0"/>
              </a:rPr>
              <a:t>General Plan, Housing, Environmental Justice, and Safety Elements </a:t>
            </a:r>
          </a:p>
        </p:txBody>
      </p:sp>
    </p:spTree>
    <p:extLst>
      <p:ext uri="{BB962C8B-B14F-4D97-AF65-F5344CB8AC3E}">
        <p14:creationId xmlns:p14="http://schemas.microsoft.com/office/powerpoint/2010/main" val="348283666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5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5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8.jpeg"/><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8.jpeg"/><Relationship Id="rId4" Type="http://schemas.openxmlformats.org/officeDocument/2006/relationships/image" Target="../media/image7.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8.jpeg"/><Relationship Id="rId4" Type="http://schemas.openxmlformats.org/officeDocument/2006/relationships/image" Target="../media/image7.jpeg"/></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8.jpeg"/><Relationship Id="rId4" Type="http://schemas.openxmlformats.org/officeDocument/2006/relationships/image" Target="../media/image7.jpeg"/></Relationships>
</file>

<file path=ppt/slides/_rels/slide3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8.jpe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8.jpe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4.png"/><Relationship Id="rId2" Type="http://schemas.openxmlformats.org/officeDocument/2006/relationships/image" Target="../media/image5.jpeg"/><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media/image8.jpeg"/><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93A73F1D-69CA-46EF-A3C7-7394E2A2B10E}"/>
              </a:ext>
            </a:extLst>
          </p:cNvPr>
          <p:cNvSpPr/>
          <p:nvPr/>
        </p:nvSpPr>
        <p:spPr>
          <a:xfrm>
            <a:off x="0" y="0"/>
            <a:ext cx="12192000" cy="37040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picture containing ground, outdoor&#10;&#10;Description automatically generated">
            <a:extLst>
              <a:ext uri="{FF2B5EF4-FFF2-40B4-BE49-F238E27FC236}">
                <a16:creationId xmlns:a16="http://schemas.microsoft.com/office/drawing/2014/main" id="{64A5A204-8B3C-46BD-9277-B3B48EA1C1C4}"/>
              </a:ext>
            </a:extLst>
          </p:cNvPr>
          <p:cNvPicPr>
            <a:picLocks noChangeAspect="1"/>
          </p:cNvPicPr>
          <p:nvPr/>
        </p:nvPicPr>
        <p:blipFill rotWithShape="1">
          <a:blip r:embed="rId2">
            <a:extLst>
              <a:ext uri="{28A0092B-C50C-407E-A947-70E740481C1C}">
                <a14:useLocalDpi xmlns:a14="http://schemas.microsoft.com/office/drawing/2010/main" val="0"/>
              </a:ext>
            </a:extLst>
          </a:blip>
          <a:srcRect t="21652" b="19529"/>
          <a:stretch/>
        </p:blipFill>
        <p:spPr>
          <a:xfrm>
            <a:off x="-6183" y="3019897"/>
            <a:ext cx="12192000" cy="3968057"/>
          </a:xfrm>
          <a:prstGeom prst="rect">
            <a:avLst/>
          </a:prstGeom>
        </p:spPr>
      </p:pic>
      <p:sp>
        <p:nvSpPr>
          <p:cNvPr id="19" name="Rectangle 18">
            <a:extLst>
              <a:ext uri="{FF2B5EF4-FFF2-40B4-BE49-F238E27FC236}">
                <a16:creationId xmlns:a16="http://schemas.microsoft.com/office/drawing/2014/main" id="{D69ABC34-339B-4D24-87AC-4211DA932023}"/>
              </a:ext>
            </a:extLst>
          </p:cNvPr>
          <p:cNvSpPr/>
          <p:nvPr/>
        </p:nvSpPr>
        <p:spPr>
          <a:xfrm>
            <a:off x="6183" y="-37842"/>
            <a:ext cx="12192000" cy="3053329"/>
          </a:xfrm>
          <a:prstGeom prst="rect">
            <a:avLst/>
          </a:prstGeom>
          <a:solidFill>
            <a:srgbClr val="7082C0">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004A502-6E8B-4C14-951D-C4071252044F}"/>
              </a:ext>
            </a:extLst>
          </p:cNvPr>
          <p:cNvSpPr/>
          <p:nvPr/>
        </p:nvSpPr>
        <p:spPr>
          <a:xfrm>
            <a:off x="-9252" y="3097479"/>
            <a:ext cx="12198137" cy="3890475"/>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54E83819-459A-4254-AE66-1905C3B20F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5373" y="697794"/>
            <a:ext cx="2308888" cy="1330546"/>
          </a:xfrm>
          <a:prstGeom prst="rect">
            <a:avLst/>
          </a:prstGeom>
        </p:spPr>
      </p:pic>
      <p:sp>
        <p:nvSpPr>
          <p:cNvPr id="10" name="TextBox 9">
            <a:extLst>
              <a:ext uri="{FF2B5EF4-FFF2-40B4-BE49-F238E27FC236}">
                <a16:creationId xmlns:a16="http://schemas.microsoft.com/office/drawing/2014/main" id="{B3D24254-EA62-4456-9556-33B105AA40D0}"/>
              </a:ext>
            </a:extLst>
          </p:cNvPr>
          <p:cNvSpPr txBox="1"/>
          <p:nvPr/>
        </p:nvSpPr>
        <p:spPr>
          <a:xfrm>
            <a:off x="2129028" y="2168751"/>
            <a:ext cx="7933944" cy="477054"/>
          </a:xfrm>
          <a:prstGeom prst="rect">
            <a:avLst/>
          </a:prstGeom>
          <a:noFill/>
        </p:spPr>
        <p:txBody>
          <a:bodyPr wrap="square" rtlCol="0">
            <a:spAutoFit/>
          </a:bodyPr>
          <a:lstStyle/>
          <a:p>
            <a:pPr algn="ctr"/>
            <a:r>
              <a:rPr lang="en-US" sz="2500" dirty="0">
                <a:solidFill>
                  <a:srgbClr val="1D345D"/>
                </a:solidFill>
                <a:latin typeface="Arial" panose="020B0604020202020204" pitchFamily="34" charset="0"/>
                <a:cs typeface="Arial" panose="020B0604020202020204" pitchFamily="34" charset="0"/>
              </a:rPr>
              <a:t>CITY OF IRWINDALE</a:t>
            </a:r>
          </a:p>
        </p:txBody>
      </p:sp>
      <p:sp>
        <p:nvSpPr>
          <p:cNvPr id="11" name="TextBox 10">
            <a:extLst>
              <a:ext uri="{FF2B5EF4-FFF2-40B4-BE49-F238E27FC236}">
                <a16:creationId xmlns:a16="http://schemas.microsoft.com/office/drawing/2014/main" id="{3B073954-5E20-4844-8257-6D5D5B7EE878}"/>
              </a:ext>
            </a:extLst>
          </p:cNvPr>
          <p:cNvSpPr txBox="1"/>
          <p:nvPr/>
        </p:nvSpPr>
        <p:spPr>
          <a:xfrm>
            <a:off x="621792" y="4234367"/>
            <a:ext cx="10954512" cy="630942"/>
          </a:xfrm>
          <a:prstGeom prst="rect">
            <a:avLst/>
          </a:prstGeom>
          <a:noFill/>
        </p:spPr>
        <p:txBody>
          <a:bodyPr wrap="square" rtlCol="0">
            <a:spAutoFit/>
          </a:bodyPr>
          <a:lstStyle/>
          <a:p>
            <a:pPr algn="ctr"/>
            <a:r>
              <a:rPr lang="en-US" sz="3500" dirty="0">
                <a:solidFill>
                  <a:schemeClr val="bg1"/>
                </a:solidFill>
                <a:latin typeface="Arial" panose="020B0604020202020204" pitchFamily="34" charset="0"/>
                <a:cs typeface="Arial" panose="020B0604020202020204" pitchFamily="34" charset="0"/>
              </a:rPr>
              <a:t>General Plan Housing Element</a:t>
            </a:r>
          </a:p>
        </p:txBody>
      </p:sp>
      <p:sp>
        <p:nvSpPr>
          <p:cNvPr id="12" name="TextBox 11">
            <a:extLst>
              <a:ext uri="{FF2B5EF4-FFF2-40B4-BE49-F238E27FC236}">
                <a16:creationId xmlns:a16="http://schemas.microsoft.com/office/drawing/2014/main" id="{CE47E3ED-534B-4156-AA6D-6E8D3E06FD1A}"/>
              </a:ext>
            </a:extLst>
          </p:cNvPr>
          <p:cNvSpPr txBox="1"/>
          <p:nvPr/>
        </p:nvSpPr>
        <p:spPr>
          <a:xfrm>
            <a:off x="2127504" y="5788149"/>
            <a:ext cx="7933944" cy="477054"/>
          </a:xfrm>
          <a:prstGeom prst="rect">
            <a:avLst/>
          </a:prstGeom>
          <a:noFill/>
        </p:spPr>
        <p:txBody>
          <a:bodyPr wrap="square" rtlCol="0">
            <a:spAutoFit/>
          </a:bodyPr>
          <a:lstStyle/>
          <a:p>
            <a:pPr algn="ctr"/>
            <a:r>
              <a:rPr lang="en-US" sz="2500" dirty="0">
                <a:solidFill>
                  <a:schemeClr val="bg1">
                    <a:lumMod val="75000"/>
                  </a:schemeClr>
                </a:solidFill>
                <a:latin typeface="Arial" panose="020B0604020202020204" pitchFamily="34" charset="0"/>
                <a:cs typeface="Arial" panose="020B0604020202020204" pitchFamily="34" charset="0"/>
              </a:rPr>
              <a:t>May 25</a:t>
            </a:r>
            <a:r>
              <a:rPr lang="en-US" sz="2500" baseline="30000" dirty="0">
                <a:solidFill>
                  <a:schemeClr val="bg1">
                    <a:lumMod val="75000"/>
                  </a:schemeClr>
                </a:solidFill>
                <a:latin typeface="Arial" panose="020B0604020202020204" pitchFamily="34" charset="0"/>
                <a:cs typeface="Arial" panose="020B0604020202020204" pitchFamily="34" charset="0"/>
              </a:rPr>
              <a:t>th</a:t>
            </a:r>
            <a:r>
              <a:rPr lang="en-US" sz="2500" dirty="0">
                <a:solidFill>
                  <a:schemeClr val="bg1">
                    <a:lumMod val="75000"/>
                  </a:schemeClr>
                </a:solidFill>
                <a:latin typeface="Arial" panose="020B0604020202020204" pitchFamily="34" charset="0"/>
                <a:cs typeface="Arial" panose="020B0604020202020204" pitchFamily="34" charset="0"/>
              </a:rPr>
              <a:t> 2022</a:t>
            </a:r>
          </a:p>
        </p:txBody>
      </p:sp>
      <p:sp>
        <p:nvSpPr>
          <p:cNvPr id="16" name="Rectangle 15">
            <a:extLst>
              <a:ext uri="{FF2B5EF4-FFF2-40B4-BE49-F238E27FC236}">
                <a16:creationId xmlns:a16="http://schemas.microsoft.com/office/drawing/2014/main" id="{310A2766-E096-4A5C-BC28-7EA983FAE84A}"/>
              </a:ext>
            </a:extLst>
          </p:cNvPr>
          <p:cNvSpPr/>
          <p:nvPr/>
        </p:nvSpPr>
        <p:spPr>
          <a:xfrm>
            <a:off x="0" y="2889943"/>
            <a:ext cx="12192000" cy="198716"/>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C9B859BF-85EE-481A-9D82-6ECA57371674}"/>
              </a:ext>
            </a:extLst>
          </p:cNvPr>
          <p:cNvSpPr/>
          <p:nvPr/>
        </p:nvSpPr>
        <p:spPr>
          <a:xfrm>
            <a:off x="0" y="28039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AA1A8B4B-F04F-440D-A8F9-A54034CA2A15}"/>
              </a:ext>
            </a:extLst>
          </p:cNvPr>
          <p:cNvSpPr txBox="1"/>
          <p:nvPr/>
        </p:nvSpPr>
        <p:spPr>
          <a:xfrm>
            <a:off x="621792" y="5029200"/>
            <a:ext cx="10954512" cy="861774"/>
          </a:xfrm>
          <a:prstGeom prst="rect">
            <a:avLst/>
          </a:prstGeom>
          <a:noFill/>
        </p:spPr>
        <p:txBody>
          <a:bodyPr wrap="square" rtlCol="0">
            <a:spAutoFit/>
          </a:bodyPr>
          <a:lstStyle/>
          <a:p>
            <a:pPr algn="ctr"/>
            <a:r>
              <a:rPr lang="en-US" sz="5000" dirty="0">
                <a:solidFill>
                  <a:schemeClr val="bg1"/>
                </a:solidFill>
                <a:latin typeface="Arial" panose="020B0604020202020204" pitchFamily="34" charset="0"/>
                <a:cs typeface="Arial" panose="020B0604020202020204" pitchFamily="34" charset="0"/>
              </a:rPr>
              <a:t>COMMUNITY WORKSHOP</a:t>
            </a:r>
          </a:p>
        </p:txBody>
      </p:sp>
    </p:spTree>
    <p:extLst>
      <p:ext uri="{BB962C8B-B14F-4D97-AF65-F5344CB8AC3E}">
        <p14:creationId xmlns:p14="http://schemas.microsoft.com/office/powerpoint/2010/main" val="21603663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D2A-BD2A-4AA2-985D-9B5E03EB8B8B}"/>
              </a:ext>
            </a:extLst>
          </p:cNvPr>
          <p:cNvSpPr>
            <a:spLocks noGrp="1"/>
          </p:cNvSpPr>
          <p:nvPr>
            <p:ph type="title"/>
          </p:nvPr>
        </p:nvSpPr>
        <p:spPr/>
        <p:txBody>
          <a:bodyPr>
            <a:normAutofit fontScale="90000"/>
          </a:bodyPr>
          <a:lstStyle/>
          <a:p>
            <a:r>
              <a:rPr lang="en-US" dirty="0"/>
              <a:t>What is the Regional Housing Needs Allocation (RHNA)?</a:t>
            </a:r>
          </a:p>
        </p:txBody>
      </p:sp>
      <p:sp>
        <p:nvSpPr>
          <p:cNvPr id="3" name="Content Placeholder 2">
            <a:extLst>
              <a:ext uri="{FF2B5EF4-FFF2-40B4-BE49-F238E27FC236}">
                <a16:creationId xmlns:a16="http://schemas.microsoft.com/office/drawing/2014/main" id="{EA8AC144-CC18-4A63-94E6-BFFBB866E422}"/>
              </a:ext>
            </a:extLst>
          </p:cNvPr>
          <p:cNvSpPr>
            <a:spLocks noGrp="1"/>
          </p:cNvSpPr>
          <p:nvPr>
            <p:ph idx="1"/>
          </p:nvPr>
        </p:nvSpPr>
        <p:spPr/>
        <p:txBody>
          <a:bodyPr>
            <a:normAutofit fontScale="92500"/>
          </a:bodyPr>
          <a:lstStyle/>
          <a:p>
            <a:r>
              <a:rPr lang="en-US" dirty="0"/>
              <a:t>Number of housing units that Irwindale must plan for over the next 8 years</a:t>
            </a:r>
          </a:p>
          <a:p>
            <a:pPr lvl="1"/>
            <a:r>
              <a:rPr lang="en-US" sz="2200" dirty="0"/>
              <a:t>Projected Statewide need allocated to each region, then to each city and county</a:t>
            </a:r>
          </a:p>
          <a:p>
            <a:pPr lvl="1"/>
            <a:r>
              <a:rPr lang="en-US" sz="2200" dirty="0"/>
              <a:t>RHNA includes units to meet housing needs at all income levels</a:t>
            </a:r>
          </a:p>
          <a:p>
            <a:pPr lvl="1"/>
            <a:r>
              <a:rPr lang="en-US" sz="2200" dirty="0"/>
              <a:t>Irwindale’s 2021-2029 RHNA: </a:t>
            </a:r>
            <a:r>
              <a:rPr lang="en-US" sz="2200" b="1" dirty="0"/>
              <a:t>119 Units</a:t>
            </a:r>
          </a:p>
          <a:p>
            <a:pPr>
              <a:spcBef>
                <a:spcPts val="2400"/>
              </a:spcBef>
            </a:pPr>
            <a:r>
              <a:rPr lang="en-US" dirty="0"/>
              <a:t>Housing Element must show the City’s ability to meet the RHNA</a:t>
            </a:r>
          </a:p>
          <a:p>
            <a:pPr lvl="1"/>
            <a:r>
              <a:rPr lang="en-US" sz="2200" dirty="0"/>
              <a:t>By identifying sites for development, removing barriers, facilitating development</a:t>
            </a:r>
          </a:p>
          <a:p>
            <a:pPr lvl="1"/>
            <a:r>
              <a:rPr lang="en-US" sz="2200" dirty="0"/>
              <a:t>City is not required to build the units</a:t>
            </a:r>
          </a:p>
          <a:p>
            <a:pPr>
              <a:spcBef>
                <a:spcPts val="2400"/>
              </a:spcBef>
            </a:pPr>
            <a:r>
              <a:rPr lang="en-US" dirty="0"/>
              <a:t>Sites must meet criteria defined by the State</a:t>
            </a:r>
          </a:p>
          <a:p>
            <a:pPr lvl="1"/>
            <a:r>
              <a:rPr lang="en-US" sz="2200" dirty="0"/>
              <a:t>Zoned for residential use, access to utilities, able to be developed in planning period</a:t>
            </a:r>
          </a:p>
          <a:p>
            <a:pPr lvl="1"/>
            <a:r>
              <a:rPr lang="en-US" sz="2200" dirty="0"/>
              <a:t>Sites for lower-income units must typically allow 20+ dwelling units per acre</a:t>
            </a:r>
          </a:p>
          <a:p>
            <a:pPr marL="457200" lvl="1" indent="0">
              <a:buNone/>
            </a:pPr>
            <a:endParaRPr lang="en-US" sz="2200" dirty="0"/>
          </a:p>
        </p:txBody>
      </p:sp>
    </p:spTree>
    <p:extLst>
      <p:ext uri="{BB962C8B-B14F-4D97-AF65-F5344CB8AC3E}">
        <p14:creationId xmlns:p14="http://schemas.microsoft.com/office/powerpoint/2010/main" val="30487919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D2A-BD2A-4AA2-985D-9B5E03EB8B8B}"/>
              </a:ext>
            </a:extLst>
          </p:cNvPr>
          <p:cNvSpPr>
            <a:spLocks noGrp="1"/>
          </p:cNvSpPr>
          <p:nvPr>
            <p:ph type="title"/>
          </p:nvPr>
        </p:nvSpPr>
        <p:spPr/>
        <p:txBody>
          <a:bodyPr/>
          <a:lstStyle/>
          <a:p>
            <a:r>
              <a:rPr lang="en-US" dirty="0"/>
              <a:t>Irwindale RHNA</a:t>
            </a:r>
          </a:p>
        </p:txBody>
      </p:sp>
      <p:graphicFrame>
        <p:nvGraphicFramePr>
          <p:cNvPr id="3" name="Content Placeholder 8">
            <a:extLst>
              <a:ext uri="{FF2B5EF4-FFF2-40B4-BE49-F238E27FC236}">
                <a16:creationId xmlns:a16="http://schemas.microsoft.com/office/drawing/2014/main" id="{5E6684E8-0E67-4F45-B0DC-DD27F1C2F291}"/>
              </a:ext>
            </a:extLst>
          </p:cNvPr>
          <p:cNvGraphicFramePr>
            <a:graphicFrameLocks/>
          </p:cNvGraphicFramePr>
          <p:nvPr/>
        </p:nvGraphicFramePr>
        <p:xfrm>
          <a:off x="496824" y="2121481"/>
          <a:ext cx="11183112" cy="4262477"/>
        </p:xfrm>
        <a:graphic>
          <a:graphicData uri="http://schemas.openxmlformats.org/drawingml/2006/table">
            <a:tbl>
              <a:tblPr>
                <a:tableStyleId>{5C22544A-7EE6-4342-B048-85BDC9FD1C3A}</a:tableStyleId>
              </a:tblPr>
              <a:tblGrid>
                <a:gridCol w="4899170">
                  <a:extLst>
                    <a:ext uri="{9D8B030D-6E8A-4147-A177-3AD203B41FA5}">
                      <a16:colId xmlns:a16="http://schemas.microsoft.com/office/drawing/2014/main" val="1678581959"/>
                    </a:ext>
                  </a:extLst>
                </a:gridCol>
                <a:gridCol w="2114026">
                  <a:extLst>
                    <a:ext uri="{9D8B030D-6E8A-4147-A177-3AD203B41FA5}">
                      <a16:colId xmlns:a16="http://schemas.microsoft.com/office/drawing/2014/main" val="3230062435"/>
                    </a:ext>
                  </a:extLst>
                </a:gridCol>
                <a:gridCol w="1786855">
                  <a:extLst>
                    <a:ext uri="{9D8B030D-6E8A-4147-A177-3AD203B41FA5}">
                      <a16:colId xmlns:a16="http://schemas.microsoft.com/office/drawing/2014/main" val="1967476065"/>
                    </a:ext>
                  </a:extLst>
                </a:gridCol>
                <a:gridCol w="2383061">
                  <a:extLst>
                    <a:ext uri="{9D8B030D-6E8A-4147-A177-3AD203B41FA5}">
                      <a16:colId xmlns:a16="http://schemas.microsoft.com/office/drawing/2014/main" val="2869034025"/>
                    </a:ext>
                  </a:extLst>
                </a:gridCol>
              </a:tblGrid>
              <a:tr h="703481">
                <a:tc>
                  <a:txBody>
                    <a:bodyPr/>
                    <a:lstStyle/>
                    <a:p>
                      <a:pPr algn="ctr" rtl="0" fontAlgn="b"/>
                      <a:r>
                        <a:rPr lang="en-US" sz="2400" b="1" u="none" strike="noStrike" dirty="0">
                          <a:effectLst/>
                          <a:latin typeface="Arial" panose="020B0604020202020204" pitchFamily="34" charset="0"/>
                          <a:cs typeface="Arial" panose="020B0604020202020204" pitchFamily="34" charset="0"/>
                        </a:rPr>
                        <a:t>INCOME LEVEL</a:t>
                      </a:r>
                      <a:endParaRPr lang="en-US" sz="2400" b="1" i="0" u="none" strike="noStrike" dirty="0">
                        <a:solidFill>
                          <a:srgbClr val="2020AA"/>
                        </a:solidFill>
                        <a:effectLst/>
                        <a:latin typeface="Arial" panose="020B0604020202020204" pitchFamily="34" charset="0"/>
                        <a:cs typeface="Arial" panose="020B0604020202020204" pitchFamily="34" charset="0"/>
                      </a:endParaRPr>
                    </a:p>
                  </a:txBody>
                  <a:tcPr marL="7052" marR="7052" marT="7052" marB="0" anchor="ctr">
                    <a:solidFill>
                      <a:schemeClr val="tx2">
                        <a:lumMod val="20000"/>
                        <a:lumOff val="80000"/>
                      </a:schemeClr>
                    </a:solidFill>
                  </a:tcPr>
                </a:tc>
                <a:tc>
                  <a:txBody>
                    <a:bodyPr/>
                    <a:lstStyle/>
                    <a:p>
                      <a:pPr algn="ctr" rtl="0" fontAlgn="b"/>
                      <a:r>
                        <a:rPr lang="en-US" sz="2400" b="1" u="none" strike="noStrike" dirty="0">
                          <a:effectLst/>
                          <a:latin typeface="Arial" panose="020B0604020202020204" pitchFamily="34" charset="0"/>
                          <a:cs typeface="Arial" panose="020B0604020202020204" pitchFamily="34" charset="0"/>
                        </a:rPr>
                        <a:t>2013-2021 </a:t>
                      </a:r>
                      <a:br>
                        <a:rPr lang="en-US" sz="2400" b="1" u="none" strike="noStrike" dirty="0">
                          <a:effectLst/>
                          <a:latin typeface="Arial" panose="020B0604020202020204" pitchFamily="34" charset="0"/>
                          <a:cs typeface="Arial" panose="020B0604020202020204" pitchFamily="34" charset="0"/>
                        </a:rPr>
                      </a:br>
                      <a:r>
                        <a:rPr lang="en-US" sz="2400" b="1" u="none" strike="noStrike" dirty="0">
                          <a:effectLst/>
                          <a:latin typeface="Arial" panose="020B0604020202020204" pitchFamily="34" charset="0"/>
                          <a:cs typeface="Arial" panose="020B0604020202020204" pitchFamily="34" charset="0"/>
                        </a:rPr>
                        <a:t>Allocation</a:t>
                      </a:r>
                      <a:endParaRPr lang="en-US" sz="2400" b="1" i="0" u="none" strike="noStrike" dirty="0">
                        <a:solidFill>
                          <a:srgbClr val="2020AA"/>
                        </a:solidFill>
                        <a:effectLst/>
                        <a:latin typeface="Arial" panose="020B0604020202020204" pitchFamily="34" charset="0"/>
                        <a:cs typeface="Arial" panose="020B0604020202020204" pitchFamily="34" charset="0"/>
                      </a:endParaRPr>
                    </a:p>
                  </a:txBody>
                  <a:tcPr marL="7052" marR="7052" marT="7052" marB="0" anchor="ctr"/>
                </a:tc>
                <a:tc>
                  <a:txBody>
                    <a:bodyPr/>
                    <a:lstStyle/>
                    <a:p>
                      <a:pPr algn="ctr" rtl="0" fontAlgn="b"/>
                      <a:r>
                        <a:rPr lang="en-US" sz="2400" b="1" u="none" strike="noStrike" dirty="0">
                          <a:effectLst/>
                          <a:latin typeface="Arial" panose="020B0604020202020204" pitchFamily="34" charset="0"/>
                          <a:cs typeface="Arial" panose="020B0604020202020204" pitchFamily="34" charset="0"/>
                        </a:rPr>
                        <a:t>2021-2029 </a:t>
                      </a:r>
                      <a:br>
                        <a:rPr lang="en-US" sz="2400" b="1" u="none" strike="noStrike" dirty="0">
                          <a:effectLst/>
                          <a:latin typeface="Arial" panose="020B0604020202020204" pitchFamily="34" charset="0"/>
                          <a:cs typeface="Arial" panose="020B0604020202020204" pitchFamily="34" charset="0"/>
                        </a:rPr>
                      </a:br>
                      <a:r>
                        <a:rPr lang="en-US" sz="2400" b="1" u="none" strike="noStrike" dirty="0">
                          <a:effectLst/>
                          <a:latin typeface="Arial" panose="020B0604020202020204" pitchFamily="34" charset="0"/>
                          <a:cs typeface="Arial" panose="020B0604020202020204" pitchFamily="34" charset="0"/>
                        </a:rPr>
                        <a:t>Allocation</a:t>
                      </a:r>
                      <a:endParaRPr lang="en-US" sz="2400" b="1" i="0" u="none" strike="noStrike" dirty="0">
                        <a:solidFill>
                          <a:srgbClr val="2020AA"/>
                        </a:solidFill>
                        <a:effectLst/>
                        <a:latin typeface="Arial" panose="020B0604020202020204" pitchFamily="34" charset="0"/>
                        <a:cs typeface="Arial" panose="020B0604020202020204" pitchFamily="34" charset="0"/>
                      </a:endParaRPr>
                    </a:p>
                  </a:txBody>
                  <a:tcPr marL="7052" marR="7052" marT="7052" marB="0" anchor="ctr">
                    <a:solidFill>
                      <a:schemeClr val="accent6">
                        <a:lumMod val="20000"/>
                        <a:lumOff val="80000"/>
                      </a:schemeClr>
                    </a:solidFill>
                  </a:tcPr>
                </a:tc>
                <a:tc>
                  <a:txBody>
                    <a:bodyPr/>
                    <a:lstStyle/>
                    <a:p>
                      <a:pPr algn="ctr" rtl="0" fontAlgn="b"/>
                      <a:r>
                        <a:rPr lang="en-US" sz="2400" b="1" u="none" strike="noStrike" dirty="0">
                          <a:effectLst/>
                          <a:latin typeface="Arial" panose="020B0604020202020204" pitchFamily="34" charset="0"/>
                          <a:cs typeface="Arial" panose="020B0604020202020204" pitchFamily="34" charset="0"/>
                        </a:rPr>
                        <a:t>Percent of 2023-2031 Total</a:t>
                      </a:r>
                      <a:endParaRPr lang="en-US" sz="2400" b="1" i="0" u="none" strike="noStrike" dirty="0">
                        <a:solidFill>
                          <a:srgbClr val="2020AA"/>
                        </a:solidFill>
                        <a:effectLst/>
                        <a:latin typeface="Arial" panose="020B0604020202020204" pitchFamily="34" charset="0"/>
                        <a:cs typeface="Arial" panose="020B0604020202020204" pitchFamily="34" charset="0"/>
                      </a:endParaRPr>
                    </a:p>
                  </a:txBody>
                  <a:tcPr marL="7052" marR="7052" marT="7052" marB="0" anchor="ctr">
                    <a:solidFill>
                      <a:schemeClr val="accent6">
                        <a:lumMod val="20000"/>
                        <a:lumOff val="80000"/>
                      </a:schemeClr>
                    </a:solidFill>
                  </a:tcPr>
                </a:tc>
                <a:extLst>
                  <a:ext uri="{0D108BD9-81ED-4DB2-BD59-A6C34878D82A}">
                    <a16:rowId xmlns:a16="http://schemas.microsoft.com/office/drawing/2014/main" val="466742418"/>
                  </a:ext>
                </a:extLst>
              </a:tr>
              <a:tr h="653629">
                <a:tc>
                  <a:txBody>
                    <a:bodyPr/>
                    <a:lstStyle/>
                    <a:p>
                      <a:pPr algn="ctr" rtl="0" fontAlgn="b"/>
                      <a:r>
                        <a:rPr lang="en-US" sz="2400" b="1" u="none" strike="noStrike" dirty="0">
                          <a:effectLst/>
                          <a:latin typeface="Arial" panose="020B0604020202020204" pitchFamily="34" charset="0"/>
                          <a:cs typeface="Arial" panose="020B0604020202020204" pitchFamily="34" charset="0"/>
                        </a:rPr>
                        <a:t>VERY LOW INCOME</a:t>
                      </a:r>
                      <a:br>
                        <a:rPr lang="en-US" sz="2400" b="0" u="none" strike="noStrike" dirty="0">
                          <a:effectLst/>
                          <a:latin typeface="Arial" panose="020B0604020202020204" pitchFamily="34" charset="0"/>
                          <a:cs typeface="Arial" panose="020B0604020202020204" pitchFamily="34" charset="0"/>
                        </a:rPr>
                      </a:br>
                      <a:r>
                        <a:rPr lang="en-US" sz="2400" b="0" u="none" strike="noStrike" dirty="0">
                          <a:effectLst/>
                          <a:latin typeface="Arial" panose="020B0604020202020204" pitchFamily="34" charset="0"/>
                          <a:cs typeface="Arial" panose="020B0604020202020204" pitchFamily="34" charset="0"/>
                        </a:rPr>
                        <a:t>(&lt;50% Area Median Income)</a:t>
                      </a:r>
                      <a:endParaRPr lang="en-US" sz="2400" b="0" i="0" u="none" strike="noStrike" dirty="0">
                        <a:solidFill>
                          <a:srgbClr val="2020AA"/>
                        </a:solidFill>
                        <a:effectLst/>
                        <a:latin typeface="Arial" panose="020B0604020202020204" pitchFamily="34" charset="0"/>
                        <a:cs typeface="Arial" panose="020B0604020202020204" pitchFamily="34" charset="0"/>
                      </a:endParaRPr>
                    </a:p>
                  </a:txBody>
                  <a:tcPr marL="7052" marR="7052" marT="7052" marB="0" anchor="ctr">
                    <a:solidFill>
                      <a:schemeClr val="tx2">
                        <a:lumMod val="20000"/>
                        <a:lumOff val="80000"/>
                      </a:schemeClr>
                    </a:solidFill>
                  </a:tcPr>
                </a:tc>
                <a:tc>
                  <a:txBody>
                    <a:bodyPr/>
                    <a:lstStyle/>
                    <a:p>
                      <a:pPr marL="0" algn="ctr" defTabSz="914377" rtl="0" eaLnBrk="1" fontAlgn="b" latinLnBrk="0" hangingPunct="1"/>
                      <a:r>
                        <a:rPr lang="en-US" sz="2400" u="none" strike="noStrike" kern="1200" dirty="0">
                          <a:solidFill>
                            <a:schemeClr val="dk1"/>
                          </a:solidFill>
                          <a:effectLst/>
                          <a:latin typeface="Arial" panose="020B0604020202020204" pitchFamily="34" charset="0"/>
                          <a:ea typeface="+mn-ea"/>
                          <a:cs typeface="Arial" panose="020B0604020202020204" pitchFamily="34" charset="0"/>
                        </a:rPr>
                        <a:t>4</a:t>
                      </a:r>
                    </a:p>
                  </a:txBody>
                  <a:tcPr marL="7052" marR="7052" marT="7052" marB="0" anchor="ctr"/>
                </a:tc>
                <a:tc>
                  <a:txBody>
                    <a:bodyPr/>
                    <a:lstStyle/>
                    <a:p>
                      <a:pPr marL="0" algn="ctr" defTabSz="914377" rtl="0" eaLnBrk="1" fontAlgn="b" latinLnBrk="0" hangingPunct="1"/>
                      <a:r>
                        <a:rPr lang="en-US" sz="2400" u="none" strike="noStrike" kern="1200" dirty="0">
                          <a:solidFill>
                            <a:schemeClr val="dk1"/>
                          </a:solidFill>
                          <a:effectLst/>
                          <a:latin typeface="Arial" panose="020B0604020202020204" pitchFamily="34" charset="0"/>
                          <a:ea typeface="+mn-ea"/>
                          <a:cs typeface="Arial" panose="020B0604020202020204" pitchFamily="34" charset="0"/>
                        </a:rPr>
                        <a:t>36</a:t>
                      </a:r>
                    </a:p>
                  </a:txBody>
                  <a:tcPr marL="7052" marR="7052" marT="7052" marB="0" anchor="ctr">
                    <a:solidFill>
                      <a:schemeClr val="accent6">
                        <a:lumMod val="20000"/>
                        <a:lumOff val="80000"/>
                      </a:schemeClr>
                    </a:solidFill>
                  </a:tcPr>
                </a:tc>
                <a:tc>
                  <a:txBody>
                    <a:bodyPr/>
                    <a:lstStyle/>
                    <a:p>
                      <a:pPr marL="0" algn="ctr" defTabSz="914377" rtl="0" eaLnBrk="1" fontAlgn="b" latinLnBrk="0" hangingPunct="1"/>
                      <a:r>
                        <a:rPr lang="en-US" sz="2400" b="0" u="none" strike="noStrike" kern="1200" dirty="0">
                          <a:solidFill>
                            <a:schemeClr val="dk1"/>
                          </a:solidFill>
                          <a:effectLst/>
                          <a:latin typeface="Arial" panose="020B0604020202020204" pitchFamily="34" charset="0"/>
                          <a:ea typeface="+mn-ea"/>
                          <a:cs typeface="Arial" panose="020B0604020202020204" pitchFamily="34" charset="0"/>
                        </a:rPr>
                        <a:t>30%</a:t>
                      </a:r>
                    </a:p>
                  </a:txBody>
                  <a:tcPr marL="7052" marR="7052" marT="7052" marB="0" anchor="ctr">
                    <a:solidFill>
                      <a:schemeClr val="accent6">
                        <a:lumMod val="20000"/>
                        <a:lumOff val="80000"/>
                      </a:schemeClr>
                    </a:solidFill>
                  </a:tcPr>
                </a:tc>
                <a:extLst>
                  <a:ext uri="{0D108BD9-81ED-4DB2-BD59-A6C34878D82A}">
                    <a16:rowId xmlns:a16="http://schemas.microsoft.com/office/drawing/2014/main" val="696591457"/>
                  </a:ext>
                </a:extLst>
              </a:tr>
              <a:tr h="526226">
                <a:tc>
                  <a:txBody>
                    <a:bodyPr/>
                    <a:lstStyle/>
                    <a:p>
                      <a:pPr algn="ctr" rtl="0" fontAlgn="b"/>
                      <a:r>
                        <a:rPr lang="en-US" sz="2400" b="1" u="none" strike="noStrike" dirty="0">
                          <a:effectLst/>
                          <a:latin typeface="Arial" panose="020B0604020202020204" pitchFamily="34" charset="0"/>
                          <a:cs typeface="Arial" panose="020B0604020202020204" pitchFamily="34" charset="0"/>
                        </a:rPr>
                        <a:t>LOW INCOME</a:t>
                      </a:r>
                      <a:br>
                        <a:rPr lang="en-US" sz="2400" b="0" u="none" strike="noStrike" dirty="0">
                          <a:effectLst/>
                          <a:latin typeface="Arial" panose="020B0604020202020204" pitchFamily="34" charset="0"/>
                          <a:cs typeface="Arial" panose="020B0604020202020204" pitchFamily="34" charset="0"/>
                        </a:rPr>
                      </a:br>
                      <a:r>
                        <a:rPr lang="en-US" sz="2400" b="0" u="none" strike="noStrike" dirty="0">
                          <a:effectLst/>
                          <a:latin typeface="Arial" panose="020B0604020202020204" pitchFamily="34" charset="0"/>
                          <a:cs typeface="Arial" panose="020B0604020202020204" pitchFamily="34" charset="0"/>
                        </a:rPr>
                        <a:t>(50-80% Area Median Income)</a:t>
                      </a:r>
                      <a:endParaRPr lang="en-US" sz="2400" b="0" i="0" u="none" strike="noStrike" dirty="0">
                        <a:solidFill>
                          <a:srgbClr val="2020AA"/>
                        </a:solidFill>
                        <a:effectLst/>
                        <a:latin typeface="Arial" panose="020B0604020202020204" pitchFamily="34" charset="0"/>
                        <a:cs typeface="Arial" panose="020B0604020202020204" pitchFamily="34" charset="0"/>
                      </a:endParaRPr>
                    </a:p>
                  </a:txBody>
                  <a:tcPr marL="7052" marR="7052" marT="7052" marB="0" anchor="ctr">
                    <a:solidFill>
                      <a:schemeClr val="tx2">
                        <a:lumMod val="20000"/>
                        <a:lumOff val="80000"/>
                      </a:schemeClr>
                    </a:solidFill>
                  </a:tcPr>
                </a:tc>
                <a:tc>
                  <a:txBody>
                    <a:bodyPr/>
                    <a:lstStyle/>
                    <a:p>
                      <a:pPr marL="0" algn="ctr" defTabSz="914377" rtl="0" eaLnBrk="1" fontAlgn="b" latinLnBrk="0" hangingPunct="1"/>
                      <a:r>
                        <a:rPr lang="en-US" sz="2400" u="none" strike="noStrike" kern="1200" dirty="0">
                          <a:solidFill>
                            <a:schemeClr val="dk1"/>
                          </a:solidFill>
                          <a:effectLst/>
                          <a:latin typeface="Arial" panose="020B0604020202020204" pitchFamily="34" charset="0"/>
                          <a:ea typeface="+mn-ea"/>
                          <a:cs typeface="Arial" panose="020B0604020202020204" pitchFamily="34" charset="0"/>
                        </a:rPr>
                        <a:t>2</a:t>
                      </a:r>
                    </a:p>
                  </a:txBody>
                  <a:tcPr marL="7052" marR="7052" marT="7052" marB="0" anchor="ctr"/>
                </a:tc>
                <a:tc>
                  <a:txBody>
                    <a:bodyPr/>
                    <a:lstStyle/>
                    <a:p>
                      <a:pPr marL="0" algn="ctr" defTabSz="914377" rtl="0" eaLnBrk="1" fontAlgn="b" latinLnBrk="0" hangingPunct="1"/>
                      <a:r>
                        <a:rPr lang="en-US" sz="2400" u="none" strike="noStrike" kern="1200" dirty="0">
                          <a:solidFill>
                            <a:schemeClr val="dk1"/>
                          </a:solidFill>
                          <a:effectLst/>
                          <a:latin typeface="Arial" panose="020B0604020202020204" pitchFamily="34" charset="0"/>
                          <a:ea typeface="+mn-ea"/>
                          <a:cs typeface="Arial" panose="020B0604020202020204" pitchFamily="34" charset="0"/>
                        </a:rPr>
                        <a:t>11</a:t>
                      </a:r>
                    </a:p>
                  </a:txBody>
                  <a:tcPr marL="7052" marR="7052" marT="7052" marB="0" anchor="ctr">
                    <a:solidFill>
                      <a:schemeClr val="accent6">
                        <a:lumMod val="20000"/>
                        <a:lumOff val="80000"/>
                      </a:schemeClr>
                    </a:solidFill>
                  </a:tcPr>
                </a:tc>
                <a:tc>
                  <a:txBody>
                    <a:bodyPr/>
                    <a:lstStyle/>
                    <a:p>
                      <a:pPr marL="0" algn="ctr" defTabSz="914377" rtl="0" eaLnBrk="1" fontAlgn="b" latinLnBrk="0" hangingPunct="1"/>
                      <a:r>
                        <a:rPr lang="en-US" sz="2400" b="0" u="none" strike="noStrike" kern="1200" dirty="0">
                          <a:solidFill>
                            <a:schemeClr val="dk1"/>
                          </a:solidFill>
                          <a:effectLst/>
                          <a:latin typeface="Arial" panose="020B0604020202020204" pitchFamily="34" charset="0"/>
                          <a:ea typeface="+mn-ea"/>
                          <a:cs typeface="Arial" panose="020B0604020202020204" pitchFamily="34" charset="0"/>
                        </a:rPr>
                        <a:t>9%</a:t>
                      </a:r>
                    </a:p>
                  </a:txBody>
                  <a:tcPr marL="7052" marR="7052" marT="7052" marB="0" anchor="ctr">
                    <a:solidFill>
                      <a:schemeClr val="accent6">
                        <a:lumMod val="20000"/>
                        <a:lumOff val="80000"/>
                      </a:schemeClr>
                    </a:solidFill>
                  </a:tcPr>
                </a:tc>
                <a:extLst>
                  <a:ext uri="{0D108BD9-81ED-4DB2-BD59-A6C34878D82A}">
                    <a16:rowId xmlns:a16="http://schemas.microsoft.com/office/drawing/2014/main" val="3823218791"/>
                  </a:ext>
                </a:extLst>
              </a:tr>
              <a:tr h="576080">
                <a:tc>
                  <a:txBody>
                    <a:bodyPr/>
                    <a:lstStyle/>
                    <a:p>
                      <a:pPr algn="ctr" rtl="0" fontAlgn="b"/>
                      <a:r>
                        <a:rPr lang="en-US" sz="2400" b="1" u="none" strike="noStrike" dirty="0">
                          <a:effectLst/>
                          <a:latin typeface="Arial" panose="020B0604020202020204" pitchFamily="34" charset="0"/>
                          <a:cs typeface="Arial" panose="020B0604020202020204" pitchFamily="34" charset="0"/>
                        </a:rPr>
                        <a:t>MODERATE INCOME</a:t>
                      </a:r>
                      <a:br>
                        <a:rPr lang="en-US" sz="2400" b="0" u="none" strike="noStrike" dirty="0">
                          <a:effectLst/>
                          <a:latin typeface="Arial" panose="020B0604020202020204" pitchFamily="34" charset="0"/>
                          <a:cs typeface="Arial" panose="020B0604020202020204" pitchFamily="34" charset="0"/>
                        </a:rPr>
                      </a:br>
                      <a:r>
                        <a:rPr lang="en-US" sz="2400" b="0" u="none" strike="noStrike" dirty="0">
                          <a:effectLst/>
                          <a:latin typeface="Arial" panose="020B0604020202020204" pitchFamily="34" charset="0"/>
                          <a:cs typeface="Arial" panose="020B0604020202020204" pitchFamily="34" charset="0"/>
                        </a:rPr>
                        <a:t>(80-120% Area Median Income)</a:t>
                      </a:r>
                      <a:endParaRPr lang="en-US" sz="2400" b="0" i="0" u="none" strike="noStrike" dirty="0">
                        <a:solidFill>
                          <a:srgbClr val="2020AA"/>
                        </a:solidFill>
                        <a:effectLst/>
                        <a:latin typeface="Arial" panose="020B0604020202020204" pitchFamily="34" charset="0"/>
                        <a:cs typeface="Arial" panose="020B0604020202020204" pitchFamily="34" charset="0"/>
                      </a:endParaRPr>
                    </a:p>
                  </a:txBody>
                  <a:tcPr marL="7052" marR="7052" marT="7052" marB="0" anchor="ctr">
                    <a:solidFill>
                      <a:schemeClr val="tx2">
                        <a:lumMod val="20000"/>
                        <a:lumOff val="80000"/>
                      </a:schemeClr>
                    </a:solidFill>
                  </a:tcPr>
                </a:tc>
                <a:tc>
                  <a:txBody>
                    <a:bodyPr/>
                    <a:lstStyle/>
                    <a:p>
                      <a:pPr marL="0" algn="ctr" defTabSz="914377" rtl="0" eaLnBrk="1" fontAlgn="b" latinLnBrk="0" hangingPunct="1"/>
                      <a:r>
                        <a:rPr lang="en-US" sz="2400" u="none" strike="noStrike" kern="1200" dirty="0">
                          <a:solidFill>
                            <a:schemeClr val="dk1"/>
                          </a:solidFill>
                          <a:effectLst/>
                          <a:latin typeface="Arial" panose="020B0604020202020204" pitchFamily="34" charset="0"/>
                          <a:ea typeface="+mn-ea"/>
                          <a:cs typeface="Arial" panose="020B0604020202020204" pitchFamily="34" charset="0"/>
                        </a:rPr>
                        <a:t>2</a:t>
                      </a:r>
                    </a:p>
                  </a:txBody>
                  <a:tcPr marL="7052" marR="7052" marT="7052" marB="0" anchor="ctr"/>
                </a:tc>
                <a:tc>
                  <a:txBody>
                    <a:bodyPr/>
                    <a:lstStyle/>
                    <a:p>
                      <a:pPr marL="0" algn="ctr" defTabSz="914377" rtl="0" eaLnBrk="1" fontAlgn="b" latinLnBrk="0" hangingPunct="1"/>
                      <a:r>
                        <a:rPr lang="en-US" sz="2400" u="none" strike="noStrike" kern="1200" dirty="0">
                          <a:solidFill>
                            <a:schemeClr val="dk1"/>
                          </a:solidFill>
                          <a:effectLst/>
                          <a:latin typeface="Arial" panose="020B0604020202020204" pitchFamily="34" charset="0"/>
                          <a:ea typeface="+mn-ea"/>
                          <a:cs typeface="Arial" panose="020B0604020202020204" pitchFamily="34" charset="0"/>
                        </a:rPr>
                        <a:t>17</a:t>
                      </a:r>
                    </a:p>
                  </a:txBody>
                  <a:tcPr marL="7052" marR="7052" marT="7052" marB="0" anchor="ctr">
                    <a:solidFill>
                      <a:schemeClr val="accent6">
                        <a:lumMod val="20000"/>
                        <a:lumOff val="80000"/>
                      </a:schemeClr>
                    </a:solidFill>
                  </a:tcPr>
                </a:tc>
                <a:tc>
                  <a:txBody>
                    <a:bodyPr/>
                    <a:lstStyle/>
                    <a:p>
                      <a:pPr marL="0" algn="ctr" defTabSz="914377" rtl="0" eaLnBrk="1" fontAlgn="b" latinLnBrk="0" hangingPunct="1"/>
                      <a:r>
                        <a:rPr lang="en-US" sz="2400" b="0" u="none" strike="noStrike" kern="1200" dirty="0">
                          <a:solidFill>
                            <a:schemeClr val="dk1"/>
                          </a:solidFill>
                          <a:effectLst/>
                          <a:latin typeface="Arial" panose="020B0604020202020204" pitchFamily="34" charset="0"/>
                          <a:ea typeface="+mn-ea"/>
                          <a:cs typeface="Arial" panose="020B0604020202020204" pitchFamily="34" charset="0"/>
                        </a:rPr>
                        <a:t>14%</a:t>
                      </a:r>
                    </a:p>
                  </a:txBody>
                  <a:tcPr marL="7052" marR="7052" marT="7052" marB="0" anchor="ctr">
                    <a:solidFill>
                      <a:schemeClr val="accent6">
                        <a:lumMod val="20000"/>
                        <a:lumOff val="80000"/>
                      </a:schemeClr>
                    </a:solidFill>
                  </a:tcPr>
                </a:tc>
                <a:extLst>
                  <a:ext uri="{0D108BD9-81ED-4DB2-BD59-A6C34878D82A}">
                    <a16:rowId xmlns:a16="http://schemas.microsoft.com/office/drawing/2014/main" val="3622905629"/>
                  </a:ext>
                </a:extLst>
              </a:tr>
              <a:tr h="576080">
                <a:tc>
                  <a:txBody>
                    <a:bodyPr/>
                    <a:lstStyle/>
                    <a:p>
                      <a:pPr algn="ctr" rtl="0" fontAlgn="b"/>
                      <a:r>
                        <a:rPr lang="en-US" sz="2400" b="1" i="0" u="none" strike="noStrike" dirty="0">
                          <a:effectLst/>
                          <a:latin typeface="Arial" panose="020B0604020202020204" pitchFamily="34" charset="0"/>
                          <a:cs typeface="Arial" panose="020B0604020202020204" pitchFamily="34" charset="0"/>
                        </a:rPr>
                        <a:t>ABOVE MODERATE INCOME</a:t>
                      </a:r>
                      <a:br>
                        <a:rPr lang="en-US" sz="2400" b="0" u="none" strike="noStrike" dirty="0">
                          <a:effectLst/>
                          <a:latin typeface="Arial" panose="020B0604020202020204" pitchFamily="34" charset="0"/>
                          <a:cs typeface="Arial" panose="020B0604020202020204" pitchFamily="34" charset="0"/>
                        </a:rPr>
                      </a:br>
                      <a:r>
                        <a:rPr lang="en-US" sz="2400" b="0" u="none" strike="noStrike" dirty="0">
                          <a:effectLst/>
                          <a:latin typeface="Arial" panose="020B0604020202020204" pitchFamily="34" charset="0"/>
                          <a:cs typeface="Arial" panose="020B0604020202020204" pitchFamily="34" charset="0"/>
                        </a:rPr>
                        <a:t>(&gt;120% Area Median Income)</a:t>
                      </a:r>
                      <a:endParaRPr lang="en-US" sz="2400" b="0" i="0" u="none" strike="noStrike" dirty="0">
                        <a:solidFill>
                          <a:srgbClr val="2020AA"/>
                        </a:solidFill>
                        <a:effectLst/>
                        <a:latin typeface="Arial" panose="020B0604020202020204" pitchFamily="34" charset="0"/>
                        <a:cs typeface="Arial" panose="020B0604020202020204" pitchFamily="34" charset="0"/>
                      </a:endParaRPr>
                    </a:p>
                  </a:txBody>
                  <a:tcPr marL="7052" marR="7052" marT="7052" marB="0" anchor="ctr">
                    <a:solidFill>
                      <a:schemeClr val="tx2">
                        <a:lumMod val="20000"/>
                        <a:lumOff val="80000"/>
                      </a:schemeClr>
                    </a:solidFill>
                  </a:tcPr>
                </a:tc>
                <a:tc>
                  <a:txBody>
                    <a:bodyPr/>
                    <a:lstStyle/>
                    <a:p>
                      <a:pPr marL="0" algn="ctr" defTabSz="914377" rtl="0" eaLnBrk="1" fontAlgn="b" latinLnBrk="0" hangingPunct="1"/>
                      <a:r>
                        <a:rPr lang="en-US" sz="2400" u="none" strike="noStrike" kern="1200" dirty="0">
                          <a:solidFill>
                            <a:schemeClr val="dk1"/>
                          </a:solidFill>
                          <a:effectLst/>
                          <a:latin typeface="Arial" panose="020B0604020202020204" pitchFamily="34" charset="0"/>
                          <a:ea typeface="+mn-ea"/>
                          <a:cs typeface="Arial" panose="020B0604020202020204" pitchFamily="34" charset="0"/>
                        </a:rPr>
                        <a:t>7</a:t>
                      </a:r>
                    </a:p>
                  </a:txBody>
                  <a:tcPr marL="7052" marR="7052" marT="7052" marB="0" anchor="ctr"/>
                </a:tc>
                <a:tc>
                  <a:txBody>
                    <a:bodyPr/>
                    <a:lstStyle/>
                    <a:p>
                      <a:pPr marL="0" algn="ctr" defTabSz="914377" rtl="0" eaLnBrk="1" fontAlgn="b" latinLnBrk="0" hangingPunct="1"/>
                      <a:r>
                        <a:rPr lang="en-US" sz="2400" u="none" strike="noStrike" kern="1200" dirty="0">
                          <a:solidFill>
                            <a:schemeClr val="dk1"/>
                          </a:solidFill>
                          <a:effectLst/>
                          <a:latin typeface="Arial" panose="020B0604020202020204" pitchFamily="34" charset="0"/>
                          <a:ea typeface="+mn-ea"/>
                          <a:cs typeface="Arial" panose="020B0604020202020204" pitchFamily="34" charset="0"/>
                        </a:rPr>
                        <a:t>55</a:t>
                      </a:r>
                    </a:p>
                  </a:txBody>
                  <a:tcPr marL="7052" marR="7052" marT="7052" marB="0" anchor="ctr">
                    <a:solidFill>
                      <a:schemeClr val="accent6">
                        <a:lumMod val="20000"/>
                        <a:lumOff val="80000"/>
                      </a:schemeClr>
                    </a:solidFill>
                  </a:tcPr>
                </a:tc>
                <a:tc>
                  <a:txBody>
                    <a:bodyPr/>
                    <a:lstStyle/>
                    <a:p>
                      <a:pPr marL="0" algn="ctr" defTabSz="914377" rtl="0" eaLnBrk="1" fontAlgn="b" latinLnBrk="0" hangingPunct="1"/>
                      <a:r>
                        <a:rPr lang="en-US" sz="2400" b="0" u="none" strike="noStrike" kern="1200" dirty="0">
                          <a:solidFill>
                            <a:schemeClr val="dk1"/>
                          </a:solidFill>
                          <a:effectLst/>
                          <a:latin typeface="Arial" panose="020B0604020202020204" pitchFamily="34" charset="0"/>
                          <a:ea typeface="+mn-ea"/>
                          <a:cs typeface="Arial" panose="020B0604020202020204" pitchFamily="34" charset="0"/>
                        </a:rPr>
                        <a:t>46%</a:t>
                      </a:r>
                    </a:p>
                  </a:txBody>
                  <a:tcPr marL="7052" marR="7052" marT="7052" marB="0" anchor="ctr">
                    <a:solidFill>
                      <a:schemeClr val="accent6">
                        <a:lumMod val="20000"/>
                        <a:lumOff val="80000"/>
                      </a:schemeClr>
                    </a:solidFill>
                  </a:tcPr>
                </a:tc>
                <a:extLst>
                  <a:ext uri="{0D108BD9-81ED-4DB2-BD59-A6C34878D82A}">
                    <a16:rowId xmlns:a16="http://schemas.microsoft.com/office/drawing/2014/main" val="1470290165"/>
                  </a:ext>
                </a:extLst>
              </a:tr>
              <a:tr h="569617">
                <a:tc>
                  <a:txBody>
                    <a:bodyPr/>
                    <a:lstStyle/>
                    <a:p>
                      <a:pPr algn="ctr" rtl="0" fontAlgn="b"/>
                      <a:r>
                        <a:rPr lang="en-US" sz="2400" b="1" u="none" strike="noStrike" dirty="0">
                          <a:effectLst/>
                          <a:latin typeface="Arial" panose="020B0604020202020204" pitchFamily="34" charset="0"/>
                          <a:cs typeface="Arial" panose="020B0604020202020204" pitchFamily="34" charset="0"/>
                        </a:rPr>
                        <a:t>TOTAL</a:t>
                      </a:r>
                      <a:endParaRPr lang="en-US" sz="2400" b="1" i="0" u="none" strike="noStrike" dirty="0">
                        <a:solidFill>
                          <a:srgbClr val="2020AA"/>
                        </a:solidFill>
                        <a:effectLst/>
                        <a:latin typeface="Arial" panose="020B0604020202020204" pitchFamily="34" charset="0"/>
                        <a:cs typeface="Arial" panose="020B0604020202020204" pitchFamily="34" charset="0"/>
                      </a:endParaRPr>
                    </a:p>
                  </a:txBody>
                  <a:tcPr marL="7052" marR="7052" marT="7052" marB="0" anchor="ctr">
                    <a:solidFill>
                      <a:schemeClr val="tx2">
                        <a:lumMod val="20000"/>
                        <a:lumOff val="80000"/>
                      </a:schemeClr>
                    </a:solidFill>
                  </a:tcPr>
                </a:tc>
                <a:tc>
                  <a:txBody>
                    <a:bodyPr/>
                    <a:lstStyle/>
                    <a:p>
                      <a:pPr marL="0" algn="ctr" defTabSz="914377" rtl="0" eaLnBrk="1" fontAlgn="b" latinLnBrk="0" hangingPunct="1"/>
                      <a:r>
                        <a:rPr lang="en-US" sz="2400" b="1" u="none" strike="noStrike" kern="1200" dirty="0">
                          <a:solidFill>
                            <a:schemeClr val="dk1"/>
                          </a:solidFill>
                          <a:effectLst/>
                          <a:latin typeface="Arial" panose="020B0604020202020204" pitchFamily="34" charset="0"/>
                          <a:ea typeface="+mn-ea"/>
                          <a:cs typeface="Arial" panose="020B0604020202020204" pitchFamily="34" charset="0"/>
                        </a:rPr>
                        <a:t>15</a:t>
                      </a:r>
                    </a:p>
                  </a:txBody>
                  <a:tcPr marL="7052" marR="7052" marT="7052" marB="0" anchor="ctr"/>
                </a:tc>
                <a:tc>
                  <a:txBody>
                    <a:bodyPr/>
                    <a:lstStyle/>
                    <a:p>
                      <a:pPr marL="0" algn="ctr" defTabSz="914377" rtl="0" eaLnBrk="1" fontAlgn="b" latinLnBrk="0" hangingPunct="1"/>
                      <a:r>
                        <a:rPr lang="en-US" sz="2400" b="1" u="none" strike="noStrike" kern="1200" dirty="0">
                          <a:solidFill>
                            <a:schemeClr val="dk1"/>
                          </a:solidFill>
                          <a:effectLst/>
                          <a:latin typeface="Arial" panose="020B0604020202020204" pitchFamily="34" charset="0"/>
                          <a:ea typeface="+mn-ea"/>
                          <a:cs typeface="Arial" panose="020B0604020202020204" pitchFamily="34" charset="0"/>
                        </a:rPr>
                        <a:t>119</a:t>
                      </a:r>
                    </a:p>
                  </a:txBody>
                  <a:tcPr marL="7052" marR="7052" marT="7052" marB="0" anchor="ctr">
                    <a:solidFill>
                      <a:schemeClr val="accent6">
                        <a:lumMod val="20000"/>
                        <a:lumOff val="80000"/>
                      </a:schemeClr>
                    </a:solidFill>
                  </a:tcPr>
                </a:tc>
                <a:tc>
                  <a:txBody>
                    <a:bodyPr/>
                    <a:lstStyle/>
                    <a:p>
                      <a:pPr marL="0" algn="ctr" defTabSz="914377" rtl="0" eaLnBrk="1" fontAlgn="b" latinLnBrk="0" hangingPunct="1"/>
                      <a:r>
                        <a:rPr lang="en-US" sz="2400" b="1" u="none" strike="noStrike" kern="1200" dirty="0">
                          <a:solidFill>
                            <a:schemeClr val="dk1"/>
                          </a:solidFill>
                          <a:effectLst/>
                          <a:latin typeface="Arial" panose="020B0604020202020204" pitchFamily="34" charset="0"/>
                          <a:ea typeface="+mn-ea"/>
                          <a:cs typeface="Arial" panose="020B0604020202020204" pitchFamily="34" charset="0"/>
                        </a:rPr>
                        <a:t>100%</a:t>
                      </a:r>
                    </a:p>
                  </a:txBody>
                  <a:tcPr marL="7052" marR="7052" marT="7052" marB="0" anchor="ctr">
                    <a:solidFill>
                      <a:schemeClr val="accent6">
                        <a:lumMod val="20000"/>
                        <a:lumOff val="80000"/>
                      </a:schemeClr>
                    </a:solidFill>
                  </a:tcPr>
                </a:tc>
                <a:extLst>
                  <a:ext uri="{0D108BD9-81ED-4DB2-BD59-A6C34878D82A}">
                    <a16:rowId xmlns:a16="http://schemas.microsoft.com/office/drawing/2014/main" val="3406953386"/>
                  </a:ext>
                </a:extLst>
              </a:tr>
            </a:tbl>
          </a:graphicData>
        </a:graphic>
      </p:graphicFrame>
    </p:spTree>
    <p:extLst>
      <p:ext uri="{BB962C8B-B14F-4D97-AF65-F5344CB8AC3E}">
        <p14:creationId xmlns:p14="http://schemas.microsoft.com/office/powerpoint/2010/main" val="35631917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0DE5-9AEC-086F-51E4-77799A34F198}"/>
              </a:ext>
            </a:extLst>
          </p:cNvPr>
          <p:cNvSpPr>
            <a:spLocks noGrp="1"/>
          </p:cNvSpPr>
          <p:nvPr>
            <p:ph type="title"/>
          </p:nvPr>
        </p:nvSpPr>
        <p:spPr/>
        <p:txBody>
          <a:bodyPr/>
          <a:lstStyle/>
          <a:p>
            <a:r>
              <a:rPr lang="en-US" dirty="0"/>
              <a:t>2022 Household Income Levels</a:t>
            </a:r>
          </a:p>
        </p:txBody>
      </p:sp>
      <p:graphicFrame>
        <p:nvGraphicFramePr>
          <p:cNvPr id="4" name="Table 4">
            <a:extLst>
              <a:ext uri="{FF2B5EF4-FFF2-40B4-BE49-F238E27FC236}">
                <a16:creationId xmlns:a16="http://schemas.microsoft.com/office/drawing/2014/main" id="{3FDC81A8-ACD5-DC62-E258-0C5D38C13946}"/>
              </a:ext>
            </a:extLst>
          </p:cNvPr>
          <p:cNvGraphicFramePr>
            <a:graphicFrameLocks noGrp="1"/>
          </p:cNvGraphicFramePr>
          <p:nvPr>
            <p:ph idx="1"/>
            <p:extLst>
              <p:ext uri="{D42A27DB-BD31-4B8C-83A1-F6EECF244321}">
                <p14:modId xmlns:p14="http://schemas.microsoft.com/office/powerpoint/2010/main" val="1927845911"/>
              </p:ext>
            </p:extLst>
          </p:nvPr>
        </p:nvGraphicFramePr>
        <p:xfrm>
          <a:off x="512830" y="2267712"/>
          <a:ext cx="11182346" cy="4023360"/>
        </p:xfrm>
        <a:graphic>
          <a:graphicData uri="http://schemas.openxmlformats.org/drawingml/2006/table">
            <a:tbl>
              <a:tblPr firstRow="1" bandRow="1">
                <a:tableStyleId>{5C22544A-7EE6-4342-B048-85BDC9FD1C3A}</a:tableStyleId>
              </a:tblPr>
              <a:tblGrid>
                <a:gridCol w="1597478">
                  <a:extLst>
                    <a:ext uri="{9D8B030D-6E8A-4147-A177-3AD203B41FA5}">
                      <a16:colId xmlns:a16="http://schemas.microsoft.com/office/drawing/2014/main" val="2808173650"/>
                    </a:ext>
                  </a:extLst>
                </a:gridCol>
                <a:gridCol w="1597478">
                  <a:extLst>
                    <a:ext uri="{9D8B030D-6E8A-4147-A177-3AD203B41FA5}">
                      <a16:colId xmlns:a16="http://schemas.microsoft.com/office/drawing/2014/main" val="452631828"/>
                    </a:ext>
                  </a:extLst>
                </a:gridCol>
                <a:gridCol w="1597478">
                  <a:extLst>
                    <a:ext uri="{9D8B030D-6E8A-4147-A177-3AD203B41FA5}">
                      <a16:colId xmlns:a16="http://schemas.microsoft.com/office/drawing/2014/main" val="3704927848"/>
                    </a:ext>
                  </a:extLst>
                </a:gridCol>
                <a:gridCol w="1597478">
                  <a:extLst>
                    <a:ext uri="{9D8B030D-6E8A-4147-A177-3AD203B41FA5}">
                      <a16:colId xmlns:a16="http://schemas.microsoft.com/office/drawing/2014/main" val="2690622376"/>
                    </a:ext>
                  </a:extLst>
                </a:gridCol>
                <a:gridCol w="1597478">
                  <a:extLst>
                    <a:ext uri="{9D8B030D-6E8A-4147-A177-3AD203B41FA5}">
                      <a16:colId xmlns:a16="http://schemas.microsoft.com/office/drawing/2014/main" val="1713247000"/>
                    </a:ext>
                  </a:extLst>
                </a:gridCol>
                <a:gridCol w="1597478">
                  <a:extLst>
                    <a:ext uri="{9D8B030D-6E8A-4147-A177-3AD203B41FA5}">
                      <a16:colId xmlns:a16="http://schemas.microsoft.com/office/drawing/2014/main" val="733973433"/>
                    </a:ext>
                  </a:extLst>
                </a:gridCol>
                <a:gridCol w="1597478">
                  <a:extLst>
                    <a:ext uri="{9D8B030D-6E8A-4147-A177-3AD203B41FA5}">
                      <a16:colId xmlns:a16="http://schemas.microsoft.com/office/drawing/2014/main" val="594215968"/>
                    </a:ext>
                  </a:extLst>
                </a:gridCol>
              </a:tblGrid>
              <a:tr h="370840">
                <a:tc>
                  <a:txBody>
                    <a:bodyPr/>
                    <a:lstStyle/>
                    <a:p>
                      <a:r>
                        <a:rPr lang="en-US" dirty="0"/>
                        <a:t>Income Category/</a:t>
                      </a:r>
                    </a:p>
                    <a:p>
                      <a:r>
                        <a:rPr lang="en-US" dirty="0"/>
                        <a:t>Household Size</a:t>
                      </a:r>
                    </a:p>
                  </a:txBody>
                  <a:tcPr/>
                </a:tc>
                <a:tc>
                  <a:txBody>
                    <a:bodyPr/>
                    <a:lstStyle/>
                    <a:p>
                      <a:pPr algn="ctr"/>
                      <a:r>
                        <a:rPr lang="en-US" dirty="0"/>
                        <a:t>1 Person</a:t>
                      </a:r>
                    </a:p>
                  </a:txBody>
                  <a:tcPr anchor="b"/>
                </a:tc>
                <a:tc>
                  <a:txBody>
                    <a:bodyPr/>
                    <a:lstStyle/>
                    <a:p>
                      <a:pPr algn="ctr"/>
                      <a:r>
                        <a:rPr lang="en-US" dirty="0"/>
                        <a:t>2 Person</a:t>
                      </a:r>
                    </a:p>
                  </a:txBody>
                  <a:tcPr anchor="b"/>
                </a:tc>
                <a:tc>
                  <a:txBody>
                    <a:bodyPr/>
                    <a:lstStyle/>
                    <a:p>
                      <a:pPr algn="ctr"/>
                      <a:r>
                        <a:rPr lang="en-US" dirty="0"/>
                        <a:t>3 Person</a:t>
                      </a:r>
                    </a:p>
                  </a:txBody>
                  <a:tcPr anchor="b"/>
                </a:tc>
                <a:tc>
                  <a:txBody>
                    <a:bodyPr/>
                    <a:lstStyle/>
                    <a:p>
                      <a:pPr algn="ctr"/>
                      <a:r>
                        <a:rPr lang="en-US" dirty="0"/>
                        <a:t>4 Person</a:t>
                      </a:r>
                    </a:p>
                  </a:txBody>
                  <a:tcPr anchor="b"/>
                </a:tc>
                <a:tc>
                  <a:txBody>
                    <a:bodyPr/>
                    <a:lstStyle/>
                    <a:p>
                      <a:pPr algn="ctr"/>
                      <a:r>
                        <a:rPr lang="en-US" dirty="0"/>
                        <a:t>5 Person</a:t>
                      </a:r>
                    </a:p>
                  </a:txBody>
                  <a:tcPr anchor="b"/>
                </a:tc>
                <a:tc>
                  <a:txBody>
                    <a:bodyPr/>
                    <a:lstStyle/>
                    <a:p>
                      <a:pPr algn="ctr"/>
                      <a:r>
                        <a:rPr lang="en-US" dirty="0"/>
                        <a:t>6 Person</a:t>
                      </a:r>
                    </a:p>
                  </a:txBody>
                  <a:tcPr anchor="b"/>
                </a:tc>
                <a:extLst>
                  <a:ext uri="{0D108BD9-81ED-4DB2-BD59-A6C34878D82A}">
                    <a16:rowId xmlns:a16="http://schemas.microsoft.com/office/drawing/2014/main" val="2899069236"/>
                  </a:ext>
                </a:extLst>
              </a:tr>
              <a:tr h="370840">
                <a:tc>
                  <a:txBody>
                    <a:bodyPr/>
                    <a:lstStyle/>
                    <a:p>
                      <a:r>
                        <a:rPr lang="en-US" dirty="0"/>
                        <a:t>Very Low-Income</a:t>
                      </a:r>
                    </a:p>
                  </a:txBody>
                  <a:tcPr/>
                </a:tc>
                <a:tc>
                  <a:txBody>
                    <a:bodyPr/>
                    <a:lstStyle/>
                    <a:p>
                      <a:r>
                        <a:rPr lang="en-US" dirty="0"/>
                        <a:t>$41,700 or less</a:t>
                      </a:r>
                    </a:p>
                  </a:txBody>
                  <a:tcPr/>
                </a:tc>
                <a:tc>
                  <a:txBody>
                    <a:bodyPr/>
                    <a:lstStyle/>
                    <a:p>
                      <a:r>
                        <a:rPr lang="en-US" dirty="0"/>
                        <a:t>$47,650 or less</a:t>
                      </a:r>
                    </a:p>
                  </a:txBody>
                  <a:tcPr/>
                </a:tc>
                <a:tc>
                  <a:txBody>
                    <a:bodyPr/>
                    <a:lstStyle/>
                    <a:p>
                      <a:r>
                        <a:rPr lang="en-US" dirty="0"/>
                        <a:t>$53,600 or less</a:t>
                      </a:r>
                    </a:p>
                  </a:txBody>
                  <a:tcPr/>
                </a:tc>
                <a:tc>
                  <a:txBody>
                    <a:bodyPr/>
                    <a:lstStyle/>
                    <a:p>
                      <a:r>
                        <a:rPr lang="en-US" dirty="0"/>
                        <a:t>$59,550 or less</a:t>
                      </a:r>
                    </a:p>
                  </a:txBody>
                  <a:tcPr/>
                </a:tc>
                <a:tc>
                  <a:txBody>
                    <a:bodyPr/>
                    <a:lstStyle/>
                    <a:p>
                      <a:r>
                        <a:rPr lang="en-US" dirty="0"/>
                        <a:t>$64,350 or less</a:t>
                      </a:r>
                    </a:p>
                  </a:txBody>
                  <a:tcPr/>
                </a:tc>
                <a:tc>
                  <a:txBody>
                    <a:bodyPr/>
                    <a:lstStyle/>
                    <a:p>
                      <a:r>
                        <a:rPr lang="en-US" dirty="0"/>
                        <a:t>$69,100 or less</a:t>
                      </a:r>
                    </a:p>
                  </a:txBody>
                  <a:tcPr/>
                </a:tc>
                <a:extLst>
                  <a:ext uri="{0D108BD9-81ED-4DB2-BD59-A6C34878D82A}">
                    <a16:rowId xmlns:a16="http://schemas.microsoft.com/office/drawing/2014/main" val="1763423085"/>
                  </a:ext>
                </a:extLst>
              </a:tr>
              <a:tr h="370840">
                <a:tc>
                  <a:txBody>
                    <a:bodyPr/>
                    <a:lstStyle/>
                    <a:p>
                      <a:r>
                        <a:rPr lang="en-US" dirty="0"/>
                        <a:t>Low-Income</a:t>
                      </a:r>
                    </a:p>
                  </a:txBody>
                  <a:tcPr/>
                </a:tc>
                <a:tc>
                  <a:txBody>
                    <a:bodyPr/>
                    <a:lstStyle/>
                    <a:p>
                      <a:r>
                        <a:rPr lang="en-US" dirty="0"/>
                        <a:t>$47,101 to $66,750</a:t>
                      </a:r>
                    </a:p>
                  </a:txBody>
                  <a:tcPr/>
                </a:tc>
                <a:tc>
                  <a:txBody>
                    <a:bodyPr/>
                    <a:lstStyle/>
                    <a:p>
                      <a:r>
                        <a:rPr lang="en-US" dirty="0"/>
                        <a:t>$47,651 to $76,250</a:t>
                      </a:r>
                    </a:p>
                  </a:txBody>
                  <a:tcPr/>
                </a:tc>
                <a:tc>
                  <a:txBody>
                    <a:bodyPr/>
                    <a:lstStyle/>
                    <a:p>
                      <a:r>
                        <a:rPr lang="en-US" dirty="0"/>
                        <a:t>$53,601to $85,800</a:t>
                      </a:r>
                    </a:p>
                  </a:txBody>
                  <a:tcPr/>
                </a:tc>
                <a:tc>
                  <a:txBody>
                    <a:bodyPr/>
                    <a:lstStyle/>
                    <a:p>
                      <a:r>
                        <a:rPr lang="en-US" dirty="0"/>
                        <a:t>$59,551 to $95,300</a:t>
                      </a:r>
                    </a:p>
                  </a:txBody>
                  <a:tcPr/>
                </a:tc>
                <a:tc>
                  <a:txBody>
                    <a:bodyPr/>
                    <a:lstStyle/>
                    <a:p>
                      <a:r>
                        <a:rPr lang="en-US" dirty="0"/>
                        <a:t>$64,351 to $102,950</a:t>
                      </a:r>
                    </a:p>
                  </a:txBody>
                  <a:tcPr/>
                </a:tc>
                <a:tc>
                  <a:txBody>
                    <a:bodyPr/>
                    <a:lstStyle/>
                    <a:p>
                      <a:r>
                        <a:rPr lang="en-US" dirty="0"/>
                        <a:t>$69,101 to $110,550</a:t>
                      </a:r>
                    </a:p>
                  </a:txBody>
                  <a:tcPr/>
                </a:tc>
                <a:extLst>
                  <a:ext uri="{0D108BD9-81ED-4DB2-BD59-A6C34878D82A}">
                    <a16:rowId xmlns:a16="http://schemas.microsoft.com/office/drawing/2014/main" val="444435332"/>
                  </a:ext>
                </a:extLst>
              </a:tr>
              <a:tr h="370840">
                <a:tc>
                  <a:txBody>
                    <a:bodyPr/>
                    <a:lstStyle/>
                    <a:p>
                      <a:r>
                        <a:rPr lang="en-US" dirty="0"/>
                        <a:t>Moderate-Income</a:t>
                      </a:r>
                    </a:p>
                  </a:txBody>
                  <a:tcPr/>
                </a:tc>
                <a:tc>
                  <a:txBody>
                    <a:bodyPr/>
                    <a:lstStyle/>
                    <a:p>
                      <a:r>
                        <a:rPr lang="en-US" dirty="0"/>
                        <a:t>$66,751 to 76,500</a:t>
                      </a:r>
                    </a:p>
                  </a:txBody>
                  <a:tcPr/>
                </a:tc>
                <a:tc>
                  <a:txBody>
                    <a:bodyPr/>
                    <a:lstStyle/>
                    <a:p>
                      <a:r>
                        <a:rPr lang="en-US" dirty="0"/>
                        <a:t>$76,251 to $87,450</a:t>
                      </a:r>
                    </a:p>
                  </a:txBody>
                  <a:tcPr/>
                </a:tc>
                <a:tc>
                  <a:txBody>
                    <a:bodyPr/>
                    <a:lstStyle/>
                    <a:p>
                      <a:r>
                        <a:rPr lang="en-US" dirty="0"/>
                        <a:t>$85,801 to $98,350</a:t>
                      </a:r>
                    </a:p>
                  </a:txBody>
                  <a:tcPr/>
                </a:tc>
                <a:tc>
                  <a:txBody>
                    <a:bodyPr/>
                    <a:lstStyle/>
                    <a:p>
                      <a:r>
                        <a:rPr lang="en-US" dirty="0"/>
                        <a:t>$95,301 to $109,300</a:t>
                      </a:r>
                    </a:p>
                  </a:txBody>
                  <a:tcPr/>
                </a:tc>
                <a:tc>
                  <a:txBody>
                    <a:bodyPr/>
                    <a:lstStyle/>
                    <a:p>
                      <a:r>
                        <a:rPr lang="en-US" dirty="0"/>
                        <a:t>$102,951 to $118,300</a:t>
                      </a:r>
                    </a:p>
                  </a:txBody>
                  <a:tcPr/>
                </a:tc>
                <a:tc>
                  <a:txBody>
                    <a:bodyPr/>
                    <a:lstStyle/>
                    <a:p>
                      <a:r>
                        <a:rPr lang="en-US" dirty="0"/>
                        <a:t>$110,551 to $126,800</a:t>
                      </a:r>
                    </a:p>
                  </a:txBody>
                  <a:tcPr/>
                </a:tc>
                <a:extLst>
                  <a:ext uri="{0D108BD9-81ED-4DB2-BD59-A6C34878D82A}">
                    <a16:rowId xmlns:a16="http://schemas.microsoft.com/office/drawing/2014/main" val="3427610992"/>
                  </a:ext>
                </a:extLst>
              </a:tr>
              <a:tr h="370840">
                <a:tc>
                  <a:txBody>
                    <a:bodyPr/>
                    <a:lstStyle/>
                    <a:p>
                      <a:r>
                        <a:rPr lang="en-US" dirty="0"/>
                        <a:t>Above Moderate-Income</a:t>
                      </a:r>
                    </a:p>
                  </a:txBody>
                  <a:tcPr/>
                </a:tc>
                <a:tc>
                  <a:txBody>
                    <a:bodyPr/>
                    <a:lstStyle/>
                    <a:p>
                      <a:r>
                        <a:rPr lang="en-US" dirty="0"/>
                        <a:t>$76,501 and above</a:t>
                      </a:r>
                    </a:p>
                  </a:txBody>
                  <a:tcPr/>
                </a:tc>
                <a:tc>
                  <a:txBody>
                    <a:bodyPr/>
                    <a:lstStyle/>
                    <a:p>
                      <a:r>
                        <a:rPr lang="en-US" dirty="0"/>
                        <a:t>$87,451 and above</a:t>
                      </a:r>
                    </a:p>
                  </a:txBody>
                  <a:tcPr/>
                </a:tc>
                <a:tc>
                  <a:txBody>
                    <a:bodyPr/>
                    <a:lstStyle/>
                    <a:p>
                      <a:r>
                        <a:rPr lang="en-US" dirty="0"/>
                        <a:t>$98,351 and above</a:t>
                      </a:r>
                    </a:p>
                  </a:txBody>
                  <a:tcPr/>
                </a:tc>
                <a:tc>
                  <a:txBody>
                    <a:bodyPr/>
                    <a:lstStyle/>
                    <a:p>
                      <a:r>
                        <a:rPr lang="en-US" dirty="0"/>
                        <a:t>$109,301 and above</a:t>
                      </a:r>
                    </a:p>
                  </a:txBody>
                  <a:tcPr/>
                </a:tc>
                <a:tc>
                  <a:txBody>
                    <a:bodyPr/>
                    <a:lstStyle/>
                    <a:p>
                      <a:r>
                        <a:rPr lang="en-US" dirty="0"/>
                        <a:t>$118,301 and above</a:t>
                      </a:r>
                    </a:p>
                  </a:txBody>
                  <a:tcPr/>
                </a:tc>
                <a:tc>
                  <a:txBody>
                    <a:bodyPr/>
                    <a:lstStyle/>
                    <a:p>
                      <a:r>
                        <a:rPr lang="en-US" dirty="0"/>
                        <a:t>$126,801 and above</a:t>
                      </a:r>
                    </a:p>
                  </a:txBody>
                  <a:tcPr/>
                </a:tc>
                <a:extLst>
                  <a:ext uri="{0D108BD9-81ED-4DB2-BD59-A6C34878D82A}">
                    <a16:rowId xmlns:a16="http://schemas.microsoft.com/office/drawing/2014/main" val="1523734591"/>
                  </a:ext>
                </a:extLst>
              </a:tr>
            </a:tbl>
          </a:graphicData>
        </a:graphic>
      </p:graphicFrame>
    </p:spTree>
    <p:extLst>
      <p:ext uri="{BB962C8B-B14F-4D97-AF65-F5344CB8AC3E}">
        <p14:creationId xmlns:p14="http://schemas.microsoft.com/office/powerpoint/2010/main" val="99230069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A8928E-8B29-AF5A-A57D-37B925C18EC0}"/>
              </a:ext>
            </a:extLst>
          </p:cNvPr>
          <p:cNvSpPr>
            <a:spLocks noGrp="1"/>
          </p:cNvSpPr>
          <p:nvPr>
            <p:ph type="title"/>
          </p:nvPr>
        </p:nvSpPr>
        <p:spPr/>
        <p:txBody>
          <a:bodyPr/>
          <a:lstStyle/>
          <a:p>
            <a:r>
              <a:rPr lang="en-US" dirty="0"/>
              <a:t>How much land do we need to identify for RHNA?</a:t>
            </a:r>
          </a:p>
        </p:txBody>
      </p:sp>
      <p:sp>
        <p:nvSpPr>
          <p:cNvPr id="3" name="Content Placeholder 2">
            <a:extLst>
              <a:ext uri="{FF2B5EF4-FFF2-40B4-BE49-F238E27FC236}">
                <a16:creationId xmlns:a16="http://schemas.microsoft.com/office/drawing/2014/main" id="{B40E7BA3-C7BE-2437-5C01-29A5B9AB6125}"/>
              </a:ext>
            </a:extLst>
          </p:cNvPr>
          <p:cNvSpPr>
            <a:spLocks noGrp="1"/>
          </p:cNvSpPr>
          <p:nvPr>
            <p:ph idx="1"/>
          </p:nvPr>
        </p:nvSpPr>
        <p:spPr/>
        <p:txBody>
          <a:bodyPr/>
          <a:lstStyle/>
          <a:p>
            <a:r>
              <a:rPr lang="en-US" dirty="0"/>
              <a:t>Need sufficient land to accommodate the RHNA</a:t>
            </a:r>
          </a:p>
          <a:p>
            <a:endParaRPr lang="en-US" dirty="0"/>
          </a:p>
          <a:p>
            <a:pPr lvl="1"/>
            <a:r>
              <a:rPr lang="en-US" dirty="0"/>
              <a:t>Very low- and Low-Income (Lower-Income) ~ 2-3 acres or more for multifamily development</a:t>
            </a:r>
          </a:p>
          <a:p>
            <a:endParaRPr lang="en-US" dirty="0"/>
          </a:p>
          <a:p>
            <a:pPr lvl="1"/>
            <a:r>
              <a:rPr lang="en-US" dirty="0"/>
              <a:t>Moderate-Income ~ 1-2 acres or more for multifamily development</a:t>
            </a:r>
          </a:p>
          <a:p>
            <a:endParaRPr lang="en-US" dirty="0"/>
          </a:p>
          <a:p>
            <a:pPr lvl="1"/>
            <a:r>
              <a:rPr lang="en-US" dirty="0"/>
              <a:t>Above Moderate-Income ~ 12-14 acres or more for single-family development (or fewer acres at higher density)</a:t>
            </a:r>
          </a:p>
          <a:p>
            <a:pPr lvl="1"/>
            <a:endParaRPr lang="en-US" dirty="0"/>
          </a:p>
          <a:p>
            <a:r>
              <a:rPr lang="en-US" dirty="0"/>
              <a:t>Should also include a “buffer” of 20 to 30% for each income category  </a:t>
            </a:r>
          </a:p>
        </p:txBody>
      </p:sp>
    </p:spTree>
    <p:extLst>
      <p:ext uri="{BB962C8B-B14F-4D97-AF65-F5344CB8AC3E}">
        <p14:creationId xmlns:p14="http://schemas.microsoft.com/office/powerpoint/2010/main" val="22649800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761" t="3186" r="-40" b="1"/>
          <a:stretch/>
        </p:blipFill>
        <p:spPr>
          <a:xfrm>
            <a:off x="6092847" y="4225278"/>
            <a:ext cx="2947794" cy="2447487"/>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68" t="593" r="11949" b="1071"/>
          <a:stretch/>
        </p:blipFill>
        <p:spPr>
          <a:xfrm>
            <a:off x="3137670" y="4225278"/>
            <a:ext cx="2955178" cy="2447486"/>
          </a:xfrm>
          <a:prstGeom prst="rect">
            <a:avLst/>
          </a:prstGeom>
        </p:spPr>
      </p:pic>
      <p:pic>
        <p:nvPicPr>
          <p:cNvPr id="14" name="Picture 13" descr="A picture containing outdoor, tree, plant, walkway&#10;&#10;Description automatically generated">
            <a:extLst>
              <a:ext uri="{FF2B5EF4-FFF2-40B4-BE49-F238E27FC236}">
                <a16:creationId xmlns:a16="http://schemas.microsoft.com/office/drawing/2014/main" id="{84948207-112A-4EA7-8156-731BBC885AD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1718" b="16011"/>
          <a:stretch/>
        </p:blipFill>
        <p:spPr>
          <a:xfrm>
            <a:off x="189876" y="4231229"/>
            <a:ext cx="2947793" cy="2447485"/>
          </a:xfrm>
          <a:prstGeom prst="rect">
            <a:avLst/>
          </a:prstGeom>
        </p:spPr>
      </p:pic>
      <p:pic>
        <p:nvPicPr>
          <p:cNvPr id="15" name="Picture 14" descr="A sign in front of a building&#10;&#10;Description automatically generated">
            <a:extLst>
              <a:ext uri="{FF2B5EF4-FFF2-40B4-BE49-F238E27FC236}">
                <a16:creationId xmlns:a16="http://schemas.microsoft.com/office/drawing/2014/main" id="{031BF0BC-E27D-40B6-937C-98BFB854F1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4108" b="-1"/>
          <a:stretch/>
        </p:blipFill>
        <p:spPr>
          <a:xfrm>
            <a:off x="9040639" y="4225276"/>
            <a:ext cx="2947793" cy="244748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2"/>
            <a:ext cx="12192000" cy="998387"/>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a:bodyPr>
          <a:lstStyle/>
          <a:p>
            <a:r>
              <a:rPr lang="en-US" dirty="0">
                <a:solidFill>
                  <a:schemeClr val="bg1"/>
                </a:solidFill>
              </a:rPr>
              <a:t>What does density look like?</a:t>
            </a:r>
          </a:p>
        </p:txBody>
      </p:sp>
    </p:spTree>
    <p:extLst>
      <p:ext uri="{BB962C8B-B14F-4D97-AF65-F5344CB8AC3E}">
        <p14:creationId xmlns:p14="http://schemas.microsoft.com/office/powerpoint/2010/main" val="94608510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007A-C7CD-A362-749D-52162E594D25}"/>
              </a:ext>
            </a:extLst>
          </p:cNvPr>
          <p:cNvSpPr>
            <a:spLocks noGrp="1"/>
          </p:cNvSpPr>
          <p:nvPr>
            <p:ph type="title"/>
          </p:nvPr>
        </p:nvSpPr>
        <p:spPr/>
        <p:txBody>
          <a:bodyPr/>
          <a:lstStyle/>
          <a:p>
            <a:r>
              <a:rPr lang="en-US" dirty="0"/>
              <a:t>Single-family detached housing</a:t>
            </a:r>
          </a:p>
        </p:txBody>
      </p:sp>
      <p:sp>
        <p:nvSpPr>
          <p:cNvPr id="3" name="Content Placeholder 2">
            <a:extLst>
              <a:ext uri="{FF2B5EF4-FFF2-40B4-BE49-F238E27FC236}">
                <a16:creationId xmlns:a16="http://schemas.microsoft.com/office/drawing/2014/main" id="{BCCCDA31-1A2E-554F-12AA-1D220F215592}"/>
              </a:ext>
            </a:extLst>
          </p:cNvPr>
          <p:cNvSpPr>
            <a:spLocks noGrp="1"/>
          </p:cNvSpPr>
          <p:nvPr>
            <p:ph idx="1"/>
          </p:nvPr>
        </p:nvSpPr>
        <p:spPr>
          <a:xfrm>
            <a:off x="512064" y="2468880"/>
            <a:ext cx="4805003" cy="4196162"/>
          </a:xfrm>
        </p:spPr>
        <p:txBody>
          <a:bodyPr/>
          <a:lstStyle/>
          <a:p>
            <a:r>
              <a:rPr lang="en-US" dirty="0"/>
              <a:t>up to 9 dwelling units per acre</a:t>
            </a:r>
          </a:p>
          <a:p>
            <a:r>
              <a:rPr lang="en-US" dirty="0"/>
              <a:t>1 to 2 stories</a:t>
            </a:r>
          </a:p>
          <a:p>
            <a:r>
              <a:rPr lang="en-US" dirty="0"/>
              <a:t>Attached garages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3552" y="2241296"/>
            <a:ext cx="5596128" cy="37307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19981848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007A-C7CD-A362-749D-52162E594D25}"/>
              </a:ext>
            </a:extLst>
          </p:cNvPr>
          <p:cNvSpPr>
            <a:spLocks noGrp="1"/>
          </p:cNvSpPr>
          <p:nvPr>
            <p:ph type="title"/>
          </p:nvPr>
        </p:nvSpPr>
        <p:spPr/>
        <p:txBody>
          <a:bodyPr>
            <a:normAutofit/>
          </a:bodyPr>
          <a:lstStyle/>
          <a:p>
            <a:r>
              <a:rPr lang="en-US" dirty="0"/>
              <a:t>Small Lot/Zero Lot Line Single-Family Detached</a:t>
            </a:r>
          </a:p>
        </p:txBody>
      </p:sp>
      <p:sp>
        <p:nvSpPr>
          <p:cNvPr id="3" name="Content Placeholder 2">
            <a:extLst>
              <a:ext uri="{FF2B5EF4-FFF2-40B4-BE49-F238E27FC236}">
                <a16:creationId xmlns:a16="http://schemas.microsoft.com/office/drawing/2014/main" id="{BCCCDA31-1A2E-554F-12AA-1D220F215592}"/>
              </a:ext>
            </a:extLst>
          </p:cNvPr>
          <p:cNvSpPr>
            <a:spLocks noGrp="1"/>
          </p:cNvSpPr>
          <p:nvPr>
            <p:ph idx="1"/>
          </p:nvPr>
        </p:nvSpPr>
        <p:spPr>
          <a:xfrm>
            <a:off x="512064" y="2468880"/>
            <a:ext cx="4805003" cy="4196162"/>
          </a:xfrm>
        </p:spPr>
        <p:txBody>
          <a:bodyPr/>
          <a:lstStyle/>
          <a:p>
            <a:r>
              <a:rPr lang="en-US" dirty="0"/>
              <a:t>10 to 12 dwelling units per acre</a:t>
            </a:r>
          </a:p>
          <a:p>
            <a:r>
              <a:rPr lang="en-US" dirty="0"/>
              <a:t>1 to 2 stories</a:t>
            </a:r>
          </a:p>
          <a:p>
            <a:r>
              <a:rPr lang="en-US" dirty="0"/>
              <a:t>Attached garages</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89788" y="2468880"/>
            <a:ext cx="5965526" cy="335395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6452007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007A-C7CD-A362-749D-52162E594D25}"/>
              </a:ext>
            </a:extLst>
          </p:cNvPr>
          <p:cNvSpPr>
            <a:spLocks noGrp="1"/>
          </p:cNvSpPr>
          <p:nvPr>
            <p:ph type="title"/>
          </p:nvPr>
        </p:nvSpPr>
        <p:spPr/>
        <p:txBody>
          <a:bodyPr/>
          <a:lstStyle/>
          <a:p>
            <a:r>
              <a:rPr lang="en-US" dirty="0"/>
              <a:t>Townhouse/Rowhouse</a:t>
            </a:r>
          </a:p>
        </p:txBody>
      </p:sp>
      <p:sp>
        <p:nvSpPr>
          <p:cNvPr id="3" name="Content Placeholder 2">
            <a:extLst>
              <a:ext uri="{FF2B5EF4-FFF2-40B4-BE49-F238E27FC236}">
                <a16:creationId xmlns:a16="http://schemas.microsoft.com/office/drawing/2014/main" id="{BCCCDA31-1A2E-554F-12AA-1D220F215592}"/>
              </a:ext>
            </a:extLst>
          </p:cNvPr>
          <p:cNvSpPr>
            <a:spLocks noGrp="1"/>
          </p:cNvSpPr>
          <p:nvPr>
            <p:ph idx="1"/>
          </p:nvPr>
        </p:nvSpPr>
        <p:spPr>
          <a:xfrm>
            <a:off x="512064" y="2468880"/>
            <a:ext cx="4805003" cy="4196162"/>
          </a:xfrm>
        </p:spPr>
        <p:txBody>
          <a:bodyPr/>
          <a:lstStyle/>
          <a:p>
            <a:r>
              <a:rPr lang="en-US" dirty="0"/>
              <a:t>12 to 18 dwelling units per acre</a:t>
            </a:r>
          </a:p>
          <a:p>
            <a:r>
              <a:rPr lang="en-US" dirty="0"/>
              <a:t>2 to 3 stories</a:t>
            </a:r>
          </a:p>
          <a:p>
            <a:r>
              <a:rPr lang="en-US" dirty="0"/>
              <a:t>Tuck-under parking</a:t>
            </a: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23975" y="1968368"/>
            <a:ext cx="5783584" cy="385331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152748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007A-C7CD-A362-749D-52162E594D25}"/>
              </a:ext>
            </a:extLst>
          </p:cNvPr>
          <p:cNvSpPr>
            <a:spLocks noGrp="1"/>
          </p:cNvSpPr>
          <p:nvPr>
            <p:ph type="title"/>
          </p:nvPr>
        </p:nvSpPr>
        <p:spPr/>
        <p:txBody>
          <a:bodyPr/>
          <a:lstStyle/>
          <a:p>
            <a:r>
              <a:rPr lang="en-US" dirty="0"/>
              <a:t>Garden Style Apartments</a:t>
            </a:r>
          </a:p>
        </p:txBody>
      </p:sp>
      <p:sp>
        <p:nvSpPr>
          <p:cNvPr id="3" name="Content Placeholder 2">
            <a:extLst>
              <a:ext uri="{FF2B5EF4-FFF2-40B4-BE49-F238E27FC236}">
                <a16:creationId xmlns:a16="http://schemas.microsoft.com/office/drawing/2014/main" id="{BCCCDA31-1A2E-554F-12AA-1D220F215592}"/>
              </a:ext>
            </a:extLst>
          </p:cNvPr>
          <p:cNvSpPr>
            <a:spLocks noGrp="1"/>
          </p:cNvSpPr>
          <p:nvPr>
            <p:ph idx="1"/>
          </p:nvPr>
        </p:nvSpPr>
        <p:spPr>
          <a:xfrm>
            <a:off x="512064" y="2468880"/>
            <a:ext cx="4805003" cy="4196162"/>
          </a:xfrm>
        </p:spPr>
        <p:txBody>
          <a:bodyPr/>
          <a:lstStyle/>
          <a:p>
            <a:r>
              <a:rPr lang="en-US" dirty="0"/>
              <a:t>20 to 30 dwelling units per acre</a:t>
            </a:r>
          </a:p>
          <a:p>
            <a:r>
              <a:rPr lang="en-US" dirty="0"/>
              <a:t>2 to 3 stories</a:t>
            </a:r>
          </a:p>
          <a:p>
            <a:r>
              <a:rPr lang="en-US" dirty="0"/>
              <a:t>Surface parking</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69460" y="2404872"/>
            <a:ext cx="6346093" cy="3299968"/>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40253055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59007A-C7CD-A362-749D-52162E594D25}"/>
              </a:ext>
            </a:extLst>
          </p:cNvPr>
          <p:cNvSpPr>
            <a:spLocks noGrp="1"/>
          </p:cNvSpPr>
          <p:nvPr>
            <p:ph type="title"/>
          </p:nvPr>
        </p:nvSpPr>
        <p:spPr/>
        <p:txBody>
          <a:bodyPr/>
          <a:lstStyle/>
          <a:p>
            <a:r>
              <a:rPr lang="en-US" dirty="0"/>
              <a:t>Podium Apartments/Condos</a:t>
            </a:r>
          </a:p>
        </p:txBody>
      </p:sp>
      <p:sp>
        <p:nvSpPr>
          <p:cNvPr id="3" name="Content Placeholder 2">
            <a:extLst>
              <a:ext uri="{FF2B5EF4-FFF2-40B4-BE49-F238E27FC236}">
                <a16:creationId xmlns:a16="http://schemas.microsoft.com/office/drawing/2014/main" id="{BCCCDA31-1A2E-554F-12AA-1D220F215592}"/>
              </a:ext>
            </a:extLst>
          </p:cNvPr>
          <p:cNvSpPr>
            <a:spLocks noGrp="1"/>
          </p:cNvSpPr>
          <p:nvPr>
            <p:ph idx="1"/>
          </p:nvPr>
        </p:nvSpPr>
        <p:spPr>
          <a:xfrm>
            <a:off x="512064" y="2468880"/>
            <a:ext cx="4805003" cy="4196162"/>
          </a:xfrm>
        </p:spPr>
        <p:txBody>
          <a:bodyPr/>
          <a:lstStyle/>
          <a:p>
            <a:r>
              <a:rPr lang="en-US" dirty="0"/>
              <a:t>50 to 120+ dwelling units per acre</a:t>
            </a:r>
          </a:p>
          <a:p>
            <a:r>
              <a:rPr lang="en-US" dirty="0"/>
              <a:t>3 to 6 stories</a:t>
            </a:r>
          </a:p>
          <a:p>
            <a:r>
              <a:rPr lang="en-US" dirty="0"/>
              <a:t>1 to 2 levels parking podium with 2 to 5 stories of residential above</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56118" y="2186431"/>
            <a:ext cx="5939058" cy="408438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211412379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564FC5-CF93-3614-B27D-FBE6124185C0}"/>
              </a:ext>
            </a:extLst>
          </p:cNvPr>
          <p:cNvSpPr>
            <a:spLocks noGrp="1"/>
          </p:cNvSpPr>
          <p:nvPr>
            <p:ph type="title"/>
          </p:nvPr>
        </p:nvSpPr>
        <p:spPr/>
        <p:txBody>
          <a:bodyPr/>
          <a:lstStyle/>
          <a:p>
            <a:r>
              <a:rPr lang="en-US" dirty="0"/>
              <a:t>Meeting Purpose</a:t>
            </a:r>
          </a:p>
        </p:txBody>
      </p:sp>
      <p:sp>
        <p:nvSpPr>
          <p:cNvPr id="3" name="Content Placeholder 2">
            <a:extLst>
              <a:ext uri="{FF2B5EF4-FFF2-40B4-BE49-F238E27FC236}">
                <a16:creationId xmlns:a16="http://schemas.microsoft.com/office/drawing/2014/main" id="{1753A077-E5D4-E3B0-94A3-7A659467F33C}"/>
              </a:ext>
            </a:extLst>
          </p:cNvPr>
          <p:cNvSpPr>
            <a:spLocks noGrp="1"/>
          </p:cNvSpPr>
          <p:nvPr>
            <p:ph idx="1"/>
          </p:nvPr>
        </p:nvSpPr>
        <p:spPr/>
        <p:txBody>
          <a:bodyPr/>
          <a:lstStyle/>
          <a:p>
            <a:r>
              <a:rPr lang="en-US" dirty="0"/>
              <a:t>Explore sites to accommodate Irwindale’s 2021 to 2029 Regional Housing Need Allocation (</a:t>
            </a:r>
            <a:r>
              <a:rPr lang="en-US" dirty="0" err="1"/>
              <a:t>RHNA</a:t>
            </a:r>
            <a:r>
              <a:rPr lang="en-US" dirty="0"/>
              <a:t>)</a:t>
            </a:r>
          </a:p>
          <a:p>
            <a:r>
              <a:rPr lang="en-US" dirty="0"/>
              <a:t>This meeting is not about any City sponsored residential development, including the housing lottery or being placed on an interest list.</a:t>
            </a:r>
          </a:p>
          <a:p>
            <a:pPr marL="0" indent="0">
              <a:buNone/>
            </a:pPr>
            <a:endParaRPr lang="en-US" dirty="0"/>
          </a:p>
          <a:p>
            <a:pPr lvl="1"/>
            <a:endParaRPr lang="en-US" dirty="0"/>
          </a:p>
          <a:p>
            <a:pPr lvl="1"/>
            <a:endParaRPr lang="en-US" dirty="0"/>
          </a:p>
        </p:txBody>
      </p:sp>
    </p:spTree>
    <p:extLst>
      <p:ext uri="{BB962C8B-B14F-4D97-AF65-F5344CB8AC3E}">
        <p14:creationId xmlns:p14="http://schemas.microsoft.com/office/powerpoint/2010/main" val="4457228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761" t="3186" r="-40" b="1"/>
          <a:stretch/>
        </p:blipFill>
        <p:spPr>
          <a:xfrm>
            <a:off x="6092847" y="4225278"/>
            <a:ext cx="2947794" cy="2447487"/>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68" t="593" r="11949" b="1071"/>
          <a:stretch/>
        </p:blipFill>
        <p:spPr>
          <a:xfrm>
            <a:off x="3137670" y="4225278"/>
            <a:ext cx="2955178" cy="2447486"/>
          </a:xfrm>
          <a:prstGeom prst="rect">
            <a:avLst/>
          </a:prstGeom>
        </p:spPr>
      </p:pic>
      <p:pic>
        <p:nvPicPr>
          <p:cNvPr id="14" name="Picture 13" descr="A picture containing outdoor, tree, plant, walkway&#10;&#10;Description automatically generated">
            <a:extLst>
              <a:ext uri="{FF2B5EF4-FFF2-40B4-BE49-F238E27FC236}">
                <a16:creationId xmlns:a16="http://schemas.microsoft.com/office/drawing/2014/main" id="{84948207-112A-4EA7-8156-731BBC885AD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1718" b="16011"/>
          <a:stretch/>
        </p:blipFill>
        <p:spPr>
          <a:xfrm>
            <a:off x="189876" y="4231229"/>
            <a:ext cx="2947793" cy="2447485"/>
          </a:xfrm>
          <a:prstGeom prst="rect">
            <a:avLst/>
          </a:prstGeom>
        </p:spPr>
      </p:pic>
      <p:pic>
        <p:nvPicPr>
          <p:cNvPr id="15" name="Picture 14" descr="A sign in front of a building&#10;&#10;Description automatically generated">
            <a:extLst>
              <a:ext uri="{FF2B5EF4-FFF2-40B4-BE49-F238E27FC236}">
                <a16:creationId xmlns:a16="http://schemas.microsoft.com/office/drawing/2014/main" id="{031BF0BC-E27D-40B6-937C-98BFB854F1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4108" b="-1"/>
          <a:stretch/>
        </p:blipFill>
        <p:spPr>
          <a:xfrm>
            <a:off x="9040639" y="4225276"/>
            <a:ext cx="2947793" cy="244748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2"/>
            <a:ext cx="12192000" cy="998387"/>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a:bodyPr>
          <a:lstStyle/>
          <a:p>
            <a:r>
              <a:rPr lang="en-US" dirty="0">
                <a:solidFill>
                  <a:schemeClr val="bg1"/>
                </a:solidFill>
              </a:rPr>
              <a:t>Criteria for Housing Sites</a:t>
            </a:r>
          </a:p>
        </p:txBody>
      </p:sp>
    </p:spTree>
    <p:extLst>
      <p:ext uri="{BB962C8B-B14F-4D97-AF65-F5344CB8AC3E}">
        <p14:creationId xmlns:p14="http://schemas.microsoft.com/office/powerpoint/2010/main" val="41046691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A6CE66-56A2-5B34-C837-68AD8EEE9F7A}"/>
              </a:ext>
            </a:extLst>
          </p:cNvPr>
          <p:cNvSpPr>
            <a:spLocks noGrp="1"/>
          </p:cNvSpPr>
          <p:nvPr>
            <p:ph type="title"/>
          </p:nvPr>
        </p:nvSpPr>
        <p:spPr/>
        <p:txBody>
          <a:bodyPr/>
          <a:lstStyle/>
          <a:p>
            <a:r>
              <a:rPr lang="en-US" dirty="0"/>
              <a:t>General Criteria</a:t>
            </a:r>
          </a:p>
        </p:txBody>
      </p:sp>
      <p:sp>
        <p:nvSpPr>
          <p:cNvPr id="3" name="Content Placeholder 2">
            <a:extLst>
              <a:ext uri="{FF2B5EF4-FFF2-40B4-BE49-F238E27FC236}">
                <a16:creationId xmlns:a16="http://schemas.microsoft.com/office/drawing/2014/main" id="{B45215A4-7EB7-292D-C1E8-8BC2DB9677B1}"/>
              </a:ext>
            </a:extLst>
          </p:cNvPr>
          <p:cNvSpPr>
            <a:spLocks noGrp="1"/>
          </p:cNvSpPr>
          <p:nvPr>
            <p:ph idx="1"/>
          </p:nvPr>
        </p:nvSpPr>
        <p:spPr/>
        <p:txBody>
          <a:bodyPr/>
          <a:lstStyle/>
          <a:p>
            <a:r>
              <a:rPr lang="en-US" dirty="0"/>
              <a:t>Between 0.5 and 10 acres in size</a:t>
            </a:r>
          </a:p>
          <a:p>
            <a:r>
              <a:rPr lang="en-US" dirty="0"/>
              <a:t>Infrastructure available to serve the site</a:t>
            </a:r>
          </a:p>
          <a:p>
            <a:r>
              <a:rPr lang="en-US" dirty="0"/>
              <a:t>Does not have environmental constraints</a:t>
            </a:r>
          </a:p>
          <a:p>
            <a:r>
              <a:rPr lang="en-US" dirty="0"/>
              <a:t>Surrounding land uses are compatible</a:t>
            </a:r>
          </a:p>
          <a:p>
            <a:r>
              <a:rPr lang="en-US" dirty="0"/>
              <a:t>Vacant, or likely to be redeveloped in the 2021 to 2029 timeframe</a:t>
            </a:r>
          </a:p>
        </p:txBody>
      </p:sp>
    </p:spTree>
    <p:extLst>
      <p:ext uri="{BB962C8B-B14F-4D97-AF65-F5344CB8AC3E}">
        <p14:creationId xmlns:p14="http://schemas.microsoft.com/office/powerpoint/2010/main" val="40269214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D2D34-16BD-AFDD-8FF2-F3C1BD4B614D}"/>
              </a:ext>
            </a:extLst>
          </p:cNvPr>
          <p:cNvSpPr>
            <a:spLocks noGrp="1"/>
          </p:cNvSpPr>
          <p:nvPr>
            <p:ph type="title"/>
          </p:nvPr>
        </p:nvSpPr>
        <p:spPr/>
        <p:txBody>
          <a:bodyPr/>
          <a:lstStyle/>
          <a:p>
            <a:r>
              <a:rPr lang="en-US" dirty="0"/>
              <a:t>Additional Criteria for Very Low- and Low-Income Sites</a:t>
            </a:r>
          </a:p>
        </p:txBody>
      </p:sp>
      <p:sp>
        <p:nvSpPr>
          <p:cNvPr id="3" name="Content Placeholder 2">
            <a:extLst>
              <a:ext uri="{FF2B5EF4-FFF2-40B4-BE49-F238E27FC236}">
                <a16:creationId xmlns:a16="http://schemas.microsoft.com/office/drawing/2014/main" id="{8437DA02-2465-E218-890D-2300B816D4D1}"/>
              </a:ext>
            </a:extLst>
          </p:cNvPr>
          <p:cNvSpPr>
            <a:spLocks noGrp="1"/>
          </p:cNvSpPr>
          <p:nvPr>
            <p:ph idx="1"/>
          </p:nvPr>
        </p:nvSpPr>
        <p:spPr/>
        <p:txBody>
          <a:bodyPr/>
          <a:lstStyle/>
          <a:p>
            <a:r>
              <a:rPr lang="en-US" dirty="0"/>
              <a:t>Typically, must allow multifamily development of 20 dwelling units per acre or more</a:t>
            </a:r>
          </a:p>
          <a:p>
            <a:r>
              <a:rPr lang="en-US" dirty="0"/>
              <a:t>Should not over-concentrate lower-income housing in one part of the community</a:t>
            </a:r>
          </a:p>
          <a:p>
            <a:r>
              <a:rPr lang="en-US" dirty="0"/>
              <a:t>Lower-income housing should provide access to schools, jobs, shopping, and services</a:t>
            </a:r>
          </a:p>
        </p:txBody>
      </p:sp>
    </p:spTree>
    <p:extLst>
      <p:ext uri="{BB962C8B-B14F-4D97-AF65-F5344CB8AC3E}">
        <p14:creationId xmlns:p14="http://schemas.microsoft.com/office/powerpoint/2010/main" val="398234540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761" t="3186" r="-40" b="1"/>
          <a:stretch/>
        </p:blipFill>
        <p:spPr>
          <a:xfrm>
            <a:off x="6092847" y="4225278"/>
            <a:ext cx="2947794" cy="2447487"/>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68" t="593" r="11949" b="1071"/>
          <a:stretch/>
        </p:blipFill>
        <p:spPr>
          <a:xfrm>
            <a:off x="3137670" y="4225278"/>
            <a:ext cx="2955178" cy="2447486"/>
          </a:xfrm>
          <a:prstGeom prst="rect">
            <a:avLst/>
          </a:prstGeom>
        </p:spPr>
      </p:pic>
      <p:pic>
        <p:nvPicPr>
          <p:cNvPr id="14" name="Picture 13" descr="A picture containing outdoor, tree, plant, walkway&#10;&#10;Description automatically generated">
            <a:extLst>
              <a:ext uri="{FF2B5EF4-FFF2-40B4-BE49-F238E27FC236}">
                <a16:creationId xmlns:a16="http://schemas.microsoft.com/office/drawing/2014/main" id="{84948207-112A-4EA7-8156-731BBC885AD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1718" b="16011"/>
          <a:stretch/>
        </p:blipFill>
        <p:spPr>
          <a:xfrm>
            <a:off x="189876" y="4231229"/>
            <a:ext cx="2947793" cy="2447485"/>
          </a:xfrm>
          <a:prstGeom prst="rect">
            <a:avLst/>
          </a:prstGeom>
        </p:spPr>
      </p:pic>
      <p:pic>
        <p:nvPicPr>
          <p:cNvPr id="15" name="Picture 14" descr="A sign in front of a building&#10;&#10;Description automatically generated">
            <a:extLst>
              <a:ext uri="{FF2B5EF4-FFF2-40B4-BE49-F238E27FC236}">
                <a16:creationId xmlns:a16="http://schemas.microsoft.com/office/drawing/2014/main" id="{031BF0BC-E27D-40B6-937C-98BFB854F1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4108" b="-1"/>
          <a:stretch/>
        </p:blipFill>
        <p:spPr>
          <a:xfrm>
            <a:off x="9040639" y="4225276"/>
            <a:ext cx="2947793" cy="244748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2"/>
            <a:ext cx="12192000" cy="998387"/>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a:bodyPr>
          <a:lstStyle/>
          <a:p>
            <a:r>
              <a:rPr lang="en-US" dirty="0">
                <a:solidFill>
                  <a:schemeClr val="bg1"/>
                </a:solidFill>
              </a:rPr>
              <a:t>Review Potential Housing Sites</a:t>
            </a:r>
          </a:p>
        </p:txBody>
      </p:sp>
    </p:spTree>
    <p:extLst>
      <p:ext uri="{BB962C8B-B14F-4D97-AF65-F5344CB8AC3E}">
        <p14:creationId xmlns:p14="http://schemas.microsoft.com/office/powerpoint/2010/main" val="35846857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331" y="1074783"/>
            <a:ext cx="9050902" cy="5506719"/>
          </a:xfrm>
          <a:prstGeom prst="rect">
            <a:avLst/>
          </a:prstGeom>
        </p:spPr>
      </p:pic>
    </p:spTree>
    <p:extLst>
      <p:ext uri="{BB962C8B-B14F-4D97-AF65-F5344CB8AC3E}">
        <p14:creationId xmlns:p14="http://schemas.microsoft.com/office/powerpoint/2010/main" val="34934894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90DE5-9AEC-086F-51E4-77799A34F198}"/>
              </a:ext>
            </a:extLst>
          </p:cNvPr>
          <p:cNvSpPr>
            <a:spLocks noGrp="1"/>
          </p:cNvSpPr>
          <p:nvPr>
            <p:ph type="title"/>
          </p:nvPr>
        </p:nvSpPr>
        <p:spPr>
          <a:xfrm>
            <a:off x="512831" y="1057964"/>
            <a:ext cx="11183112" cy="997913"/>
          </a:xfrm>
        </p:spPr>
        <p:txBody>
          <a:bodyPr/>
          <a:lstStyle/>
          <a:p>
            <a:r>
              <a:rPr lang="en-US" dirty="0"/>
              <a:t>Summary Characteristics of Housing Sites</a:t>
            </a:r>
          </a:p>
        </p:txBody>
      </p:sp>
      <p:graphicFrame>
        <p:nvGraphicFramePr>
          <p:cNvPr id="4" name="Table 4">
            <a:extLst>
              <a:ext uri="{FF2B5EF4-FFF2-40B4-BE49-F238E27FC236}">
                <a16:creationId xmlns:a16="http://schemas.microsoft.com/office/drawing/2014/main" id="{3FDC81A8-ACD5-DC62-E258-0C5D38C13946}"/>
              </a:ext>
            </a:extLst>
          </p:cNvPr>
          <p:cNvGraphicFramePr>
            <a:graphicFrameLocks noGrp="1"/>
          </p:cNvGraphicFramePr>
          <p:nvPr>
            <p:ph idx="1"/>
            <p:extLst>
              <p:ext uri="{D42A27DB-BD31-4B8C-83A1-F6EECF244321}">
                <p14:modId xmlns:p14="http://schemas.microsoft.com/office/powerpoint/2010/main" val="3147798"/>
              </p:ext>
            </p:extLst>
          </p:nvPr>
        </p:nvGraphicFramePr>
        <p:xfrm>
          <a:off x="512831" y="1903477"/>
          <a:ext cx="10928055" cy="4475007"/>
        </p:xfrm>
        <a:graphic>
          <a:graphicData uri="http://schemas.openxmlformats.org/drawingml/2006/table">
            <a:tbl>
              <a:tblPr firstRow="1" bandRow="1">
                <a:tableStyleId>{5C22544A-7EE6-4342-B048-85BDC9FD1C3A}</a:tableStyleId>
              </a:tblPr>
              <a:tblGrid>
                <a:gridCol w="1261540">
                  <a:extLst>
                    <a:ext uri="{9D8B030D-6E8A-4147-A177-3AD203B41FA5}">
                      <a16:colId xmlns:a16="http://schemas.microsoft.com/office/drawing/2014/main" val="2808173650"/>
                    </a:ext>
                  </a:extLst>
                </a:gridCol>
                <a:gridCol w="1208315">
                  <a:extLst>
                    <a:ext uri="{9D8B030D-6E8A-4147-A177-3AD203B41FA5}">
                      <a16:colId xmlns:a16="http://schemas.microsoft.com/office/drawing/2014/main" val="452631828"/>
                    </a:ext>
                  </a:extLst>
                </a:gridCol>
                <a:gridCol w="3494314">
                  <a:extLst>
                    <a:ext uri="{9D8B030D-6E8A-4147-A177-3AD203B41FA5}">
                      <a16:colId xmlns:a16="http://schemas.microsoft.com/office/drawing/2014/main" val="3704927848"/>
                    </a:ext>
                  </a:extLst>
                </a:gridCol>
                <a:gridCol w="3091543">
                  <a:extLst>
                    <a:ext uri="{9D8B030D-6E8A-4147-A177-3AD203B41FA5}">
                      <a16:colId xmlns:a16="http://schemas.microsoft.com/office/drawing/2014/main" val="2690622376"/>
                    </a:ext>
                  </a:extLst>
                </a:gridCol>
                <a:gridCol w="1872343">
                  <a:extLst>
                    <a:ext uri="{9D8B030D-6E8A-4147-A177-3AD203B41FA5}">
                      <a16:colId xmlns:a16="http://schemas.microsoft.com/office/drawing/2014/main" val="1713247000"/>
                    </a:ext>
                  </a:extLst>
                </a:gridCol>
              </a:tblGrid>
              <a:tr h="427500">
                <a:tc>
                  <a:txBody>
                    <a:bodyPr/>
                    <a:lstStyle/>
                    <a:p>
                      <a:pPr marL="0" algn="ctr" defTabSz="914400" rtl="0" eaLnBrk="1" latinLnBrk="0" hangingPunct="1"/>
                      <a:r>
                        <a:rPr lang="en-US" sz="2400" b="1" kern="1200" dirty="0">
                          <a:solidFill>
                            <a:schemeClr val="lt1"/>
                          </a:solidFill>
                          <a:latin typeface="+mn-lt"/>
                          <a:ea typeface="+mn-ea"/>
                          <a:cs typeface="+mn-cs"/>
                        </a:rPr>
                        <a:t>Site</a:t>
                      </a:r>
                    </a:p>
                  </a:txBody>
                  <a:tcPr anchor="b"/>
                </a:tc>
                <a:tc>
                  <a:txBody>
                    <a:bodyPr/>
                    <a:lstStyle/>
                    <a:p>
                      <a:pPr algn="ctr"/>
                      <a:r>
                        <a:rPr lang="en-US" sz="2400" dirty="0"/>
                        <a:t>Size</a:t>
                      </a:r>
                      <a:r>
                        <a:rPr lang="en-US" sz="2400" baseline="0" dirty="0"/>
                        <a:t> (Acres) </a:t>
                      </a:r>
                      <a:endParaRPr lang="en-US" sz="2400" dirty="0"/>
                    </a:p>
                  </a:txBody>
                  <a:tcPr anchor="b"/>
                </a:tc>
                <a:tc>
                  <a:txBody>
                    <a:bodyPr/>
                    <a:lstStyle/>
                    <a:p>
                      <a:pPr algn="ctr"/>
                      <a:r>
                        <a:rPr lang="en-US" sz="2400" dirty="0"/>
                        <a:t>Address/Cross Streets</a:t>
                      </a:r>
                    </a:p>
                  </a:txBody>
                  <a:tcPr anchor="b"/>
                </a:tc>
                <a:tc>
                  <a:txBody>
                    <a:bodyPr/>
                    <a:lstStyle/>
                    <a:p>
                      <a:pPr algn="ctr"/>
                      <a:r>
                        <a:rPr lang="en-US" sz="2400" dirty="0"/>
                        <a:t>Land Use</a:t>
                      </a:r>
                    </a:p>
                  </a:txBody>
                  <a:tcPr anchor="b"/>
                </a:tc>
                <a:tc>
                  <a:txBody>
                    <a:bodyPr/>
                    <a:lstStyle/>
                    <a:p>
                      <a:pPr algn="ctr"/>
                      <a:r>
                        <a:rPr lang="en-US" sz="2400" dirty="0"/>
                        <a:t>Zoning Code</a:t>
                      </a:r>
                    </a:p>
                  </a:txBody>
                  <a:tcPr anchor="b"/>
                </a:tc>
                <a:extLst>
                  <a:ext uri="{0D108BD9-81ED-4DB2-BD59-A6C34878D82A}">
                    <a16:rowId xmlns:a16="http://schemas.microsoft.com/office/drawing/2014/main" val="2899069236"/>
                  </a:ext>
                </a:extLst>
              </a:tr>
              <a:tr h="462292">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1</a:t>
                      </a:r>
                    </a:p>
                  </a:txBody>
                  <a:tcPr marL="6350" marR="6350" marT="6350" marB="0" anchor="b"/>
                </a:tc>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10</a:t>
                      </a:r>
                    </a:p>
                  </a:txBody>
                  <a:tcPr marL="6350" marR="6350" marT="6350" marB="0" anchor="b"/>
                </a:tc>
                <a:tc>
                  <a:txBody>
                    <a:bodyPr/>
                    <a:lstStyle/>
                    <a:p>
                      <a:pPr algn="l" fontAlgn="b"/>
                      <a:r>
                        <a:rPr lang="en-US" sz="2400" b="0" i="0" u="none" strike="noStrike" kern="1200" dirty="0">
                          <a:solidFill>
                            <a:srgbClr val="000000"/>
                          </a:solidFill>
                          <a:effectLst/>
                          <a:latin typeface="Calibri" panose="020F0502020204030204" pitchFamily="34" charset="0"/>
                          <a:ea typeface="+mn-ea"/>
                          <a:cs typeface="+mn-cs"/>
                        </a:rPr>
                        <a:t>Allen Drive</a:t>
                      </a:r>
                    </a:p>
                  </a:txBody>
                  <a:tcPr marL="6350" marR="6350" marT="6350" marB="0" anchor="b"/>
                </a:tc>
                <a:tc>
                  <a:txBody>
                    <a:bodyPr/>
                    <a:lstStyle/>
                    <a:p>
                      <a:pPr algn="l" fontAlgn="b"/>
                      <a:r>
                        <a:rPr lang="en-US" sz="2400" b="0" i="0" u="none" strike="noStrike" kern="1200">
                          <a:solidFill>
                            <a:srgbClr val="000000"/>
                          </a:solidFill>
                          <a:effectLst/>
                          <a:latin typeface="Calibri" panose="020F0502020204030204" pitchFamily="34" charset="0"/>
                          <a:ea typeface="+mn-ea"/>
                          <a:cs typeface="+mn-cs"/>
                        </a:rPr>
                        <a:t>Industrial</a:t>
                      </a:r>
                    </a:p>
                  </a:txBody>
                  <a:tcPr marL="6350" marR="6350" marT="6350" marB="0" anchor="b"/>
                </a:tc>
                <a:tc>
                  <a:txBody>
                    <a:bodyPr/>
                    <a:lstStyle/>
                    <a:p>
                      <a:pPr algn="ctr" fontAlgn="b"/>
                      <a:r>
                        <a:rPr lang="en-US" sz="2400" b="0" i="0" u="none" strike="noStrike" dirty="0">
                          <a:solidFill>
                            <a:srgbClr val="000000"/>
                          </a:solidFill>
                          <a:effectLst/>
                          <a:latin typeface="Calibri" panose="020F0502020204030204" pitchFamily="34" charset="0"/>
                        </a:rPr>
                        <a:t>M2</a:t>
                      </a:r>
                    </a:p>
                  </a:txBody>
                  <a:tcPr marL="6350" marR="6350" marT="6350" marB="0" anchor="b"/>
                </a:tc>
                <a:extLst>
                  <a:ext uri="{0D108BD9-81ED-4DB2-BD59-A6C34878D82A}">
                    <a16:rowId xmlns:a16="http://schemas.microsoft.com/office/drawing/2014/main" val="1763423085"/>
                  </a:ext>
                </a:extLst>
              </a:tr>
              <a:tr h="462292">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2</a:t>
                      </a:r>
                    </a:p>
                  </a:txBody>
                  <a:tcPr marL="6350" marR="6350" marT="6350" marB="0" anchor="b"/>
                </a:tc>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2</a:t>
                      </a:r>
                    </a:p>
                  </a:txBody>
                  <a:tcPr marL="6350" marR="6350" marT="6350" marB="0" anchor="b"/>
                </a:tc>
                <a:tc>
                  <a:txBody>
                    <a:bodyPr/>
                    <a:lstStyle/>
                    <a:p>
                      <a:pPr algn="l" fontAlgn="b"/>
                      <a:r>
                        <a:rPr lang="en-US" sz="2400" b="0" i="0" u="none" strike="noStrike" kern="1200" dirty="0">
                          <a:solidFill>
                            <a:srgbClr val="000000"/>
                          </a:solidFill>
                          <a:effectLst/>
                          <a:latin typeface="Calibri" panose="020F0502020204030204" pitchFamily="34" charset="0"/>
                          <a:ea typeface="+mn-ea"/>
                          <a:cs typeface="+mn-cs"/>
                        </a:rPr>
                        <a:t>12861 </a:t>
                      </a:r>
                      <a:r>
                        <a:rPr lang="en-US" sz="2400" b="0" i="0" u="none" strike="noStrike" kern="1200" dirty="0" err="1">
                          <a:solidFill>
                            <a:srgbClr val="000000"/>
                          </a:solidFill>
                          <a:effectLst/>
                          <a:latin typeface="Calibri" panose="020F0502020204030204" pitchFamily="34" charset="0"/>
                          <a:ea typeface="+mn-ea"/>
                          <a:cs typeface="+mn-cs"/>
                        </a:rPr>
                        <a:t>Schabarum</a:t>
                      </a:r>
                      <a:r>
                        <a:rPr lang="en-US" sz="2400" b="0" i="0" u="none" strike="noStrike" kern="1200" dirty="0">
                          <a:solidFill>
                            <a:srgbClr val="000000"/>
                          </a:solidFill>
                          <a:effectLst/>
                          <a:latin typeface="Calibri" panose="020F0502020204030204" pitchFamily="34" charset="0"/>
                          <a:ea typeface="+mn-ea"/>
                          <a:cs typeface="+mn-cs"/>
                        </a:rPr>
                        <a:t> Avenue </a:t>
                      </a:r>
                    </a:p>
                  </a:txBody>
                  <a:tcPr marL="6350" marR="6350" marT="6350" marB="0" anchor="b"/>
                </a:tc>
                <a:tc>
                  <a:txBody>
                    <a:bodyPr/>
                    <a:lstStyle/>
                    <a:p>
                      <a:pPr algn="l" fontAlgn="b"/>
                      <a:r>
                        <a:rPr lang="en-US" sz="2400" b="0" i="0" u="none" strike="noStrike" kern="1200">
                          <a:solidFill>
                            <a:srgbClr val="000000"/>
                          </a:solidFill>
                          <a:effectLst/>
                          <a:latin typeface="Calibri" panose="020F0502020204030204" pitchFamily="34" charset="0"/>
                          <a:ea typeface="+mn-ea"/>
                          <a:cs typeface="+mn-cs"/>
                        </a:rPr>
                        <a:t>Industrial</a:t>
                      </a:r>
                    </a:p>
                  </a:txBody>
                  <a:tcPr marL="6350" marR="6350" marT="6350" marB="0" anchor="b"/>
                </a:tc>
                <a:tc>
                  <a:txBody>
                    <a:bodyPr/>
                    <a:lstStyle/>
                    <a:p>
                      <a:pPr algn="ctr" fontAlgn="b"/>
                      <a:r>
                        <a:rPr lang="en-US" sz="2400" b="0" i="0" u="none" strike="noStrike" dirty="0">
                          <a:solidFill>
                            <a:srgbClr val="000000"/>
                          </a:solidFill>
                          <a:effectLst/>
                          <a:latin typeface="Calibri" panose="020F0502020204030204" pitchFamily="34" charset="0"/>
                        </a:rPr>
                        <a:t>M2</a:t>
                      </a:r>
                    </a:p>
                  </a:txBody>
                  <a:tcPr marL="6350" marR="6350" marT="6350" marB="0" anchor="b"/>
                </a:tc>
                <a:extLst>
                  <a:ext uri="{0D108BD9-81ED-4DB2-BD59-A6C34878D82A}">
                    <a16:rowId xmlns:a16="http://schemas.microsoft.com/office/drawing/2014/main" val="444435332"/>
                  </a:ext>
                </a:extLst>
              </a:tr>
              <a:tr h="462292">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3</a:t>
                      </a:r>
                    </a:p>
                  </a:txBody>
                  <a:tcPr marL="6350" marR="6350" marT="6350" marB="0" anchor="b"/>
                </a:tc>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1</a:t>
                      </a:r>
                    </a:p>
                  </a:txBody>
                  <a:tcPr marL="6350" marR="6350" marT="6350" marB="0" anchor="b"/>
                </a:tc>
                <a:tc>
                  <a:txBody>
                    <a:bodyPr/>
                    <a:lstStyle/>
                    <a:p>
                      <a:pPr algn="l" fontAlgn="b"/>
                      <a:r>
                        <a:rPr lang="en-US" sz="2400" b="0" i="0" u="none" strike="noStrike" kern="1200" dirty="0">
                          <a:solidFill>
                            <a:srgbClr val="000000"/>
                          </a:solidFill>
                          <a:effectLst/>
                          <a:latin typeface="Calibri" panose="020F0502020204030204" pitchFamily="34" charset="0"/>
                          <a:ea typeface="+mn-ea"/>
                          <a:cs typeface="+mn-cs"/>
                        </a:rPr>
                        <a:t>12881  Ramona Boulevard</a:t>
                      </a:r>
                    </a:p>
                  </a:txBody>
                  <a:tcPr marL="6350" marR="6350" marT="6350" marB="0" anchor="b"/>
                </a:tc>
                <a:tc>
                  <a:txBody>
                    <a:bodyPr/>
                    <a:lstStyle/>
                    <a:p>
                      <a:pPr algn="l" fontAlgn="b"/>
                      <a:r>
                        <a:rPr lang="en-US" sz="2400" b="0" i="0" u="none" strike="noStrike" kern="1200">
                          <a:solidFill>
                            <a:srgbClr val="000000"/>
                          </a:solidFill>
                          <a:effectLst/>
                          <a:latin typeface="Calibri" panose="020F0502020204030204" pitchFamily="34" charset="0"/>
                          <a:ea typeface="+mn-ea"/>
                          <a:cs typeface="+mn-cs"/>
                        </a:rPr>
                        <a:t>Industrial</a:t>
                      </a:r>
                    </a:p>
                  </a:txBody>
                  <a:tcPr marL="6350" marR="6350" marT="6350" marB="0" anchor="b"/>
                </a:tc>
                <a:tc>
                  <a:txBody>
                    <a:bodyPr/>
                    <a:lstStyle/>
                    <a:p>
                      <a:pPr algn="ctr" fontAlgn="b"/>
                      <a:r>
                        <a:rPr lang="en-US" sz="2400" b="0" i="0" u="none" strike="noStrike" dirty="0">
                          <a:solidFill>
                            <a:srgbClr val="000000"/>
                          </a:solidFill>
                          <a:effectLst/>
                          <a:latin typeface="Calibri" panose="020F0502020204030204" pitchFamily="34" charset="0"/>
                        </a:rPr>
                        <a:t>M2</a:t>
                      </a:r>
                    </a:p>
                  </a:txBody>
                  <a:tcPr marL="6350" marR="6350" marT="6350" marB="0" anchor="b"/>
                </a:tc>
                <a:extLst>
                  <a:ext uri="{0D108BD9-81ED-4DB2-BD59-A6C34878D82A}">
                    <a16:rowId xmlns:a16="http://schemas.microsoft.com/office/drawing/2014/main" val="3427610992"/>
                  </a:ext>
                </a:extLst>
              </a:tr>
              <a:tr h="238796">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4</a:t>
                      </a:r>
                    </a:p>
                  </a:txBody>
                  <a:tcPr marL="6350" marR="6350" marT="6350" marB="0" anchor="b"/>
                </a:tc>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4</a:t>
                      </a:r>
                    </a:p>
                  </a:txBody>
                  <a:tcPr marL="6350" marR="6350" marT="6350" marB="0" anchor="b"/>
                </a:tc>
                <a:tc>
                  <a: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sz="2400" b="0" i="0" u="none" strike="noStrike" kern="1200" dirty="0">
                          <a:solidFill>
                            <a:srgbClr val="000000"/>
                          </a:solidFill>
                          <a:effectLst/>
                          <a:latin typeface="Calibri" panose="020F0502020204030204" pitchFamily="34" charset="0"/>
                          <a:ea typeface="+mn-ea"/>
                          <a:cs typeface="+mn-cs"/>
                        </a:rPr>
                        <a:t>13201  Ramona Boulevard </a:t>
                      </a:r>
                    </a:p>
                  </a:txBody>
                  <a:tcPr marL="6350" marR="6350" marT="6350" marB="0" anchor="b"/>
                </a:tc>
                <a:tc>
                  <a:txBody>
                    <a:bodyPr/>
                    <a:lstStyle/>
                    <a:p>
                      <a:pPr algn="l" fontAlgn="b"/>
                      <a:r>
                        <a:rPr lang="en-US" sz="2400" b="0" i="0" u="none" strike="noStrike" kern="1200">
                          <a:solidFill>
                            <a:srgbClr val="000000"/>
                          </a:solidFill>
                          <a:effectLst/>
                          <a:latin typeface="Calibri" panose="020F0502020204030204" pitchFamily="34" charset="0"/>
                          <a:ea typeface="+mn-ea"/>
                          <a:cs typeface="+mn-cs"/>
                        </a:rPr>
                        <a:t>Industrial</a:t>
                      </a:r>
                    </a:p>
                  </a:txBody>
                  <a:tcPr marL="6350" marR="6350" marT="6350" marB="0" anchor="b"/>
                </a:tc>
                <a:tc>
                  <a:txBody>
                    <a:bodyPr/>
                    <a:lstStyle/>
                    <a:p>
                      <a:pPr algn="ctr" fontAlgn="b"/>
                      <a:r>
                        <a:rPr lang="en-US" sz="2400" b="0" i="0" u="none" strike="noStrike" dirty="0">
                          <a:solidFill>
                            <a:srgbClr val="000000"/>
                          </a:solidFill>
                          <a:effectLst/>
                          <a:latin typeface="Calibri" panose="020F0502020204030204" pitchFamily="34" charset="0"/>
                        </a:rPr>
                        <a:t>A1</a:t>
                      </a:r>
                    </a:p>
                  </a:txBody>
                  <a:tcPr marL="6350" marR="6350" marT="6350" marB="0" anchor="b"/>
                </a:tc>
                <a:extLst>
                  <a:ext uri="{0D108BD9-81ED-4DB2-BD59-A6C34878D82A}">
                    <a16:rowId xmlns:a16="http://schemas.microsoft.com/office/drawing/2014/main" val="1523734591"/>
                  </a:ext>
                </a:extLst>
              </a:tr>
              <a:tr h="417321">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5</a:t>
                      </a:r>
                    </a:p>
                  </a:txBody>
                  <a:tcPr marL="6350" marR="6350" marT="6350" marB="0" anchor="b"/>
                </a:tc>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20</a:t>
                      </a:r>
                    </a:p>
                  </a:txBody>
                  <a:tcPr marL="6350" marR="6350" marT="6350" marB="0" anchor="b"/>
                </a:tc>
                <a:tc>
                  <a:txBody>
                    <a:bodyPr/>
                    <a:lstStyle/>
                    <a:p>
                      <a:pPr algn="l" fontAlgn="b"/>
                      <a:r>
                        <a:rPr lang="it-IT" sz="2400" b="0" i="0" u="none" strike="noStrike" kern="1200" dirty="0">
                          <a:solidFill>
                            <a:srgbClr val="000000"/>
                          </a:solidFill>
                          <a:effectLst/>
                          <a:latin typeface="Calibri" panose="020F0502020204030204" pitchFamily="34" charset="0"/>
                          <a:ea typeface="+mn-ea"/>
                          <a:cs typeface="+mn-cs"/>
                        </a:rPr>
                        <a:t>2500 E Central Avenue</a:t>
                      </a:r>
                    </a:p>
                  </a:txBody>
                  <a:tcPr marL="6350" marR="6350" marT="6350" marB="0" anchor="b"/>
                </a:tc>
                <a:tc>
                  <a:txBody>
                    <a:bodyPr/>
                    <a:lstStyle/>
                    <a:p>
                      <a:pPr algn="l" fontAlgn="b"/>
                      <a:r>
                        <a:rPr lang="en-US" sz="2400" b="0" i="0" u="none" strike="noStrike" kern="1200">
                          <a:solidFill>
                            <a:srgbClr val="000000"/>
                          </a:solidFill>
                          <a:effectLst/>
                          <a:latin typeface="Calibri" panose="020F0502020204030204" pitchFamily="34" charset="0"/>
                          <a:ea typeface="+mn-ea"/>
                          <a:cs typeface="+mn-cs"/>
                        </a:rPr>
                        <a:t>Industrial</a:t>
                      </a:r>
                    </a:p>
                  </a:txBody>
                  <a:tcPr marL="6350" marR="6350" marT="6350" marB="0" anchor="b"/>
                </a:tc>
                <a:tc>
                  <a:txBody>
                    <a:bodyPr/>
                    <a:lstStyle/>
                    <a:p>
                      <a:pPr algn="ctr" fontAlgn="b"/>
                      <a:r>
                        <a:rPr lang="en-US" sz="2400" b="0" i="0" u="none" strike="noStrike" dirty="0">
                          <a:solidFill>
                            <a:srgbClr val="000000"/>
                          </a:solidFill>
                          <a:effectLst/>
                          <a:latin typeface="Calibri" panose="020F0502020204030204" pitchFamily="34" charset="0"/>
                        </a:rPr>
                        <a:t>M2</a:t>
                      </a:r>
                    </a:p>
                  </a:txBody>
                  <a:tcPr marL="6350" marR="6350" marT="6350" marB="0" anchor="b"/>
                </a:tc>
                <a:extLst>
                  <a:ext uri="{0D108BD9-81ED-4DB2-BD59-A6C34878D82A}">
                    <a16:rowId xmlns:a16="http://schemas.microsoft.com/office/drawing/2014/main" val="1020699854"/>
                  </a:ext>
                </a:extLst>
              </a:tr>
              <a:tr h="153925">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6</a:t>
                      </a:r>
                    </a:p>
                  </a:txBody>
                  <a:tcPr marL="6350" marR="6350" marT="6350" marB="0" anchor="b"/>
                </a:tc>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90</a:t>
                      </a:r>
                    </a:p>
                  </a:txBody>
                  <a:tcPr marL="6350" marR="6350" marT="6350" marB="0" anchor="b"/>
                </a:tc>
                <a:tc>
                  <a:txBody>
                    <a:bodyPr/>
                    <a:lstStyle/>
                    <a:p>
                      <a:pPr algn="l" fontAlgn="b"/>
                      <a:r>
                        <a:rPr lang="en-US" sz="2400" b="0" i="0" u="none" strike="noStrike" kern="1200" dirty="0">
                          <a:solidFill>
                            <a:srgbClr val="000000"/>
                          </a:solidFill>
                          <a:effectLst/>
                          <a:latin typeface="Calibri" panose="020F0502020204030204" pitchFamily="34" charset="0"/>
                          <a:ea typeface="+mn-ea"/>
                          <a:cs typeface="+mn-cs"/>
                        </a:rPr>
                        <a:t>E Foothill</a:t>
                      </a:r>
                      <a:r>
                        <a:rPr lang="en-US" sz="2400" b="0" i="0" u="none" strike="noStrike" kern="1200" baseline="0" dirty="0">
                          <a:solidFill>
                            <a:srgbClr val="000000"/>
                          </a:solidFill>
                          <a:effectLst/>
                          <a:latin typeface="Calibri" panose="020F0502020204030204" pitchFamily="34" charset="0"/>
                          <a:ea typeface="+mn-ea"/>
                          <a:cs typeface="+mn-cs"/>
                        </a:rPr>
                        <a:t> </a:t>
                      </a:r>
                      <a:r>
                        <a:rPr lang="en-US" sz="2400" b="0" i="0" u="none" strike="noStrike" kern="1200" dirty="0">
                          <a:solidFill>
                            <a:srgbClr val="000000"/>
                          </a:solidFill>
                          <a:effectLst/>
                          <a:latin typeface="Calibri" panose="020F0502020204030204" pitchFamily="34" charset="0"/>
                          <a:ea typeface="+mn-ea"/>
                          <a:cs typeface="+mn-cs"/>
                        </a:rPr>
                        <a:t>Boulevard and N Irwindale</a:t>
                      </a:r>
                      <a:r>
                        <a:rPr lang="en-US" sz="2400" b="0" i="0" u="none" strike="noStrike" kern="1200" baseline="0" dirty="0">
                          <a:solidFill>
                            <a:srgbClr val="000000"/>
                          </a:solidFill>
                          <a:effectLst/>
                          <a:latin typeface="Calibri" panose="020F0502020204030204" pitchFamily="34" charset="0"/>
                          <a:ea typeface="+mn-ea"/>
                          <a:cs typeface="+mn-cs"/>
                        </a:rPr>
                        <a:t> Avenue </a:t>
                      </a:r>
                      <a:endParaRPr lang="en-US" sz="2400" b="0" i="0" u="none" strike="noStrike" kern="1200" dirty="0">
                        <a:solidFill>
                          <a:srgbClr val="000000"/>
                        </a:solidFill>
                        <a:effectLst/>
                        <a:latin typeface="Calibri" panose="020F0502020204030204" pitchFamily="34" charset="0"/>
                        <a:ea typeface="+mn-ea"/>
                        <a:cs typeface="+mn-cs"/>
                      </a:endParaRPr>
                    </a:p>
                  </a:txBody>
                  <a:tcPr marL="6350" marR="6350" marT="6350" marB="0" anchor="b"/>
                </a:tc>
                <a:tc>
                  <a:txBody>
                    <a:bodyPr/>
                    <a:lstStyle/>
                    <a:p>
                      <a:pPr algn="l" fontAlgn="b"/>
                      <a:r>
                        <a:rPr lang="en-US" sz="2400" b="0" i="0" u="none" strike="noStrike" kern="1200" dirty="0">
                          <a:solidFill>
                            <a:srgbClr val="000000"/>
                          </a:solidFill>
                          <a:effectLst/>
                          <a:latin typeface="Calibri" panose="020F0502020204030204" pitchFamily="34" charset="0"/>
                          <a:ea typeface="+mn-ea"/>
                          <a:cs typeface="+mn-cs"/>
                        </a:rPr>
                        <a:t>Natural Resources/Industrial</a:t>
                      </a:r>
                    </a:p>
                  </a:txBody>
                  <a:tcPr marL="6350" marR="6350" marT="6350" marB="0" anchor="b"/>
                </a:tc>
                <a:tc>
                  <a:txBody>
                    <a:bodyPr/>
                    <a:lstStyle/>
                    <a:p>
                      <a:pPr algn="ctr" fontAlgn="b"/>
                      <a:r>
                        <a:rPr lang="en-US" sz="2400" b="0" i="0" u="none" strike="noStrike" dirty="0">
                          <a:solidFill>
                            <a:srgbClr val="000000"/>
                          </a:solidFill>
                          <a:effectLst/>
                          <a:latin typeface="Calibri" panose="020F0502020204030204" pitchFamily="34" charset="0"/>
                        </a:rPr>
                        <a:t>RII - Reliance II Specific Plan</a:t>
                      </a:r>
                    </a:p>
                  </a:txBody>
                  <a:tcPr marL="6350" marR="6350" marT="6350" marB="0" anchor="b"/>
                </a:tc>
                <a:extLst>
                  <a:ext uri="{0D108BD9-81ED-4DB2-BD59-A6C34878D82A}">
                    <a16:rowId xmlns:a16="http://schemas.microsoft.com/office/drawing/2014/main" val="1053703664"/>
                  </a:ext>
                </a:extLst>
              </a:tr>
              <a:tr h="215900">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7</a:t>
                      </a:r>
                    </a:p>
                  </a:txBody>
                  <a:tcPr marL="6350" marR="6350" marT="6350" marB="0" anchor="b"/>
                </a:tc>
                <a:tc>
                  <a:txBody>
                    <a:bodyPr/>
                    <a:lstStyle/>
                    <a:p>
                      <a:pPr algn="ctr" fontAlgn="b"/>
                      <a:r>
                        <a:rPr lang="en-US" sz="2400" b="0" i="0" u="none" strike="noStrike" kern="1200" dirty="0">
                          <a:solidFill>
                            <a:srgbClr val="000000"/>
                          </a:solidFill>
                          <a:effectLst/>
                          <a:latin typeface="Calibri" panose="020F0502020204030204" pitchFamily="34" charset="0"/>
                          <a:ea typeface="+mn-ea"/>
                          <a:cs typeface="+mn-cs"/>
                        </a:rPr>
                        <a:t>20</a:t>
                      </a:r>
                    </a:p>
                  </a:txBody>
                  <a:tcPr marL="6350" marR="6350" marT="6350" marB="0" anchor="b"/>
                </a:tc>
                <a:tc>
                  <a:txBody>
                    <a:bodyPr/>
                    <a:lstStyle/>
                    <a:p>
                      <a:pPr algn="l" fontAlgn="b"/>
                      <a:r>
                        <a:rPr lang="en-US" sz="2400" b="0" i="0" u="none" strike="noStrike" kern="1200" dirty="0">
                          <a:solidFill>
                            <a:srgbClr val="000000"/>
                          </a:solidFill>
                          <a:effectLst/>
                          <a:latin typeface="Calibri" panose="020F0502020204030204" pitchFamily="34" charset="0"/>
                          <a:ea typeface="+mn-ea"/>
                          <a:cs typeface="+mn-cs"/>
                        </a:rPr>
                        <a:t>Irwindale</a:t>
                      </a:r>
                      <a:r>
                        <a:rPr lang="en-US" sz="2400" b="0" i="0" u="none" strike="noStrike" kern="1200" baseline="0" dirty="0">
                          <a:solidFill>
                            <a:srgbClr val="000000"/>
                          </a:solidFill>
                          <a:effectLst/>
                          <a:latin typeface="Calibri" panose="020F0502020204030204" pitchFamily="34" charset="0"/>
                          <a:ea typeface="+mn-ea"/>
                          <a:cs typeface="+mn-cs"/>
                        </a:rPr>
                        <a:t> Avenue and </a:t>
                      </a:r>
                      <a:r>
                        <a:rPr lang="en-US" sz="2400" b="0" i="0" u="none" strike="noStrike" kern="1200" baseline="0" dirty="0" err="1">
                          <a:solidFill>
                            <a:srgbClr val="000000"/>
                          </a:solidFill>
                          <a:effectLst/>
                          <a:latin typeface="Calibri" panose="020F0502020204030204" pitchFamily="34" charset="0"/>
                          <a:ea typeface="+mn-ea"/>
                          <a:cs typeface="+mn-cs"/>
                        </a:rPr>
                        <a:t>Avenida</a:t>
                      </a:r>
                      <a:r>
                        <a:rPr lang="en-US" sz="2400" b="0" i="0" u="none" strike="noStrike" kern="1200" baseline="0" dirty="0">
                          <a:solidFill>
                            <a:srgbClr val="000000"/>
                          </a:solidFill>
                          <a:effectLst/>
                          <a:latin typeface="Calibri" panose="020F0502020204030204" pitchFamily="34" charset="0"/>
                          <a:ea typeface="+mn-ea"/>
                          <a:cs typeface="+mn-cs"/>
                        </a:rPr>
                        <a:t> Padilla </a:t>
                      </a:r>
                      <a:endParaRPr lang="en-US" sz="2400" b="0" i="0" u="none" strike="noStrike" kern="1200" dirty="0">
                        <a:solidFill>
                          <a:srgbClr val="000000"/>
                        </a:solidFill>
                        <a:effectLst/>
                        <a:latin typeface="Calibri" panose="020F0502020204030204" pitchFamily="34" charset="0"/>
                        <a:ea typeface="+mn-ea"/>
                        <a:cs typeface="+mn-cs"/>
                      </a:endParaRPr>
                    </a:p>
                  </a:txBody>
                  <a:tcPr marL="6350" marR="6350" marT="6350" marB="0" anchor="b"/>
                </a:tc>
                <a:tc>
                  <a:txBody>
                    <a:bodyPr/>
                    <a:lstStyle/>
                    <a:p>
                      <a:pPr algn="l" fontAlgn="b"/>
                      <a:r>
                        <a:rPr lang="en-US" sz="2400" b="0" i="0" u="none" strike="noStrike" kern="1200" dirty="0">
                          <a:solidFill>
                            <a:srgbClr val="000000"/>
                          </a:solidFill>
                          <a:effectLst/>
                          <a:latin typeface="Calibri" panose="020F0502020204030204" pitchFamily="34" charset="0"/>
                          <a:ea typeface="+mn-ea"/>
                          <a:cs typeface="+mn-cs"/>
                        </a:rPr>
                        <a:t>Commercial/Industrial</a:t>
                      </a:r>
                    </a:p>
                  </a:txBody>
                  <a:tcPr marL="6350" marR="6350" marT="6350" marB="0" anchor="b"/>
                </a:tc>
                <a:tc>
                  <a:txBody>
                    <a:bodyPr/>
                    <a:lstStyle/>
                    <a:p>
                      <a:pPr algn="ctr" fontAlgn="b"/>
                      <a:r>
                        <a:rPr lang="en-US" sz="2400" b="0" i="0" u="none" strike="noStrike" dirty="0">
                          <a:solidFill>
                            <a:srgbClr val="000000"/>
                          </a:solidFill>
                          <a:effectLst/>
                          <a:latin typeface="Calibri" panose="020F0502020204030204" pitchFamily="34" charset="0"/>
                        </a:rPr>
                        <a:t>M2</a:t>
                      </a:r>
                    </a:p>
                  </a:txBody>
                  <a:tcPr marL="6350" marR="6350" marT="6350" marB="0" anchor="b"/>
                </a:tc>
                <a:extLst>
                  <a:ext uri="{0D108BD9-81ED-4DB2-BD59-A6C34878D82A}">
                    <a16:rowId xmlns:a16="http://schemas.microsoft.com/office/drawing/2014/main" val="4065250411"/>
                  </a:ext>
                </a:extLst>
              </a:tr>
            </a:tbl>
          </a:graphicData>
        </a:graphic>
      </p:graphicFrame>
    </p:spTree>
    <p:extLst>
      <p:ext uri="{BB962C8B-B14F-4D97-AF65-F5344CB8AC3E}">
        <p14:creationId xmlns:p14="http://schemas.microsoft.com/office/powerpoint/2010/main" val="289559060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331" y="1213437"/>
            <a:ext cx="9050902" cy="5229410"/>
          </a:xfrm>
          <a:prstGeom prst="rect">
            <a:avLst/>
          </a:prstGeom>
        </p:spPr>
      </p:pic>
    </p:spTree>
    <p:extLst>
      <p:ext uri="{BB962C8B-B14F-4D97-AF65-F5344CB8AC3E}">
        <p14:creationId xmlns:p14="http://schemas.microsoft.com/office/powerpoint/2010/main" val="4526239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331" y="1238257"/>
            <a:ext cx="9050902" cy="5179769"/>
          </a:xfrm>
          <a:prstGeom prst="rect">
            <a:avLst/>
          </a:prstGeom>
        </p:spPr>
      </p:pic>
    </p:spTree>
    <p:extLst>
      <p:ext uri="{BB962C8B-B14F-4D97-AF65-F5344CB8AC3E}">
        <p14:creationId xmlns:p14="http://schemas.microsoft.com/office/powerpoint/2010/main" val="18971268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331" y="1252163"/>
            <a:ext cx="9050902" cy="5151958"/>
          </a:xfrm>
          <a:prstGeom prst="rect">
            <a:avLst/>
          </a:prstGeom>
        </p:spPr>
      </p:pic>
    </p:spTree>
    <p:extLst>
      <p:ext uri="{BB962C8B-B14F-4D97-AF65-F5344CB8AC3E}">
        <p14:creationId xmlns:p14="http://schemas.microsoft.com/office/powerpoint/2010/main" val="361193630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1030" y="1170456"/>
            <a:ext cx="9258569" cy="5307416"/>
          </a:xfrm>
          <a:prstGeom prst="rect">
            <a:avLst/>
          </a:prstGeom>
        </p:spPr>
      </p:pic>
    </p:spTree>
    <p:extLst>
      <p:ext uri="{BB962C8B-B14F-4D97-AF65-F5344CB8AC3E}">
        <p14:creationId xmlns:p14="http://schemas.microsoft.com/office/powerpoint/2010/main" val="18405537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1F1CE6-A99F-408E-ABF5-0E6FC91C78CF}"/>
              </a:ext>
            </a:extLst>
          </p:cNvPr>
          <p:cNvSpPr>
            <a:spLocks noGrp="1"/>
          </p:cNvSpPr>
          <p:nvPr>
            <p:ph type="title"/>
          </p:nvPr>
        </p:nvSpPr>
        <p:spPr>
          <a:xfrm>
            <a:off x="512064" y="1179565"/>
            <a:ext cx="11183112" cy="997913"/>
          </a:xfrm>
        </p:spPr>
        <p:txBody>
          <a:bodyPr/>
          <a:lstStyle/>
          <a:p>
            <a:r>
              <a:rPr lang="en-US" dirty="0"/>
              <a:t>Agenda</a:t>
            </a:r>
          </a:p>
        </p:txBody>
      </p:sp>
      <p:sp>
        <p:nvSpPr>
          <p:cNvPr id="3" name="Content Placeholder 2">
            <a:extLst>
              <a:ext uri="{FF2B5EF4-FFF2-40B4-BE49-F238E27FC236}">
                <a16:creationId xmlns:a16="http://schemas.microsoft.com/office/drawing/2014/main" id="{63954D48-796E-4817-AE77-CA9F6697A6FE}"/>
              </a:ext>
            </a:extLst>
          </p:cNvPr>
          <p:cNvSpPr>
            <a:spLocks noGrp="1"/>
          </p:cNvSpPr>
          <p:nvPr>
            <p:ph idx="1"/>
          </p:nvPr>
        </p:nvSpPr>
        <p:spPr>
          <a:xfrm>
            <a:off x="512064" y="2177478"/>
            <a:ext cx="11183112" cy="4196162"/>
          </a:xfrm>
        </p:spPr>
        <p:txBody>
          <a:bodyPr>
            <a:normAutofit lnSpcReduction="10000"/>
          </a:bodyPr>
          <a:lstStyle/>
          <a:p>
            <a:r>
              <a:rPr lang="en-US" sz="2800" dirty="0"/>
              <a:t>Introductions (5 min.)</a:t>
            </a:r>
          </a:p>
          <a:p>
            <a:r>
              <a:rPr lang="en-US" sz="2800" dirty="0"/>
              <a:t>What is a Housing Element (5 min.)?</a:t>
            </a:r>
          </a:p>
          <a:p>
            <a:r>
              <a:rPr lang="en-US" sz="2800" dirty="0"/>
              <a:t>Irwindale’s 2021 to 2029 RHNA and Household Income Levels (10 min.)</a:t>
            </a:r>
          </a:p>
          <a:p>
            <a:r>
              <a:rPr lang="en-US" sz="2800" dirty="0"/>
              <a:t>What does density look like? (5 min.)</a:t>
            </a:r>
          </a:p>
          <a:p>
            <a:r>
              <a:rPr lang="en-US" sz="2800" dirty="0"/>
              <a:t>Criteria for housing sites (5 min.)</a:t>
            </a:r>
          </a:p>
          <a:p>
            <a:r>
              <a:rPr lang="en-US" sz="2800" dirty="0"/>
              <a:t>Review possible housing sites (10 min.)</a:t>
            </a:r>
          </a:p>
          <a:p>
            <a:r>
              <a:rPr lang="en-US" sz="2800" dirty="0"/>
              <a:t>Focus on Allen Street site and discuss options (45 min.)</a:t>
            </a:r>
          </a:p>
          <a:p>
            <a:r>
              <a:rPr lang="en-US" sz="2800" dirty="0"/>
              <a:t>Next Steps (5 min.)</a:t>
            </a:r>
          </a:p>
        </p:txBody>
      </p:sp>
    </p:spTree>
    <p:extLst>
      <p:ext uri="{BB962C8B-B14F-4D97-AF65-F5344CB8AC3E}">
        <p14:creationId xmlns:p14="http://schemas.microsoft.com/office/powerpoint/2010/main" val="383789005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331" y="1212010"/>
            <a:ext cx="9050902" cy="5232265"/>
          </a:xfrm>
          <a:prstGeom prst="rect">
            <a:avLst/>
          </a:prstGeom>
        </p:spPr>
      </p:pic>
    </p:spTree>
    <p:extLst>
      <p:ext uri="{BB962C8B-B14F-4D97-AF65-F5344CB8AC3E}">
        <p14:creationId xmlns:p14="http://schemas.microsoft.com/office/powerpoint/2010/main" val="165482637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63431" y="1228702"/>
            <a:ext cx="9050902" cy="5198881"/>
          </a:xfrm>
          <a:prstGeom prst="rect">
            <a:avLst/>
          </a:prstGeom>
        </p:spPr>
      </p:pic>
    </p:spTree>
    <p:extLst>
      <p:ext uri="{BB962C8B-B14F-4D97-AF65-F5344CB8AC3E}">
        <p14:creationId xmlns:p14="http://schemas.microsoft.com/office/powerpoint/2010/main" val="72546849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8331" y="1189147"/>
            <a:ext cx="9050902" cy="5277990"/>
          </a:xfrm>
          <a:prstGeom prst="rect">
            <a:avLst/>
          </a:prstGeom>
        </p:spPr>
      </p:pic>
    </p:spTree>
    <p:extLst>
      <p:ext uri="{BB962C8B-B14F-4D97-AF65-F5344CB8AC3E}">
        <p14:creationId xmlns:p14="http://schemas.microsoft.com/office/powerpoint/2010/main" val="73041373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5388BF-E8D2-4513-3169-6AB6DF7D1967}"/>
              </a:ext>
            </a:extLst>
          </p:cNvPr>
          <p:cNvSpPr>
            <a:spLocks noGrp="1"/>
          </p:cNvSpPr>
          <p:nvPr>
            <p:ph type="title"/>
          </p:nvPr>
        </p:nvSpPr>
        <p:spPr/>
        <p:txBody>
          <a:bodyPr/>
          <a:lstStyle/>
          <a:p>
            <a:r>
              <a:rPr lang="en-US" dirty="0"/>
              <a:t>Initial reactions to preliminary sites list</a:t>
            </a:r>
          </a:p>
        </p:txBody>
      </p:sp>
      <p:sp>
        <p:nvSpPr>
          <p:cNvPr id="3" name="Content Placeholder 2">
            <a:extLst>
              <a:ext uri="{FF2B5EF4-FFF2-40B4-BE49-F238E27FC236}">
                <a16:creationId xmlns:a16="http://schemas.microsoft.com/office/drawing/2014/main" id="{4AA62113-CBED-45BF-4F96-3467211DF35A}"/>
              </a:ext>
            </a:extLst>
          </p:cNvPr>
          <p:cNvSpPr>
            <a:spLocks noGrp="1"/>
          </p:cNvSpPr>
          <p:nvPr>
            <p:ph idx="1"/>
          </p:nvPr>
        </p:nvSpPr>
        <p:spPr/>
        <p:txBody>
          <a:bodyPr/>
          <a:lstStyle/>
          <a:p>
            <a:r>
              <a:rPr lang="en-US" dirty="0"/>
              <a:t>Which sites do you think are good for housing?</a:t>
            </a:r>
          </a:p>
          <a:p>
            <a:endParaRPr lang="en-US" dirty="0"/>
          </a:p>
          <a:p>
            <a:r>
              <a:rPr lang="en-US" dirty="0"/>
              <a:t>Can you identify any problems with using any of the sites for housing?</a:t>
            </a:r>
          </a:p>
          <a:p>
            <a:endParaRPr lang="en-US" dirty="0"/>
          </a:p>
          <a:p>
            <a:r>
              <a:rPr lang="en-US" dirty="0"/>
              <a:t>Did we miss any sites that should be considered for housing development?</a:t>
            </a:r>
          </a:p>
        </p:txBody>
      </p:sp>
    </p:spTree>
    <p:extLst>
      <p:ext uri="{BB962C8B-B14F-4D97-AF65-F5344CB8AC3E}">
        <p14:creationId xmlns:p14="http://schemas.microsoft.com/office/powerpoint/2010/main" val="19991790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761" t="3186" r="-40" b="1"/>
          <a:stretch/>
        </p:blipFill>
        <p:spPr>
          <a:xfrm>
            <a:off x="6092847" y="4225278"/>
            <a:ext cx="2947794" cy="2447487"/>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68" t="593" r="11949" b="1071"/>
          <a:stretch/>
        </p:blipFill>
        <p:spPr>
          <a:xfrm>
            <a:off x="3137670" y="4225278"/>
            <a:ext cx="2955178" cy="2447486"/>
          </a:xfrm>
          <a:prstGeom prst="rect">
            <a:avLst/>
          </a:prstGeom>
        </p:spPr>
      </p:pic>
      <p:pic>
        <p:nvPicPr>
          <p:cNvPr id="14" name="Picture 13" descr="A picture containing outdoor, tree, plant, walkway&#10;&#10;Description automatically generated">
            <a:extLst>
              <a:ext uri="{FF2B5EF4-FFF2-40B4-BE49-F238E27FC236}">
                <a16:creationId xmlns:a16="http://schemas.microsoft.com/office/drawing/2014/main" id="{84948207-112A-4EA7-8156-731BBC885AD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1718" b="16011"/>
          <a:stretch/>
        </p:blipFill>
        <p:spPr>
          <a:xfrm>
            <a:off x="189876" y="4231229"/>
            <a:ext cx="2947793" cy="2447485"/>
          </a:xfrm>
          <a:prstGeom prst="rect">
            <a:avLst/>
          </a:prstGeom>
        </p:spPr>
      </p:pic>
      <p:pic>
        <p:nvPicPr>
          <p:cNvPr id="15" name="Picture 14" descr="A sign in front of a building&#10;&#10;Description automatically generated">
            <a:extLst>
              <a:ext uri="{FF2B5EF4-FFF2-40B4-BE49-F238E27FC236}">
                <a16:creationId xmlns:a16="http://schemas.microsoft.com/office/drawing/2014/main" id="{031BF0BC-E27D-40B6-937C-98BFB854F1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4108" b="-1"/>
          <a:stretch/>
        </p:blipFill>
        <p:spPr>
          <a:xfrm>
            <a:off x="9040639" y="4225276"/>
            <a:ext cx="2947793" cy="244748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2"/>
            <a:ext cx="12192000" cy="998387"/>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a:bodyPr>
          <a:lstStyle/>
          <a:p>
            <a:r>
              <a:rPr lang="en-US" dirty="0">
                <a:solidFill>
                  <a:schemeClr val="bg1"/>
                </a:solidFill>
              </a:rPr>
              <a:t>Allen Drive Site</a:t>
            </a:r>
          </a:p>
        </p:txBody>
      </p:sp>
    </p:spTree>
    <p:extLst>
      <p:ext uri="{BB962C8B-B14F-4D97-AF65-F5344CB8AC3E}">
        <p14:creationId xmlns:p14="http://schemas.microsoft.com/office/powerpoint/2010/main" val="385982359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2782" y="955040"/>
            <a:ext cx="9530857" cy="5506719"/>
          </a:xfrm>
          <a:prstGeom prst="rect">
            <a:avLst/>
          </a:prstGeom>
        </p:spPr>
      </p:pic>
    </p:spTree>
    <p:extLst>
      <p:ext uri="{BB962C8B-B14F-4D97-AF65-F5344CB8AC3E}">
        <p14:creationId xmlns:p14="http://schemas.microsoft.com/office/powerpoint/2010/main" val="18271591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7267" y="955040"/>
            <a:ext cx="9521887" cy="5506719"/>
          </a:xfrm>
          <a:prstGeom prst="rect">
            <a:avLst/>
          </a:prstGeom>
        </p:spPr>
      </p:pic>
    </p:spTree>
    <p:extLst>
      <p:ext uri="{BB962C8B-B14F-4D97-AF65-F5344CB8AC3E}">
        <p14:creationId xmlns:p14="http://schemas.microsoft.com/office/powerpoint/2010/main" val="16228423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2E627D-CAB6-9CB1-21A5-9C5F4FCAB338}"/>
              </a:ext>
            </a:extLst>
          </p:cNvPr>
          <p:cNvSpPr>
            <a:spLocks noGrp="1"/>
          </p:cNvSpPr>
          <p:nvPr>
            <p:ph type="title"/>
          </p:nvPr>
        </p:nvSpPr>
        <p:spPr/>
        <p:txBody>
          <a:bodyPr/>
          <a:lstStyle/>
          <a:p>
            <a:pPr algn="ctr"/>
            <a:r>
              <a:rPr lang="en-US" dirty="0"/>
              <a:t>History of Allen Drive Site</a:t>
            </a:r>
          </a:p>
        </p:txBody>
      </p:sp>
      <p:sp>
        <p:nvSpPr>
          <p:cNvPr id="3" name="Content Placeholder 2">
            <a:extLst>
              <a:ext uri="{FF2B5EF4-FFF2-40B4-BE49-F238E27FC236}">
                <a16:creationId xmlns:a16="http://schemas.microsoft.com/office/drawing/2014/main" id="{1D2C3B45-2A1B-EA71-D8F8-27B319E5CDCA}"/>
              </a:ext>
            </a:extLst>
          </p:cNvPr>
          <p:cNvSpPr>
            <a:spLocks noGrp="1"/>
          </p:cNvSpPr>
          <p:nvPr>
            <p:ph idx="1"/>
          </p:nvPr>
        </p:nvSpPr>
        <p:spPr/>
        <p:txBody>
          <a:bodyPr/>
          <a:lstStyle/>
          <a:p>
            <a:r>
              <a:rPr lang="en-US" dirty="0"/>
              <a:t>Originally part of the 35-acre Manning Pit site.</a:t>
            </a:r>
          </a:p>
          <a:p>
            <a:r>
              <a:rPr lang="en-US" dirty="0"/>
              <a:t>Mining began in the 1930s and was completed in the 1970s.</a:t>
            </a:r>
          </a:p>
          <a:p>
            <a:r>
              <a:rPr lang="en-US" dirty="0"/>
              <a:t>Late 1980s – City acquired the site from Los Angeles County.</a:t>
            </a:r>
          </a:p>
          <a:p>
            <a:r>
              <a:rPr lang="en-US" dirty="0"/>
              <a:t>May 2010 to April 2019 – Remediation and fill complete.</a:t>
            </a:r>
          </a:p>
          <a:p>
            <a:r>
              <a:rPr lang="en-US" dirty="0"/>
              <a:t>Site was split into two parcels (10 acres and 25 acres).</a:t>
            </a:r>
          </a:p>
          <a:p>
            <a:r>
              <a:rPr lang="en-US" dirty="0"/>
              <a:t>2015 – 25-acre parcel sold for future private development.</a:t>
            </a:r>
          </a:p>
          <a:p>
            <a:r>
              <a:rPr lang="en-US" dirty="0"/>
              <a:t>Remaining 10-acre parcel owned by the City.</a:t>
            </a:r>
          </a:p>
          <a:p>
            <a:r>
              <a:rPr lang="en-US" dirty="0"/>
              <a:t>May 2021 – 10-acre site transferred to Irwindale Housing Authority.</a:t>
            </a:r>
          </a:p>
        </p:txBody>
      </p:sp>
    </p:spTree>
    <p:extLst>
      <p:ext uri="{BB962C8B-B14F-4D97-AF65-F5344CB8AC3E}">
        <p14:creationId xmlns:p14="http://schemas.microsoft.com/office/powerpoint/2010/main" val="1219293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69CE72-D3E1-E2CE-CEB0-73D9416DC03A}"/>
              </a:ext>
            </a:extLst>
          </p:cNvPr>
          <p:cNvSpPr>
            <a:spLocks noGrp="1"/>
          </p:cNvSpPr>
          <p:nvPr>
            <p:ph type="title"/>
          </p:nvPr>
        </p:nvSpPr>
        <p:spPr/>
        <p:txBody>
          <a:bodyPr/>
          <a:lstStyle/>
          <a:p>
            <a:r>
              <a:rPr lang="en-US" dirty="0"/>
              <a:t>Group Discussion of Potential Uses of Allen Drive Site</a:t>
            </a:r>
          </a:p>
        </p:txBody>
      </p:sp>
      <p:sp>
        <p:nvSpPr>
          <p:cNvPr id="3" name="Content Placeholder 2">
            <a:extLst>
              <a:ext uri="{FF2B5EF4-FFF2-40B4-BE49-F238E27FC236}">
                <a16:creationId xmlns:a16="http://schemas.microsoft.com/office/drawing/2014/main" id="{30A54D6F-00B6-3E35-0743-5D5369310F3F}"/>
              </a:ext>
            </a:extLst>
          </p:cNvPr>
          <p:cNvSpPr>
            <a:spLocks noGrp="1"/>
          </p:cNvSpPr>
          <p:nvPr>
            <p:ph idx="1"/>
          </p:nvPr>
        </p:nvSpPr>
        <p:spPr/>
        <p:txBody>
          <a:bodyPr/>
          <a:lstStyle/>
          <a:p>
            <a:r>
              <a:rPr lang="en-US" dirty="0"/>
              <a:t>What kind of housing development would you like to see on this site?</a:t>
            </a:r>
          </a:p>
          <a:p>
            <a:endParaRPr lang="en-US" dirty="0"/>
          </a:p>
          <a:p>
            <a:r>
              <a:rPr lang="en-US" dirty="0"/>
              <a:t>In addition to housing, are there other uses that you would like to see on this site?</a:t>
            </a:r>
          </a:p>
          <a:p>
            <a:endParaRPr lang="en-US" dirty="0"/>
          </a:p>
          <a:p>
            <a:r>
              <a:rPr lang="en-US" dirty="0"/>
              <a:t>Where on this site would you place housing and other uses?</a:t>
            </a:r>
          </a:p>
        </p:txBody>
      </p:sp>
    </p:spTree>
    <p:extLst>
      <p:ext uri="{BB962C8B-B14F-4D97-AF65-F5344CB8AC3E}">
        <p14:creationId xmlns:p14="http://schemas.microsoft.com/office/powerpoint/2010/main" val="32834379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2AB8E1-C0C1-7DC0-BC6A-30AE761E9BBD}"/>
              </a:ext>
            </a:extLst>
          </p:cNvPr>
          <p:cNvSpPr>
            <a:spLocks noGrp="1"/>
          </p:cNvSpPr>
          <p:nvPr>
            <p:ph type="title"/>
          </p:nvPr>
        </p:nvSpPr>
        <p:spPr/>
        <p:txBody>
          <a:bodyPr/>
          <a:lstStyle/>
          <a:p>
            <a:r>
              <a:rPr lang="en-US" dirty="0"/>
              <a:t>Next Steps for Housing Element</a:t>
            </a:r>
          </a:p>
        </p:txBody>
      </p:sp>
      <p:sp>
        <p:nvSpPr>
          <p:cNvPr id="3" name="Content Placeholder 2">
            <a:extLst>
              <a:ext uri="{FF2B5EF4-FFF2-40B4-BE49-F238E27FC236}">
                <a16:creationId xmlns:a16="http://schemas.microsoft.com/office/drawing/2014/main" id="{3C07151E-1296-CCF7-22D0-E21A971B8CBD}"/>
              </a:ext>
            </a:extLst>
          </p:cNvPr>
          <p:cNvSpPr>
            <a:spLocks noGrp="1"/>
          </p:cNvSpPr>
          <p:nvPr>
            <p:ph idx="1"/>
          </p:nvPr>
        </p:nvSpPr>
        <p:spPr/>
        <p:txBody>
          <a:bodyPr>
            <a:normAutofit/>
          </a:bodyPr>
          <a:lstStyle/>
          <a:p>
            <a:r>
              <a:rPr lang="en-US" dirty="0"/>
              <a:t>Obtain direction from City Council on housing sites (May 26</a:t>
            </a:r>
            <a:r>
              <a:rPr lang="en-US" baseline="30000" dirty="0"/>
              <a:t>th</a:t>
            </a:r>
            <a:r>
              <a:rPr lang="en-US" dirty="0"/>
              <a:t>)</a:t>
            </a:r>
          </a:p>
          <a:p>
            <a:r>
              <a:rPr lang="en-US" dirty="0"/>
              <a:t>Prepare Public Review Draft Housing Element</a:t>
            </a:r>
          </a:p>
          <a:p>
            <a:r>
              <a:rPr lang="en-US" dirty="0"/>
              <a:t>Prepare Revised Draft Housing Element for CA HCD review</a:t>
            </a:r>
          </a:p>
          <a:p>
            <a:r>
              <a:rPr lang="en-US" dirty="0"/>
              <a:t>Revise Draft Housing Element in Response to HCD comments</a:t>
            </a:r>
          </a:p>
          <a:p>
            <a:r>
              <a:rPr lang="en-US" dirty="0"/>
              <a:t>Adopt Final Housing Element</a:t>
            </a:r>
          </a:p>
          <a:p>
            <a:r>
              <a:rPr lang="en-US" dirty="0"/>
              <a:t>Submit adopted Housing Element to HCD for review</a:t>
            </a:r>
          </a:p>
          <a:p>
            <a:r>
              <a:rPr lang="en-US" dirty="0"/>
              <a:t>Housing Element certification</a:t>
            </a:r>
          </a:p>
        </p:txBody>
      </p:sp>
      <p:sp>
        <p:nvSpPr>
          <p:cNvPr id="5" name="Rectangle 4">
            <a:extLst>
              <a:ext uri="{FF2B5EF4-FFF2-40B4-BE49-F238E27FC236}">
                <a16:creationId xmlns:a16="http://schemas.microsoft.com/office/drawing/2014/main" id="{DBE5F7BB-9D17-D663-2974-A1B78DE8BA35}"/>
              </a:ext>
            </a:extLst>
          </p:cNvPr>
          <p:cNvSpPr/>
          <p:nvPr/>
        </p:nvSpPr>
        <p:spPr>
          <a:xfrm>
            <a:off x="237067" y="2267713"/>
            <a:ext cx="11442869" cy="3591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0BA9914-753F-71A4-8CC0-49D9A381015F}"/>
              </a:ext>
            </a:extLst>
          </p:cNvPr>
          <p:cNvSpPr/>
          <p:nvPr/>
        </p:nvSpPr>
        <p:spPr>
          <a:xfrm>
            <a:off x="9761838" y="2267713"/>
            <a:ext cx="1918098" cy="359122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Arrow: Left 6">
            <a:extLst>
              <a:ext uri="{FF2B5EF4-FFF2-40B4-BE49-F238E27FC236}">
                <a16:creationId xmlns:a16="http://schemas.microsoft.com/office/drawing/2014/main" id="{6E0FB120-51A2-26AA-FDE0-ABB71364F108}"/>
              </a:ext>
            </a:extLst>
          </p:cNvPr>
          <p:cNvSpPr/>
          <p:nvPr/>
        </p:nvSpPr>
        <p:spPr>
          <a:xfrm>
            <a:off x="9875274" y="3035808"/>
            <a:ext cx="593124"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Right 7">
            <a:extLst>
              <a:ext uri="{FF2B5EF4-FFF2-40B4-BE49-F238E27FC236}">
                <a16:creationId xmlns:a16="http://schemas.microsoft.com/office/drawing/2014/main" id="{F5F8389E-8C68-DC14-AD22-2B9FC5F91686}"/>
              </a:ext>
            </a:extLst>
          </p:cNvPr>
          <p:cNvSpPr/>
          <p:nvPr/>
        </p:nvSpPr>
        <p:spPr>
          <a:xfrm>
            <a:off x="9875274" y="4572000"/>
            <a:ext cx="59312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5884B36B-B146-4DE6-0EAF-1B9359947243}"/>
              </a:ext>
            </a:extLst>
          </p:cNvPr>
          <p:cNvSpPr txBox="1"/>
          <p:nvPr/>
        </p:nvSpPr>
        <p:spPr>
          <a:xfrm rot="5400000">
            <a:off x="9611124" y="3740158"/>
            <a:ext cx="2587750" cy="646331"/>
          </a:xfrm>
          <a:prstGeom prst="rect">
            <a:avLst/>
          </a:prstGeom>
          <a:noFill/>
        </p:spPr>
        <p:txBody>
          <a:bodyPr wrap="square" rtlCol="0">
            <a:spAutoFit/>
          </a:bodyPr>
          <a:lstStyle/>
          <a:p>
            <a:r>
              <a:rPr lang="en-US" sz="3600" b="1" dirty="0"/>
              <a:t>Public Input</a:t>
            </a:r>
          </a:p>
        </p:txBody>
      </p:sp>
    </p:spTree>
    <p:extLst>
      <p:ext uri="{BB962C8B-B14F-4D97-AF65-F5344CB8AC3E}">
        <p14:creationId xmlns:p14="http://schemas.microsoft.com/office/powerpoint/2010/main" val="22361747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43A273-D49D-4690-B775-F2428E3E3CD6}"/>
              </a:ext>
            </a:extLst>
          </p:cNvPr>
          <p:cNvSpPr>
            <a:spLocks noGrp="1"/>
          </p:cNvSpPr>
          <p:nvPr>
            <p:ph type="title"/>
          </p:nvPr>
        </p:nvSpPr>
        <p:spPr/>
        <p:txBody>
          <a:bodyPr/>
          <a:lstStyle/>
          <a:p>
            <a:r>
              <a:rPr lang="en-US" dirty="0"/>
              <a:t>Meeting Guidelines </a:t>
            </a:r>
          </a:p>
        </p:txBody>
      </p:sp>
      <p:sp>
        <p:nvSpPr>
          <p:cNvPr id="3" name="Content Placeholder 2">
            <a:extLst>
              <a:ext uri="{FF2B5EF4-FFF2-40B4-BE49-F238E27FC236}">
                <a16:creationId xmlns:a16="http://schemas.microsoft.com/office/drawing/2014/main" id="{A113EF7B-B4D3-4F3C-B01A-44373FC9548C}"/>
              </a:ext>
            </a:extLst>
          </p:cNvPr>
          <p:cNvSpPr>
            <a:spLocks noGrp="1"/>
          </p:cNvSpPr>
          <p:nvPr>
            <p:ph idx="1"/>
          </p:nvPr>
        </p:nvSpPr>
        <p:spPr>
          <a:xfrm>
            <a:off x="512063" y="2115315"/>
            <a:ext cx="11358203" cy="4397330"/>
          </a:xfrm>
        </p:spPr>
        <p:txBody>
          <a:bodyPr>
            <a:normAutofit fontScale="55000" lnSpcReduction="20000"/>
          </a:bodyPr>
          <a:lstStyle/>
          <a:p>
            <a:pPr>
              <a:lnSpc>
                <a:spcPct val="120000"/>
              </a:lnSpc>
              <a:spcBef>
                <a:spcPts val="0"/>
              </a:spcBef>
            </a:pPr>
            <a:r>
              <a:rPr lang="en-US" sz="3600" dirty="0"/>
              <a:t>Please mute yourself when you’re not speaking. </a:t>
            </a:r>
          </a:p>
          <a:p>
            <a:pPr>
              <a:lnSpc>
                <a:spcPct val="120000"/>
              </a:lnSpc>
              <a:spcBef>
                <a:spcPts val="0"/>
              </a:spcBef>
            </a:pPr>
            <a:r>
              <a:rPr lang="en-US" sz="3600" dirty="0"/>
              <a:t>Please share video so we can stay visually connected. </a:t>
            </a:r>
          </a:p>
          <a:p>
            <a:pPr>
              <a:lnSpc>
                <a:spcPct val="120000"/>
              </a:lnSpc>
              <a:spcBef>
                <a:spcPts val="0"/>
              </a:spcBef>
            </a:pPr>
            <a:r>
              <a:rPr lang="en-US" sz="3600" dirty="0"/>
              <a:t>In addition to collecting surveys, public comments and participation are welcomed tonight through in-person comments and for our Zoom participants, by typing questions and comments into the chat.  Comments will be received first from our in person attendees, followed by virtual comments and questions to be announced by staff.  </a:t>
            </a:r>
          </a:p>
          <a:p>
            <a:pPr>
              <a:lnSpc>
                <a:spcPct val="120000"/>
              </a:lnSpc>
              <a:spcBef>
                <a:spcPts val="0"/>
              </a:spcBef>
            </a:pPr>
            <a:r>
              <a:rPr lang="en-US" sz="3600" dirty="0"/>
              <a:t>In the interest of time, questions and comments that are similar or repetitive in nature will be consolidated.</a:t>
            </a:r>
          </a:p>
          <a:p>
            <a:pPr>
              <a:lnSpc>
                <a:spcPct val="120000"/>
              </a:lnSpc>
              <a:spcBef>
                <a:spcPts val="0"/>
              </a:spcBef>
            </a:pPr>
            <a:r>
              <a:rPr lang="en-US" sz="3600" dirty="0"/>
              <a:t>Please use raise hand function or </a:t>
            </a:r>
            <a:r>
              <a:rPr lang="en-US" sz="3600" dirty="0" err="1"/>
              <a:t>chatbox</a:t>
            </a:r>
            <a:r>
              <a:rPr lang="en-US" sz="3600" dirty="0"/>
              <a:t> to ask questions or provide a comment.</a:t>
            </a:r>
          </a:p>
          <a:p>
            <a:pPr>
              <a:lnSpc>
                <a:spcPct val="120000"/>
              </a:lnSpc>
              <a:spcBef>
                <a:spcPts val="0"/>
              </a:spcBef>
            </a:pPr>
            <a:r>
              <a:rPr lang="en-US" sz="3600" dirty="0"/>
              <a:t>Respect each others’ opinions.</a:t>
            </a:r>
          </a:p>
          <a:p>
            <a:pPr>
              <a:lnSpc>
                <a:spcPct val="120000"/>
              </a:lnSpc>
              <a:spcBef>
                <a:spcPts val="0"/>
              </a:spcBef>
            </a:pPr>
            <a:r>
              <a:rPr lang="en-US" sz="3600" dirty="0"/>
              <a:t>Please be flexible and patient (technology issues happen).</a:t>
            </a:r>
          </a:p>
          <a:p>
            <a:pPr>
              <a:lnSpc>
                <a:spcPct val="120000"/>
              </a:lnSpc>
              <a:spcBef>
                <a:spcPts val="0"/>
              </a:spcBef>
            </a:pPr>
            <a:r>
              <a:rPr lang="en-US" sz="3600" i="1" dirty="0"/>
              <a:t>Remember: This is just one meeting in a longer process and we will have other community workshop events and public meetings to discuss the Housing Element Update.</a:t>
            </a:r>
            <a:endParaRPr lang="en-US" i="1" dirty="0"/>
          </a:p>
        </p:txBody>
      </p:sp>
    </p:spTree>
    <p:extLst>
      <p:ext uri="{BB962C8B-B14F-4D97-AF65-F5344CB8AC3E}">
        <p14:creationId xmlns:p14="http://schemas.microsoft.com/office/powerpoint/2010/main" val="37632201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761" t="3186" r="-40" b="1"/>
          <a:stretch/>
        </p:blipFill>
        <p:spPr>
          <a:xfrm>
            <a:off x="6092847" y="4225278"/>
            <a:ext cx="2947794" cy="2447487"/>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68" t="593" r="11949" b="1071"/>
          <a:stretch/>
        </p:blipFill>
        <p:spPr>
          <a:xfrm>
            <a:off x="3137670" y="4225278"/>
            <a:ext cx="2955178" cy="2447486"/>
          </a:xfrm>
          <a:prstGeom prst="rect">
            <a:avLst/>
          </a:prstGeom>
        </p:spPr>
      </p:pic>
      <p:pic>
        <p:nvPicPr>
          <p:cNvPr id="14" name="Picture 13" descr="A picture containing outdoor, tree, plant, walkway&#10;&#10;Description automatically generated">
            <a:extLst>
              <a:ext uri="{FF2B5EF4-FFF2-40B4-BE49-F238E27FC236}">
                <a16:creationId xmlns:a16="http://schemas.microsoft.com/office/drawing/2014/main" id="{84948207-112A-4EA7-8156-731BBC885AD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1718" b="16011"/>
          <a:stretch/>
        </p:blipFill>
        <p:spPr>
          <a:xfrm>
            <a:off x="189876" y="4231229"/>
            <a:ext cx="2947793" cy="2447485"/>
          </a:xfrm>
          <a:prstGeom prst="rect">
            <a:avLst/>
          </a:prstGeom>
        </p:spPr>
      </p:pic>
      <p:pic>
        <p:nvPicPr>
          <p:cNvPr id="15" name="Picture 14" descr="A sign in front of a building&#10;&#10;Description automatically generated">
            <a:extLst>
              <a:ext uri="{FF2B5EF4-FFF2-40B4-BE49-F238E27FC236}">
                <a16:creationId xmlns:a16="http://schemas.microsoft.com/office/drawing/2014/main" id="{031BF0BC-E27D-40B6-937C-98BFB854F1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4108" b="-1"/>
          <a:stretch/>
        </p:blipFill>
        <p:spPr>
          <a:xfrm>
            <a:off x="9040639" y="4225276"/>
            <a:ext cx="2947793" cy="244748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2"/>
            <a:ext cx="12192000" cy="998387"/>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lstStyle/>
          <a:p>
            <a:r>
              <a:rPr lang="en-US" dirty="0">
                <a:solidFill>
                  <a:schemeClr val="bg1"/>
                </a:solidFill>
              </a:rPr>
              <a:t>Introductions</a:t>
            </a:r>
          </a:p>
        </p:txBody>
      </p:sp>
    </p:spTree>
    <p:extLst>
      <p:ext uri="{BB962C8B-B14F-4D97-AF65-F5344CB8AC3E}">
        <p14:creationId xmlns:p14="http://schemas.microsoft.com/office/powerpoint/2010/main" val="2157972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761" t="3186" r="-40" b="1"/>
          <a:stretch/>
        </p:blipFill>
        <p:spPr>
          <a:xfrm>
            <a:off x="6092847" y="4225278"/>
            <a:ext cx="2947794" cy="2447487"/>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68" t="593" r="11949" b="1071"/>
          <a:stretch/>
        </p:blipFill>
        <p:spPr>
          <a:xfrm>
            <a:off x="3137670" y="4225278"/>
            <a:ext cx="2955178" cy="2447486"/>
          </a:xfrm>
          <a:prstGeom prst="rect">
            <a:avLst/>
          </a:prstGeom>
        </p:spPr>
      </p:pic>
      <p:pic>
        <p:nvPicPr>
          <p:cNvPr id="14" name="Picture 13" descr="A picture containing outdoor, tree, plant, walkway&#10;&#10;Description automatically generated">
            <a:extLst>
              <a:ext uri="{FF2B5EF4-FFF2-40B4-BE49-F238E27FC236}">
                <a16:creationId xmlns:a16="http://schemas.microsoft.com/office/drawing/2014/main" id="{84948207-112A-4EA7-8156-731BBC885AD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1718" b="16011"/>
          <a:stretch/>
        </p:blipFill>
        <p:spPr>
          <a:xfrm>
            <a:off x="189876" y="4231229"/>
            <a:ext cx="2947793" cy="2447485"/>
          </a:xfrm>
          <a:prstGeom prst="rect">
            <a:avLst/>
          </a:prstGeom>
        </p:spPr>
      </p:pic>
      <p:pic>
        <p:nvPicPr>
          <p:cNvPr id="15" name="Picture 14" descr="A sign in front of a building&#10;&#10;Description automatically generated">
            <a:extLst>
              <a:ext uri="{FF2B5EF4-FFF2-40B4-BE49-F238E27FC236}">
                <a16:creationId xmlns:a16="http://schemas.microsoft.com/office/drawing/2014/main" id="{031BF0BC-E27D-40B6-937C-98BFB854F1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4108" b="-1"/>
          <a:stretch/>
        </p:blipFill>
        <p:spPr>
          <a:xfrm>
            <a:off x="9040639" y="4225276"/>
            <a:ext cx="2947793" cy="244748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2"/>
            <a:ext cx="12192000" cy="998387"/>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lstStyle/>
          <a:p>
            <a:r>
              <a:rPr lang="en-US" dirty="0">
                <a:solidFill>
                  <a:schemeClr val="bg1"/>
                </a:solidFill>
              </a:rPr>
              <a:t>What is a Housing Element?</a:t>
            </a:r>
          </a:p>
        </p:txBody>
      </p:sp>
    </p:spTree>
    <p:extLst>
      <p:ext uri="{BB962C8B-B14F-4D97-AF65-F5344CB8AC3E}">
        <p14:creationId xmlns:p14="http://schemas.microsoft.com/office/powerpoint/2010/main" val="19206100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D2A-BD2A-4AA2-985D-9B5E03EB8B8B}"/>
              </a:ext>
            </a:extLst>
          </p:cNvPr>
          <p:cNvSpPr>
            <a:spLocks noGrp="1"/>
          </p:cNvSpPr>
          <p:nvPr>
            <p:ph type="title"/>
          </p:nvPr>
        </p:nvSpPr>
        <p:spPr>
          <a:xfrm>
            <a:off x="213614" y="1047549"/>
            <a:ext cx="11183112" cy="997913"/>
          </a:xfrm>
        </p:spPr>
        <p:txBody>
          <a:bodyPr/>
          <a:lstStyle/>
          <a:p>
            <a:r>
              <a:rPr lang="en-US" dirty="0"/>
              <a:t>What is the Housing Element?</a:t>
            </a:r>
          </a:p>
        </p:txBody>
      </p:sp>
      <p:sp>
        <p:nvSpPr>
          <p:cNvPr id="3" name="Content Placeholder 2">
            <a:extLst>
              <a:ext uri="{FF2B5EF4-FFF2-40B4-BE49-F238E27FC236}">
                <a16:creationId xmlns:a16="http://schemas.microsoft.com/office/drawing/2014/main" id="{EA8AC144-CC18-4A63-94E6-BFFBB866E422}"/>
              </a:ext>
            </a:extLst>
          </p:cNvPr>
          <p:cNvSpPr>
            <a:spLocks noGrp="1"/>
          </p:cNvSpPr>
          <p:nvPr>
            <p:ph idx="1"/>
          </p:nvPr>
        </p:nvSpPr>
        <p:spPr>
          <a:xfrm>
            <a:off x="302514" y="2240280"/>
            <a:ext cx="8924036" cy="4196162"/>
          </a:xfrm>
        </p:spPr>
        <p:txBody>
          <a:bodyPr>
            <a:normAutofit lnSpcReduction="10000"/>
          </a:bodyPr>
          <a:lstStyle/>
          <a:p>
            <a:r>
              <a:rPr lang="en-US" dirty="0"/>
              <a:t>City plan to meet housing needs</a:t>
            </a:r>
          </a:p>
          <a:p>
            <a:pPr lvl="1"/>
            <a:r>
              <a:rPr lang="en-US" dirty="0"/>
              <a:t>To meet community needs</a:t>
            </a:r>
          </a:p>
          <a:p>
            <a:pPr lvl="1"/>
            <a:r>
              <a:rPr lang="en-US" dirty="0"/>
              <a:t>To provide access to opportunity</a:t>
            </a:r>
          </a:p>
          <a:p>
            <a:r>
              <a:rPr lang="en-US" dirty="0"/>
              <a:t>One Element of the General Plan</a:t>
            </a:r>
          </a:p>
          <a:p>
            <a:r>
              <a:rPr lang="en-US" dirty="0"/>
              <a:t>Required for every City and County in California</a:t>
            </a:r>
          </a:p>
          <a:p>
            <a:pPr lvl="1"/>
            <a:r>
              <a:rPr lang="en-US" dirty="0"/>
              <a:t>Updated every 8 years</a:t>
            </a:r>
          </a:p>
          <a:p>
            <a:pPr lvl="1"/>
            <a:r>
              <a:rPr lang="en-US" dirty="0"/>
              <a:t>Approved by CA Department of Housing &amp; Community Development</a:t>
            </a:r>
          </a:p>
          <a:p>
            <a:r>
              <a:rPr lang="en-US" dirty="0"/>
              <a:t>Housing Elements for cities in Los Angeles County cover 2021-2029</a:t>
            </a:r>
          </a:p>
          <a:p>
            <a:r>
              <a:rPr lang="en-US" dirty="0"/>
              <a:t>Housing Element Law is contained in CA Govt. Code, Section 65580 et. seq.</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48754" y="2240280"/>
            <a:ext cx="2806695" cy="3614682"/>
          </a:xfrm>
          <a:prstGeom prst="rect">
            <a:avLst/>
          </a:prstGeom>
        </p:spPr>
      </p:pic>
    </p:spTree>
    <p:extLst>
      <p:ext uri="{BB962C8B-B14F-4D97-AF65-F5344CB8AC3E}">
        <p14:creationId xmlns:p14="http://schemas.microsoft.com/office/powerpoint/2010/main" val="7193885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3D2A-BD2A-4AA2-985D-9B5E03EB8B8B}"/>
              </a:ext>
            </a:extLst>
          </p:cNvPr>
          <p:cNvSpPr>
            <a:spLocks noGrp="1"/>
          </p:cNvSpPr>
          <p:nvPr>
            <p:ph type="title"/>
          </p:nvPr>
        </p:nvSpPr>
        <p:spPr/>
        <p:txBody>
          <a:bodyPr/>
          <a:lstStyle/>
          <a:p>
            <a:r>
              <a:rPr lang="en-US" dirty="0"/>
              <a:t>Key Housing Element Objectives</a:t>
            </a:r>
          </a:p>
        </p:txBody>
      </p:sp>
      <p:sp>
        <p:nvSpPr>
          <p:cNvPr id="3" name="Content Placeholder 2">
            <a:extLst>
              <a:ext uri="{FF2B5EF4-FFF2-40B4-BE49-F238E27FC236}">
                <a16:creationId xmlns:a16="http://schemas.microsoft.com/office/drawing/2014/main" id="{EA8AC144-CC18-4A63-94E6-BFFBB866E422}"/>
              </a:ext>
            </a:extLst>
          </p:cNvPr>
          <p:cNvSpPr>
            <a:spLocks noGrp="1"/>
          </p:cNvSpPr>
          <p:nvPr>
            <p:ph idx="1"/>
          </p:nvPr>
        </p:nvSpPr>
        <p:spPr/>
        <p:txBody>
          <a:bodyPr/>
          <a:lstStyle/>
          <a:p>
            <a:pPr>
              <a:spcBef>
                <a:spcPts val="2400"/>
              </a:spcBef>
            </a:pPr>
            <a:r>
              <a:rPr lang="en-US" b="1" dirty="0"/>
              <a:t>Housing Production: </a:t>
            </a:r>
            <a:r>
              <a:rPr lang="en-US" dirty="0"/>
              <a:t>Accommodate projected (RHNA-allocated) housing units, particularly affordable housing </a:t>
            </a:r>
          </a:p>
          <a:p>
            <a:pPr>
              <a:spcBef>
                <a:spcPts val="2400"/>
              </a:spcBef>
            </a:pPr>
            <a:r>
              <a:rPr lang="en-US" b="1" dirty="0"/>
              <a:t>Housing Preservation: </a:t>
            </a:r>
            <a:r>
              <a:rPr lang="en-US" dirty="0"/>
              <a:t>Protect &amp; rehabilitate affordable housing</a:t>
            </a:r>
          </a:p>
          <a:p>
            <a:pPr>
              <a:spcBef>
                <a:spcPts val="2400"/>
              </a:spcBef>
            </a:pPr>
            <a:r>
              <a:rPr lang="en-US" b="1" dirty="0"/>
              <a:t>Affirmatively Further Fair Housing: </a:t>
            </a:r>
            <a:r>
              <a:rPr lang="en-US" dirty="0"/>
              <a:t>Foster an inclusive community that provides equal access to opportunity</a:t>
            </a:r>
          </a:p>
          <a:p>
            <a:pPr>
              <a:spcBef>
                <a:spcPts val="2400"/>
              </a:spcBef>
            </a:pPr>
            <a:r>
              <a:rPr lang="en-US" b="1" dirty="0"/>
              <a:t>Housing for All: </a:t>
            </a:r>
            <a:r>
              <a:rPr lang="en-US" dirty="0"/>
              <a:t>Promote housing for all income levels and special-needs populations</a:t>
            </a:r>
          </a:p>
        </p:txBody>
      </p:sp>
    </p:spTree>
    <p:extLst>
      <p:ext uri="{BB962C8B-B14F-4D97-AF65-F5344CB8AC3E}">
        <p14:creationId xmlns:p14="http://schemas.microsoft.com/office/powerpoint/2010/main" val="13857863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tree, sky&#10;&#10;Description automatically generated">
            <a:extLst>
              <a:ext uri="{FF2B5EF4-FFF2-40B4-BE49-F238E27FC236}">
                <a16:creationId xmlns:a16="http://schemas.microsoft.com/office/drawing/2014/main" id="{8018125E-F9B0-4C5B-8312-D79D7A1A6A6E}"/>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l="16761" t="3186" r="-40" b="1"/>
          <a:stretch/>
        </p:blipFill>
        <p:spPr>
          <a:xfrm>
            <a:off x="6092847" y="4225278"/>
            <a:ext cx="2947794" cy="2447487"/>
          </a:xfrm>
          <a:prstGeom prst="rect">
            <a:avLst/>
          </a:prstGeom>
        </p:spPr>
      </p:pic>
      <p:pic>
        <p:nvPicPr>
          <p:cNvPr id="13" name="Picture 12" descr="A street sign on the side of a road&#10;&#10;Description automatically generated with medium confidence">
            <a:extLst>
              <a:ext uri="{FF2B5EF4-FFF2-40B4-BE49-F238E27FC236}">
                <a16:creationId xmlns:a16="http://schemas.microsoft.com/office/drawing/2014/main" id="{ECBA96A0-8BBB-4C89-AC88-A8D2EF9C00D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l="8568" t="593" r="11949" b="1071"/>
          <a:stretch/>
        </p:blipFill>
        <p:spPr>
          <a:xfrm>
            <a:off x="3137670" y="4225278"/>
            <a:ext cx="2955178" cy="2447486"/>
          </a:xfrm>
          <a:prstGeom prst="rect">
            <a:avLst/>
          </a:prstGeom>
        </p:spPr>
      </p:pic>
      <p:pic>
        <p:nvPicPr>
          <p:cNvPr id="14" name="Picture 13" descr="A picture containing outdoor, tree, plant, walkway&#10;&#10;Description automatically generated">
            <a:extLst>
              <a:ext uri="{FF2B5EF4-FFF2-40B4-BE49-F238E27FC236}">
                <a16:creationId xmlns:a16="http://schemas.microsoft.com/office/drawing/2014/main" id="{84948207-112A-4EA7-8156-731BBC885ADC}"/>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t="21718" b="16011"/>
          <a:stretch/>
        </p:blipFill>
        <p:spPr>
          <a:xfrm>
            <a:off x="189876" y="4231229"/>
            <a:ext cx="2947793" cy="2447485"/>
          </a:xfrm>
          <a:prstGeom prst="rect">
            <a:avLst/>
          </a:prstGeom>
        </p:spPr>
      </p:pic>
      <p:pic>
        <p:nvPicPr>
          <p:cNvPr id="15" name="Picture 14" descr="A sign in front of a building&#10;&#10;Description automatically generated">
            <a:extLst>
              <a:ext uri="{FF2B5EF4-FFF2-40B4-BE49-F238E27FC236}">
                <a16:creationId xmlns:a16="http://schemas.microsoft.com/office/drawing/2014/main" id="{031BF0BC-E27D-40B6-937C-98BFB854F1D4}"/>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t="44108" b="-1"/>
          <a:stretch/>
        </p:blipFill>
        <p:spPr>
          <a:xfrm>
            <a:off x="9040639" y="4225276"/>
            <a:ext cx="2947793" cy="2447488"/>
          </a:xfrm>
          <a:prstGeom prst="rect">
            <a:avLst/>
          </a:prstGeom>
        </p:spPr>
      </p:pic>
      <p:pic>
        <p:nvPicPr>
          <p:cNvPr id="7" name="Picture 6" descr="A picture containing ground, outdoor&#10;&#10;Description automatically generated">
            <a:extLst>
              <a:ext uri="{FF2B5EF4-FFF2-40B4-BE49-F238E27FC236}">
                <a16:creationId xmlns:a16="http://schemas.microsoft.com/office/drawing/2014/main" id="{21049999-D44A-4453-A3B9-22BB234979D0}"/>
              </a:ext>
            </a:extLst>
          </p:cNvPr>
          <p:cNvPicPr>
            <a:picLocks noChangeAspect="1"/>
          </p:cNvPicPr>
          <p:nvPr/>
        </p:nvPicPr>
        <p:blipFill rotWithShape="1">
          <a:blip r:embed="rId6">
            <a:extLst>
              <a:ext uri="{28A0092B-C50C-407E-A947-70E740481C1C}">
                <a14:useLocalDpi xmlns:a14="http://schemas.microsoft.com/office/drawing/2010/main" val="0"/>
              </a:ext>
            </a:extLst>
          </a:blip>
          <a:srcRect l="-1" t="1227" r="2836" b="38814"/>
          <a:stretch/>
        </p:blipFill>
        <p:spPr>
          <a:xfrm>
            <a:off x="0" y="-9"/>
            <a:ext cx="12192000" cy="4163085"/>
          </a:xfrm>
          <a:prstGeom prst="rect">
            <a:avLst/>
          </a:prstGeom>
        </p:spPr>
      </p:pic>
      <p:sp>
        <p:nvSpPr>
          <p:cNvPr id="8" name="Rectangle 7">
            <a:extLst>
              <a:ext uri="{FF2B5EF4-FFF2-40B4-BE49-F238E27FC236}">
                <a16:creationId xmlns:a16="http://schemas.microsoft.com/office/drawing/2014/main" id="{D4622A91-1286-4258-89E0-77E54CB1983F}"/>
              </a:ext>
            </a:extLst>
          </p:cNvPr>
          <p:cNvSpPr/>
          <p:nvPr/>
        </p:nvSpPr>
        <p:spPr>
          <a:xfrm>
            <a:off x="-6801" y="-1"/>
            <a:ext cx="12190668" cy="3429001"/>
          </a:xfrm>
          <a:prstGeom prst="rect">
            <a:avLst/>
          </a:prstGeom>
          <a:solidFill>
            <a:srgbClr val="1D345D">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Logo&#10;&#10;Description automatically generated with medium confidence">
            <a:extLst>
              <a:ext uri="{FF2B5EF4-FFF2-40B4-BE49-F238E27FC236}">
                <a16:creationId xmlns:a16="http://schemas.microsoft.com/office/drawing/2014/main" id="{204B4C5A-FE38-43DA-99C7-DAD52EB6F20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35373" y="715724"/>
            <a:ext cx="2308888" cy="1330546"/>
          </a:xfrm>
          <a:prstGeom prst="rect">
            <a:avLst/>
          </a:prstGeom>
        </p:spPr>
      </p:pic>
      <p:sp>
        <p:nvSpPr>
          <p:cNvPr id="10" name="Rectangle 9">
            <a:extLst>
              <a:ext uri="{FF2B5EF4-FFF2-40B4-BE49-F238E27FC236}">
                <a16:creationId xmlns:a16="http://schemas.microsoft.com/office/drawing/2014/main" id="{065875C2-9FA6-4E5C-9DD4-55B008C961A0}"/>
              </a:ext>
            </a:extLst>
          </p:cNvPr>
          <p:cNvSpPr/>
          <p:nvPr/>
        </p:nvSpPr>
        <p:spPr>
          <a:xfrm>
            <a:off x="0" y="3232842"/>
            <a:ext cx="12192000" cy="998387"/>
          </a:xfrm>
          <a:prstGeom prst="rect">
            <a:avLst/>
          </a:prstGeom>
          <a:solidFill>
            <a:srgbClr val="818285"/>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A32D5B2-2818-4B41-AEB3-0E508EDB9905}"/>
              </a:ext>
            </a:extLst>
          </p:cNvPr>
          <p:cNvSpPr/>
          <p:nvPr/>
        </p:nvSpPr>
        <p:spPr>
          <a:xfrm>
            <a:off x="0" y="3146860"/>
            <a:ext cx="12192000" cy="57782"/>
          </a:xfrm>
          <a:prstGeom prst="rect">
            <a:avLst/>
          </a:prstGeom>
          <a:solidFill>
            <a:srgbClr val="8A1B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157DF218-F07C-40FE-838A-A12800B5C4AB}"/>
              </a:ext>
            </a:extLst>
          </p:cNvPr>
          <p:cNvSpPr>
            <a:spLocks noGrp="1"/>
          </p:cNvSpPr>
          <p:nvPr>
            <p:ph type="ctrTitle"/>
          </p:nvPr>
        </p:nvSpPr>
        <p:spPr>
          <a:xfrm>
            <a:off x="-7467" y="3331249"/>
            <a:ext cx="12191334" cy="1091471"/>
          </a:xfrm>
        </p:spPr>
        <p:txBody>
          <a:bodyPr anchor="t">
            <a:normAutofit/>
          </a:bodyPr>
          <a:lstStyle/>
          <a:p>
            <a:r>
              <a:rPr lang="en-US" dirty="0">
                <a:solidFill>
                  <a:schemeClr val="bg1"/>
                </a:solidFill>
              </a:rPr>
              <a:t>2021-2029 RHNA and Income Levels</a:t>
            </a:r>
          </a:p>
        </p:txBody>
      </p:sp>
    </p:spTree>
    <p:extLst>
      <p:ext uri="{BB962C8B-B14F-4D97-AF65-F5344CB8AC3E}">
        <p14:creationId xmlns:p14="http://schemas.microsoft.com/office/powerpoint/2010/main" val="11358741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1289</TotalTime>
  <Words>1365</Words>
  <Application>Microsoft Office PowerPoint</Application>
  <PresentationFormat>Widescreen</PresentationFormat>
  <Paragraphs>236</Paragraphs>
  <Slides>39</Slides>
  <Notes>2</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39</vt:i4>
      </vt:variant>
    </vt:vector>
  </HeadingPairs>
  <TitlesOfParts>
    <vt:vector size="42" baseType="lpstr">
      <vt:lpstr>Arial</vt:lpstr>
      <vt:lpstr>Calibri</vt:lpstr>
      <vt:lpstr>Office Theme</vt:lpstr>
      <vt:lpstr>PowerPoint Presentation</vt:lpstr>
      <vt:lpstr>Meeting Purpose</vt:lpstr>
      <vt:lpstr>Agenda</vt:lpstr>
      <vt:lpstr>Meeting Guidelines </vt:lpstr>
      <vt:lpstr>Introductions</vt:lpstr>
      <vt:lpstr>What is a Housing Element?</vt:lpstr>
      <vt:lpstr>What is the Housing Element?</vt:lpstr>
      <vt:lpstr>Key Housing Element Objectives</vt:lpstr>
      <vt:lpstr>2021-2029 RHNA and Income Levels</vt:lpstr>
      <vt:lpstr>What is the Regional Housing Needs Allocation (RHNA)?</vt:lpstr>
      <vt:lpstr>Irwindale RHNA</vt:lpstr>
      <vt:lpstr>2022 Household Income Levels</vt:lpstr>
      <vt:lpstr>How much land do we need to identify for RHNA?</vt:lpstr>
      <vt:lpstr>What does density look like?</vt:lpstr>
      <vt:lpstr>Single-family detached housing</vt:lpstr>
      <vt:lpstr>Small Lot/Zero Lot Line Single-Family Detached</vt:lpstr>
      <vt:lpstr>Townhouse/Rowhouse</vt:lpstr>
      <vt:lpstr>Garden Style Apartments</vt:lpstr>
      <vt:lpstr>Podium Apartments/Condos</vt:lpstr>
      <vt:lpstr>Criteria for Housing Sites</vt:lpstr>
      <vt:lpstr>General Criteria</vt:lpstr>
      <vt:lpstr>Additional Criteria for Very Low- and Low-Income Sites</vt:lpstr>
      <vt:lpstr>Review Potential Housing Sites</vt:lpstr>
      <vt:lpstr>PowerPoint Presentation</vt:lpstr>
      <vt:lpstr>Summary Characteristics of Housing Sites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Initial reactions to preliminary sites list</vt:lpstr>
      <vt:lpstr>Allen Drive Site</vt:lpstr>
      <vt:lpstr>PowerPoint Presentation</vt:lpstr>
      <vt:lpstr>PowerPoint Presentation</vt:lpstr>
      <vt:lpstr>History of Allen Drive Site</vt:lpstr>
      <vt:lpstr>Group Discussion of Potential Uses of Allen Drive Site</vt:lpstr>
      <vt:lpstr>Next Steps for Housing Element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Songco</dc:creator>
  <cp:lastModifiedBy>Matt Kowta</cp:lastModifiedBy>
  <cp:revision>55</cp:revision>
  <dcterms:modified xsi:type="dcterms:W3CDTF">2022-05-25T06:18:54Z</dcterms:modified>
</cp:coreProperties>
</file>