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432" r:id="rId3"/>
    <p:sldId id="431" r:id="rId4"/>
    <p:sldId id="259" r:id="rId5"/>
    <p:sldId id="387" r:id="rId6"/>
    <p:sldId id="257" r:id="rId7"/>
    <p:sldId id="260" r:id="rId8"/>
    <p:sldId id="276" r:id="rId9"/>
    <p:sldId id="381" r:id="rId10"/>
    <p:sldId id="285" r:id="rId11"/>
    <p:sldId id="388" r:id="rId12"/>
    <p:sldId id="286" r:id="rId13"/>
    <p:sldId id="386" r:id="rId14"/>
    <p:sldId id="389" r:id="rId15"/>
    <p:sldId id="394" r:id="rId16"/>
    <p:sldId id="393" r:id="rId17"/>
    <p:sldId id="395" r:id="rId18"/>
    <p:sldId id="407" r:id="rId19"/>
    <p:sldId id="396" r:id="rId20"/>
    <p:sldId id="397" r:id="rId21"/>
    <p:sldId id="390" r:id="rId22"/>
    <p:sldId id="391" r:id="rId23"/>
    <p:sldId id="392" r:id="rId24"/>
    <p:sldId id="398" r:id="rId25"/>
    <p:sldId id="410" r:id="rId26"/>
    <p:sldId id="409" r:id="rId27"/>
    <p:sldId id="411" r:id="rId28"/>
    <p:sldId id="422" r:id="rId29"/>
    <p:sldId id="423" r:id="rId30"/>
    <p:sldId id="425" r:id="rId31"/>
    <p:sldId id="424" r:id="rId32"/>
    <p:sldId id="419" r:id="rId33"/>
    <p:sldId id="418" r:id="rId34"/>
    <p:sldId id="420" r:id="rId35"/>
    <p:sldId id="421" r:id="rId36"/>
    <p:sldId id="426" r:id="rId37"/>
    <p:sldId id="427" r:id="rId38"/>
    <p:sldId id="428" r:id="rId39"/>
    <p:sldId id="429" r:id="rId40"/>
    <p:sldId id="430" r:id="rId41"/>
    <p:sldId id="40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lvia Palomera" initials="SP" lastIdx="4" clrIdx="0">
    <p:extLst>
      <p:ext uri="{19B8F6BF-5375-455C-9EA6-DF929625EA0E}">
        <p15:presenceInfo xmlns:p15="http://schemas.microsoft.com/office/powerpoint/2012/main" userId="S-1-5-21-2243798287-2584534642-3064315988-8093" providerId="AD"/>
      </p:ext>
    </p:extLst>
  </p:cmAuthor>
  <p:cmAuthor id="2" name="Brandi Jones" initials="BJ" lastIdx="2" clrIdx="1">
    <p:extLst>
      <p:ext uri="{19B8F6BF-5375-455C-9EA6-DF929625EA0E}">
        <p15:presenceInfo xmlns:p15="http://schemas.microsoft.com/office/powerpoint/2012/main" userId="S-1-5-21-842925246-115176313-1417001333-1437" providerId="AD"/>
      </p:ext>
    </p:extLst>
  </p:cmAuthor>
  <p:cmAuthor id="3" name="Lisa Chou" initials="LC" lastIdx="4" clrIdx="2">
    <p:extLst>
      <p:ext uri="{19B8F6BF-5375-455C-9EA6-DF929625EA0E}">
        <p15:presenceInfo xmlns:p15="http://schemas.microsoft.com/office/powerpoint/2012/main" userId="S-1-5-21-842925246-115176313-1417001333-106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793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4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11-09T08:59:34.841" idx="3">
    <p:pos x="7552" y="2662"/>
    <p:text>same comment as previous slide - please change to Irwindale pictures for all title slides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B1B79-DC4C-4472-9B6F-B8B18CFC880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1D856-BD54-4241-8B38-46753295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9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– </a:t>
            </a:r>
            <a:r>
              <a:rPr lang="en-US" dirty="0" smtClean="0"/>
              <a:t>MARIYLN (English) SYLVIA (Spanish) </a:t>
            </a:r>
            <a:r>
              <a:rPr lang="en-US" dirty="0"/>
              <a:t>–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A43C6-212E-4DAD-B980-7CFB37EE80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4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Steven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43C6-212E-4DAD-B980-7CFB37EE80F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08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– MATT–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A43C6-212E-4DAD-B980-7CFB37EE80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19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– MATT–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A43C6-212E-4DAD-B980-7CFB37EE80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50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EEC79-0236-4CE1-85A0-96717EA0C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DFB1C-6FBA-4E64-A4EE-BC13DC7C1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A2256-EA5A-45E5-8DBD-080F6B46F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81A31-2F4A-49A4-AA72-C08A5C9AA9B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40358-F828-448E-BF48-BF5DD2D2E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C9B4B-B6C1-4C70-8FA7-68F73215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E40E2-4C8E-4772-92F4-2DD5DA5E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4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7EC9D-651F-4C7B-B6C1-AF2E26D0B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0C09B6-5D38-40EA-917F-1F399EA98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1D7A6-BB9B-427B-860D-8CED73B24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81A31-2F4A-49A4-AA72-C08A5C9AA9B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DC8CD-6986-40D4-B015-D43ED95AC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75DA1-9877-42EB-BC2E-E631D3628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E40E2-4C8E-4772-92F4-2DD5DA5E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1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A2D42-47E1-4131-A041-FD8FD1362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C2EF13-E2BC-4413-8229-730BFB7DE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18F6E-E83A-4A73-B443-9222FA280B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81A31-2F4A-49A4-AA72-C08A5C9AA9B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C96A2-8A72-4328-8586-407B5283F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4F7E1-791F-460E-9B86-092235319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E40E2-4C8E-4772-92F4-2DD5DA5E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21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26ACA-C10F-421D-B1A5-C8FA3B7C3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269799"/>
            <a:ext cx="11183112" cy="9979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A3ABD-A01D-4383-8C71-0DA2E06F3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2468880"/>
            <a:ext cx="11183112" cy="4196162"/>
          </a:xfrm>
        </p:spPr>
        <p:txBody>
          <a:bodyPr/>
          <a:lstStyle>
            <a:lvl1pPr>
              <a:defRPr>
                <a:solidFill>
                  <a:srgbClr val="8A1B04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1738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34705-2923-4AF4-95FB-23BD61D7B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35266-DF3C-41FA-A714-5E6C066FC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AC53-0903-4E0F-9FDB-3C86B59FF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81A31-2F4A-49A4-AA72-C08A5C9AA9B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2F6CF-B3C5-40AE-B028-102B4E229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69CA3-FEF5-4413-8570-8DBED2773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E40E2-4C8E-4772-92F4-2DD5DA5E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8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BF21E-1FF6-4E5E-8288-1953B26F8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12A1F-0EE8-484A-A6A4-94E1008D2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32848-0129-4E10-8F91-CD8847F42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CCE4D-F663-4B42-ACD9-2A6D267B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81A31-2F4A-49A4-AA72-C08A5C9AA9B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E18A3-5D43-489B-8D21-2742B1D8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F335A-DD30-4B63-9DB3-C3C27345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E40E2-4C8E-4772-92F4-2DD5DA5E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5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48F2-927E-4CAB-9B82-DB785688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744E5-5165-4ED5-81D4-383B5DC3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BEF8BC-6D7B-402F-B2E3-C98CBA65B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05A095-917F-416F-BF83-029167DB6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1D44A4-DA21-4696-B7BE-4C455383C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2B8EEC-C074-4039-8ABF-D4DB8D3B5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81A31-2F4A-49A4-AA72-C08A5C9AA9B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8D9F9D-ED89-4A79-8953-E60259FBB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5246DD-B06A-428B-BA48-AD2CC3E8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E40E2-4C8E-4772-92F4-2DD5DA5E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9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84729-D98A-46B7-B818-3CAEA1D1F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625B4A-658E-41AE-9B25-C1687A41DB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81A31-2F4A-49A4-AA72-C08A5C9AA9B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4A7A6A-6433-4A7E-9FE4-243844755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E47AA4-4F3C-40FF-8782-64AF048D0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E40E2-4C8E-4772-92F4-2DD5DA5E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29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D101C-14CB-49AF-B751-443E1034D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81A31-2F4A-49A4-AA72-C08A5C9AA9B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805DD-AD89-419E-8998-E35A38684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14D87-7926-4E00-88AD-89A93A95B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E40E2-4C8E-4772-92F4-2DD5DA5E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00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88C1E-EC66-4BA7-B65D-3A7A21B06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6884D-40C0-4318-9114-FB679FA7B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AC253-BF65-4265-BAD1-318520FE5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7A38B-8E1D-430C-AF3D-4275B8AD2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81A31-2F4A-49A4-AA72-C08A5C9AA9B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F84AD2-4C18-4FC6-9A77-EAEAC2132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ACD34-3E5C-4836-A997-C33CACE9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E40E2-4C8E-4772-92F4-2DD5DA5E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0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54029-C3E6-454B-9C85-FC4E5DA6E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9F8C20-23F8-4201-B0D0-E8F6A11AC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FF9A7-D7C6-4A51-A630-107D20476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D4085-4B0E-4D09-A1B6-380B51CD6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E81A31-2F4A-49A4-AA72-C08A5C9AA9B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2658C-6171-4F4A-A401-6CA194629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6D12C1-9F34-458C-8012-62C6178A3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E40E2-4C8E-4772-92F4-2DD5DA5E0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0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33F917-7C7A-4147-B1BE-0D9EBA90B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34989" r="309" b="54139"/>
          <a:stretch/>
        </p:blipFill>
        <p:spPr>
          <a:xfrm>
            <a:off x="0" y="-8834"/>
            <a:ext cx="10346954" cy="7040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20E7762-472E-4ED5-AF6C-7600BF3C710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82C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6211D-863B-4550-8C50-E3A6AD63A9A6}"/>
              </a:ext>
            </a:extLst>
          </p:cNvPr>
          <p:cNvSpPr/>
          <p:nvPr userDrawn="1"/>
        </p:nvSpPr>
        <p:spPr>
          <a:xfrm>
            <a:off x="192024" y="1010210"/>
            <a:ext cx="11812006" cy="5663976"/>
          </a:xfrm>
          <a:prstGeom prst="rect">
            <a:avLst/>
          </a:prstGeom>
          <a:solidFill>
            <a:srgbClr val="818285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18285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5BA3AC-5E2F-4076-9806-E6F0936DC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269799"/>
            <a:ext cx="11183112" cy="906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20439-2415-41EC-9CC0-5D3FBCC0B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064" y="2372665"/>
            <a:ext cx="11183112" cy="4292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A46F1C-0EA2-4AA0-A330-083AE1798F72}"/>
              </a:ext>
            </a:extLst>
          </p:cNvPr>
          <p:cNvSpPr/>
          <p:nvPr userDrawn="1"/>
        </p:nvSpPr>
        <p:spPr>
          <a:xfrm>
            <a:off x="0" y="0"/>
            <a:ext cx="10351008" cy="704088"/>
          </a:xfrm>
          <a:prstGeom prst="rect">
            <a:avLst/>
          </a:prstGeom>
          <a:solidFill>
            <a:srgbClr val="1D345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BD854A-D919-4BC4-B223-7C4EA3483677}"/>
              </a:ext>
            </a:extLst>
          </p:cNvPr>
          <p:cNvSpPr/>
          <p:nvPr userDrawn="1"/>
        </p:nvSpPr>
        <p:spPr>
          <a:xfrm>
            <a:off x="187970" y="6633039"/>
            <a:ext cx="11812006" cy="45719"/>
          </a:xfrm>
          <a:prstGeom prst="rect">
            <a:avLst/>
          </a:prstGeom>
          <a:solidFill>
            <a:srgbClr val="8A1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9D2121C7-310F-4476-8C3F-FC4C0988FAC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608" y="111316"/>
            <a:ext cx="1396990" cy="8050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755791-6DEB-4C2F-906D-63791128DA82}"/>
              </a:ext>
            </a:extLst>
          </p:cNvPr>
          <p:cNvSpPr/>
          <p:nvPr userDrawn="1"/>
        </p:nvSpPr>
        <p:spPr>
          <a:xfrm>
            <a:off x="0" y="738987"/>
            <a:ext cx="10351008" cy="120549"/>
          </a:xfrm>
          <a:prstGeom prst="rect">
            <a:avLst/>
          </a:prstGeom>
          <a:solidFill>
            <a:srgbClr val="81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4C49F2-0BA4-46CA-991C-8E2DA92C9E30}"/>
              </a:ext>
            </a:extLst>
          </p:cNvPr>
          <p:cNvSpPr txBox="1"/>
          <p:nvPr userDrawn="1"/>
        </p:nvSpPr>
        <p:spPr>
          <a:xfrm>
            <a:off x="192024" y="192959"/>
            <a:ext cx="101589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Plan, Housing, Environmental Justice, and Safety Elements </a:t>
            </a:r>
          </a:p>
        </p:txBody>
      </p:sp>
    </p:spTree>
    <p:extLst>
      <p:ext uri="{BB962C8B-B14F-4D97-AF65-F5344CB8AC3E}">
        <p14:creationId xmlns:p14="http://schemas.microsoft.com/office/powerpoint/2010/main" val="348283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msimpson@irwindaleca.go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msimpson@irwindaleca.gov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rwindaleca.gov/570/Housing-Element-General-Plan-Updat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Relationship Id="rId9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A73F1D-69CA-46EF-A3C7-7394E2A2B10E}"/>
              </a:ext>
            </a:extLst>
          </p:cNvPr>
          <p:cNvSpPr/>
          <p:nvPr/>
        </p:nvSpPr>
        <p:spPr>
          <a:xfrm>
            <a:off x="0" y="0"/>
            <a:ext cx="12192000" cy="3704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64A5A204-8B3C-46BD-9277-B3B48EA1C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2" b="19529"/>
          <a:stretch/>
        </p:blipFill>
        <p:spPr>
          <a:xfrm>
            <a:off x="-6183" y="3019897"/>
            <a:ext cx="12192000" cy="396805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69ABC34-339B-4D24-87AC-4211DA932023}"/>
              </a:ext>
            </a:extLst>
          </p:cNvPr>
          <p:cNvSpPr/>
          <p:nvPr/>
        </p:nvSpPr>
        <p:spPr>
          <a:xfrm>
            <a:off x="6183" y="-37842"/>
            <a:ext cx="12192000" cy="3053329"/>
          </a:xfrm>
          <a:prstGeom prst="rect">
            <a:avLst/>
          </a:prstGeom>
          <a:solidFill>
            <a:srgbClr val="7082C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04A502-6E8B-4C14-951D-C4071252044F}"/>
              </a:ext>
            </a:extLst>
          </p:cNvPr>
          <p:cNvSpPr/>
          <p:nvPr/>
        </p:nvSpPr>
        <p:spPr>
          <a:xfrm>
            <a:off x="-9252" y="3097479"/>
            <a:ext cx="12198137" cy="3890475"/>
          </a:xfrm>
          <a:prstGeom prst="rect">
            <a:avLst/>
          </a:prstGeom>
          <a:solidFill>
            <a:srgbClr val="1D34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54E83819-459A-4254-AE66-1905C3B20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73" y="697794"/>
            <a:ext cx="2308888" cy="13305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D24254-EA62-4456-9556-33B105AA40D0}"/>
              </a:ext>
            </a:extLst>
          </p:cNvPr>
          <p:cNvSpPr txBox="1"/>
          <p:nvPr/>
        </p:nvSpPr>
        <p:spPr>
          <a:xfrm>
            <a:off x="2129028" y="2168751"/>
            <a:ext cx="79339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1D34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IRWINDALE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073954-5E20-4844-8257-6D5D5B7EE878}"/>
              </a:ext>
            </a:extLst>
          </p:cNvPr>
          <p:cNvSpPr txBox="1"/>
          <p:nvPr/>
        </p:nvSpPr>
        <p:spPr>
          <a:xfrm>
            <a:off x="621792" y="4234367"/>
            <a:ext cx="1095451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Plan Housing Element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47E3ED-534B-4156-AA6D-6E8D3E06FD1A}"/>
              </a:ext>
            </a:extLst>
          </p:cNvPr>
          <p:cNvSpPr txBox="1"/>
          <p:nvPr/>
        </p:nvSpPr>
        <p:spPr>
          <a:xfrm>
            <a:off x="2127504" y="5788149"/>
            <a:ext cx="79339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10, 2022</a:t>
            </a:r>
            <a:endParaRPr lang="en-US" sz="25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0A2766-E096-4A5C-BC28-7EA983FAE84A}"/>
              </a:ext>
            </a:extLst>
          </p:cNvPr>
          <p:cNvSpPr/>
          <p:nvPr/>
        </p:nvSpPr>
        <p:spPr>
          <a:xfrm>
            <a:off x="0" y="2889943"/>
            <a:ext cx="12192000" cy="198716"/>
          </a:xfrm>
          <a:prstGeom prst="rect">
            <a:avLst/>
          </a:prstGeom>
          <a:solidFill>
            <a:srgbClr val="8182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B859BF-85EE-481A-9D82-6ECA57371674}"/>
              </a:ext>
            </a:extLst>
          </p:cNvPr>
          <p:cNvSpPr/>
          <p:nvPr/>
        </p:nvSpPr>
        <p:spPr>
          <a:xfrm>
            <a:off x="0" y="2803960"/>
            <a:ext cx="12192000" cy="57782"/>
          </a:xfrm>
          <a:prstGeom prst="rect">
            <a:avLst/>
          </a:prstGeom>
          <a:solidFill>
            <a:srgbClr val="8A1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1A8B4B-F04F-440D-A8F9-A54034CA2A15}"/>
              </a:ext>
            </a:extLst>
          </p:cNvPr>
          <p:cNvSpPr txBox="1"/>
          <p:nvPr/>
        </p:nvSpPr>
        <p:spPr>
          <a:xfrm>
            <a:off x="621792" y="5029200"/>
            <a:ext cx="10954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WORKSHOP</a:t>
            </a:r>
          </a:p>
        </p:txBody>
      </p:sp>
    </p:spTree>
    <p:extLst>
      <p:ext uri="{BB962C8B-B14F-4D97-AF65-F5344CB8AC3E}">
        <p14:creationId xmlns:p14="http://schemas.microsoft.com/office/powerpoint/2010/main" val="2160366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C3D2A-BD2A-4AA2-985D-9B5E03EB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Housing Element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AC144-CC18-4A63-94E6-BFFBB866E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b="1" dirty="0"/>
              <a:t>Housing Production: </a:t>
            </a:r>
            <a:r>
              <a:rPr lang="en-US" dirty="0"/>
              <a:t>Accommodate projected (RHNA-allocated) housing units, particularly affordable housing </a:t>
            </a:r>
          </a:p>
          <a:p>
            <a:pPr>
              <a:spcBef>
                <a:spcPts val="2400"/>
              </a:spcBef>
            </a:pPr>
            <a:r>
              <a:rPr lang="en-US" b="1" dirty="0"/>
              <a:t>Housing Preservation: </a:t>
            </a:r>
            <a:r>
              <a:rPr lang="en-US" dirty="0"/>
              <a:t>Protect &amp; rehabilitate affordable housing</a:t>
            </a:r>
          </a:p>
          <a:p>
            <a:pPr>
              <a:spcBef>
                <a:spcPts val="2400"/>
              </a:spcBef>
            </a:pPr>
            <a:r>
              <a:rPr lang="en-US" b="1" dirty="0"/>
              <a:t>Affirmatively Further Fair Housing: </a:t>
            </a:r>
            <a:r>
              <a:rPr lang="en-US" dirty="0"/>
              <a:t>Foster an inclusive community that provides equal access to opportunity</a:t>
            </a:r>
          </a:p>
          <a:p>
            <a:pPr>
              <a:spcBef>
                <a:spcPts val="2400"/>
              </a:spcBef>
            </a:pPr>
            <a:r>
              <a:rPr lang="en-US" b="1" dirty="0"/>
              <a:t>Housing for All: </a:t>
            </a:r>
            <a:r>
              <a:rPr lang="en-US" dirty="0"/>
              <a:t>Promote housing for all income levels and special-needs populations</a:t>
            </a:r>
          </a:p>
        </p:txBody>
      </p:sp>
    </p:spTree>
    <p:extLst>
      <p:ext uri="{BB962C8B-B14F-4D97-AF65-F5344CB8AC3E}">
        <p14:creationId xmlns:p14="http://schemas.microsoft.com/office/powerpoint/2010/main" val="138578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21049999-D44A-4453-A3B9-22BB23497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27" r="2836" b="38814"/>
          <a:stretch/>
        </p:blipFill>
        <p:spPr>
          <a:xfrm>
            <a:off x="0" y="-9"/>
            <a:ext cx="12192000" cy="41630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622A91-1286-4258-89E0-77E54CB1983F}"/>
              </a:ext>
            </a:extLst>
          </p:cNvPr>
          <p:cNvSpPr/>
          <p:nvPr/>
        </p:nvSpPr>
        <p:spPr>
          <a:xfrm>
            <a:off x="-6801" y="-1"/>
            <a:ext cx="12190668" cy="3429001"/>
          </a:xfrm>
          <a:prstGeom prst="rect">
            <a:avLst/>
          </a:prstGeom>
          <a:solidFill>
            <a:srgbClr val="1D34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204B4C5A-FE38-43DA-99C7-DAD52EB6F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73" y="715724"/>
            <a:ext cx="2308888" cy="13305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5875C2-9FA6-4E5C-9DD4-55B008C961A0}"/>
              </a:ext>
            </a:extLst>
          </p:cNvPr>
          <p:cNvSpPr/>
          <p:nvPr/>
        </p:nvSpPr>
        <p:spPr>
          <a:xfrm>
            <a:off x="0" y="3232842"/>
            <a:ext cx="12192000" cy="998387"/>
          </a:xfrm>
          <a:prstGeom prst="rect">
            <a:avLst/>
          </a:prstGeom>
          <a:solidFill>
            <a:srgbClr val="8182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32D5B2-2818-4B41-AEB3-0E508EDB9905}"/>
              </a:ext>
            </a:extLst>
          </p:cNvPr>
          <p:cNvSpPr/>
          <p:nvPr/>
        </p:nvSpPr>
        <p:spPr>
          <a:xfrm>
            <a:off x="0" y="3146860"/>
            <a:ext cx="12192000" cy="57782"/>
          </a:xfrm>
          <a:prstGeom prst="rect">
            <a:avLst/>
          </a:prstGeom>
          <a:solidFill>
            <a:srgbClr val="8A1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7DF218-F07C-40FE-838A-A12800B5C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467" y="3331249"/>
            <a:ext cx="12191334" cy="109147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2021-2029 RHNA and Income Levels</a:t>
            </a:r>
          </a:p>
        </p:txBody>
      </p:sp>
      <p:pic>
        <p:nvPicPr>
          <p:cNvPr id="16" name="Picture 15"/>
          <p:cNvPicPr preferRelativeResize="0">
            <a:picLocks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636" y="4231229"/>
            <a:ext cx="2944368" cy="2450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"/>
          <a:stretch/>
        </p:blipFill>
        <p:spPr>
          <a:xfrm>
            <a:off x="6088200" y="4223330"/>
            <a:ext cx="2955436" cy="2450592"/>
          </a:xfrm>
          <a:prstGeom prst="rect">
            <a:avLst/>
          </a:prstGeom>
        </p:spPr>
      </p:pic>
      <p:pic>
        <p:nvPicPr>
          <p:cNvPr id="18" name="Picture 17"/>
          <p:cNvPicPr preferRelativeResize="0">
            <a:picLocks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32" y="4223330"/>
            <a:ext cx="2944368" cy="2450592"/>
          </a:xfrm>
          <a:prstGeom prst="rect">
            <a:avLst/>
          </a:prstGeom>
        </p:spPr>
      </p:pic>
      <p:pic>
        <p:nvPicPr>
          <p:cNvPr id="19" name="Picture 18"/>
          <p:cNvPicPr preferRelativeResize="0"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2" y="4231229"/>
            <a:ext cx="2944368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7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C3D2A-BD2A-4AA2-985D-9B5E03EB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Regional Housing Needs Allocation (RHNA)?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AC144-CC18-4A63-94E6-BFFBB866E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Number of housing units that Irwindale must plan for over the next 8 years</a:t>
            </a:r>
          </a:p>
          <a:p>
            <a:pPr lvl="1"/>
            <a:r>
              <a:rPr lang="en-US" sz="2200" dirty="0"/>
              <a:t>Projected Statewide need allocated to each region, then to each city and county</a:t>
            </a:r>
          </a:p>
          <a:p>
            <a:pPr lvl="1"/>
            <a:r>
              <a:rPr lang="en-US" sz="2200" dirty="0"/>
              <a:t>RHNA includes units to meet housing needs at all income levels</a:t>
            </a:r>
          </a:p>
          <a:p>
            <a:pPr lvl="1"/>
            <a:r>
              <a:rPr lang="en-US" sz="2200" dirty="0"/>
              <a:t>Irwindale’s 2021-2029 RHNA: </a:t>
            </a:r>
            <a:r>
              <a:rPr lang="en-US" sz="2200" b="1" dirty="0"/>
              <a:t>119 Units</a:t>
            </a:r>
          </a:p>
          <a:p>
            <a:pPr>
              <a:spcBef>
                <a:spcPts val="2400"/>
              </a:spcBef>
            </a:pPr>
            <a:r>
              <a:rPr lang="en-US" dirty="0"/>
              <a:t>Housing Element must show the City’s ability to meet the RHNA</a:t>
            </a:r>
          </a:p>
          <a:p>
            <a:pPr lvl="1"/>
            <a:r>
              <a:rPr lang="en-US" sz="2200" dirty="0"/>
              <a:t>By identifying sites for development, removing barriers, facilitating development</a:t>
            </a:r>
          </a:p>
          <a:p>
            <a:pPr lvl="1"/>
            <a:r>
              <a:rPr lang="en-US" sz="2200" dirty="0"/>
              <a:t>City is not required to build the units</a:t>
            </a:r>
          </a:p>
          <a:p>
            <a:pPr>
              <a:spcBef>
                <a:spcPts val="2400"/>
              </a:spcBef>
            </a:pPr>
            <a:r>
              <a:rPr lang="en-US" dirty="0"/>
              <a:t>Sites must meet criteria defined by the State</a:t>
            </a:r>
          </a:p>
          <a:p>
            <a:pPr lvl="1"/>
            <a:r>
              <a:rPr lang="en-US" sz="2200" dirty="0"/>
              <a:t>Zoned for residential use, access to utilities, able to be developed in planning period</a:t>
            </a:r>
          </a:p>
          <a:p>
            <a:pPr lvl="1"/>
            <a:r>
              <a:rPr lang="en-US" sz="2200" dirty="0"/>
              <a:t>Sites for lower-income units must typically allow 20+ dwelling units per acre</a:t>
            </a:r>
          </a:p>
          <a:p>
            <a:pPr marL="457200" lvl="1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48791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C3D2A-BD2A-4AA2-985D-9B5E03EB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Irwindale RHNA</a:t>
            </a:r>
          </a:p>
        </p:txBody>
      </p:sp>
      <p:graphicFrame>
        <p:nvGraphicFramePr>
          <p:cNvPr id="3" name="Content Placeholder 8">
            <a:extLst>
              <a:ext uri="{FF2B5EF4-FFF2-40B4-BE49-F238E27FC236}">
                <a16:creationId xmlns:a16="http://schemas.microsoft.com/office/drawing/2014/main" id="{5E6684E8-0E67-4F45-B0DC-DD27F1C2F291}"/>
              </a:ext>
            </a:extLst>
          </p:cNvPr>
          <p:cNvGraphicFramePr>
            <a:graphicFrameLocks/>
          </p:cNvGraphicFramePr>
          <p:nvPr/>
        </p:nvGraphicFramePr>
        <p:xfrm>
          <a:off x="496824" y="2121481"/>
          <a:ext cx="11183112" cy="42624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99170">
                  <a:extLst>
                    <a:ext uri="{9D8B030D-6E8A-4147-A177-3AD203B41FA5}">
                      <a16:colId xmlns:a16="http://schemas.microsoft.com/office/drawing/2014/main" val="1678581959"/>
                    </a:ext>
                  </a:extLst>
                </a:gridCol>
                <a:gridCol w="2114026">
                  <a:extLst>
                    <a:ext uri="{9D8B030D-6E8A-4147-A177-3AD203B41FA5}">
                      <a16:colId xmlns:a16="http://schemas.microsoft.com/office/drawing/2014/main" val="3230062435"/>
                    </a:ext>
                  </a:extLst>
                </a:gridCol>
                <a:gridCol w="1786855">
                  <a:extLst>
                    <a:ext uri="{9D8B030D-6E8A-4147-A177-3AD203B41FA5}">
                      <a16:colId xmlns:a16="http://schemas.microsoft.com/office/drawing/2014/main" val="1967476065"/>
                    </a:ext>
                  </a:extLst>
                </a:gridCol>
                <a:gridCol w="2383061">
                  <a:extLst>
                    <a:ext uri="{9D8B030D-6E8A-4147-A177-3AD203B41FA5}">
                      <a16:colId xmlns:a16="http://schemas.microsoft.com/office/drawing/2014/main" val="2869034025"/>
                    </a:ext>
                  </a:extLst>
                </a:gridCol>
              </a:tblGrid>
              <a:tr h="70348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INCOME LEVEL</a:t>
                      </a:r>
                      <a:endParaRPr lang="en-US" sz="2400" b="1" i="0" u="none" strike="noStrike" dirty="0">
                        <a:solidFill>
                          <a:srgbClr val="2020A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52" marR="7052" marT="705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2013-2021 </a:t>
                      </a:r>
                      <a:b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Allocation</a:t>
                      </a:r>
                      <a:endParaRPr lang="en-US" sz="2400" b="1" i="0" u="none" strike="noStrike" dirty="0">
                        <a:solidFill>
                          <a:srgbClr val="2020A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52" marR="7052" marT="7052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2021-2029 </a:t>
                      </a:r>
                      <a:b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Allocation</a:t>
                      </a:r>
                      <a:endParaRPr lang="en-US" sz="2400" b="1" i="0" u="none" strike="noStrike" dirty="0">
                        <a:solidFill>
                          <a:srgbClr val="2020A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52" marR="7052" marT="705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of 2023-2031 Total</a:t>
                      </a:r>
                      <a:endParaRPr lang="en-US" sz="2400" b="1" i="0" u="none" strike="noStrike" dirty="0">
                        <a:solidFill>
                          <a:srgbClr val="2020A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52" marR="7052" marT="705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742418"/>
                  </a:ext>
                </a:extLst>
              </a:tr>
              <a:tr h="6536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LOW INCOME</a:t>
                      </a:r>
                      <a:r>
                        <a:rPr lang="en-US" sz="2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(&lt;50% Area Median Income)</a:t>
                      </a:r>
                      <a:endParaRPr lang="en-US" sz="2400" b="0" i="0" u="none" strike="noStrike" dirty="0">
                        <a:solidFill>
                          <a:srgbClr val="2020A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52" marR="7052" marT="705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052" marR="7052" marT="7052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7052" marR="7052" marT="705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2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 marL="7052" marR="7052" marT="705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591457"/>
                  </a:ext>
                </a:extLst>
              </a:tr>
              <a:tr h="52622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INCOME</a:t>
                      </a:r>
                      <a:r>
                        <a:rPr lang="en-US" sz="2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(50-80% Area Median Income)</a:t>
                      </a:r>
                      <a:endParaRPr lang="en-US" sz="2400" b="0" i="0" u="none" strike="noStrike" dirty="0">
                        <a:solidFill>
                          <a:srgbClr val="2020A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52" marR="7052" marT="705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052" marR="7052" marT="7052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7052" marR="7052" marT="705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2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9%</a:t>
                      </a:r>
                    </a:p>
                  </a:txBody>
                  <a:tcPr marL="7052" marR="7052" marT="705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218791"/>
                  </a:ext>
                </a:extLst>
              </a:tr>
              <a:tr h="5760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 INCOME</a:t>
                      </a:r>
                      <a:r>
                        <a:rPr lang="en-US" sz="2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(80-120% Area Median Income)</a:t>
                      </a:r>
                      <a:endParaRPr lang="en-US" sz="2400" b="0" i="0" u="none" strike="noStrike" dirty="0">
                        <a:solidFill>
                          <a:srgbClr val="2020A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52" marR="7052" marT="705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052" marR="7052" marT="7052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7052" marR="7052" marT="705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2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14%</a:t>
                      </a:r>
                    </a:p>
                  </a:txBody>
                  <a:tcPr marL="7052" marR="7052" marT="705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905629"/>
                  </a:ext>
                </a:extLst>
              </a:tr>
              <a:tr h="5760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ABOVE MODERATE INCOME</a:t>
                      </a:r>
                      <a:r>
                        <a:rPr lang="en-US" sz="2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(&gt;120% Area Median Income)</a:t>
                      </a:r>
                      <a:endParaRPr lang="en-US" sz="2400" b="0" i="0" u="none" strike="noStrike" dirty="0">
                        <a:solidFill>
                          <a:srgbClr val="2020A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52" marR="7052" marT="705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7052" marR="7052" marT="7052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7052" marR="7052" marT="705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2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46%</a:t>
                      </a:r>
                    </a:p>
                  </a:txBody>
                  <a:tcPr marL="7052" marR="7052" marT="705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290165"/>
                  </a:ext>
                </a:extLst>
              </a:tr>
              <a:tr h="5696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2400" b="1" i="0" u="none" strike="noStrike" dirty="0">
                        <a:solidFill>
                          <a:srgbClr val="2020A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52" marR="7052" marT="7052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7052" marR="7052" marT="7052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119</a:t>
                      </a:r>
                    </a:p>
                  </a:txBody>
                  <a:tcPr marL="7052" marR="7052" marT="705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052" marR="7052" marT="705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953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3191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90DE5-9AEC-086F-51E4-77799A34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Household Income Levels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FDC81A8-ACD5-DC62-E258-0C5D38C13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7845911"/>
              </p:ext>
            </p:extLst>
          </p:nvPr>
        </p:nvGraphicFramePr>
        <p:xfrm>
          <a:off x="512830" y="2267712"/>
          <a:ext cx="11182346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7478">
                  <a:extLst>
                    <a:ext uri="{9D8B030D-6E8A-4147-A177-3AD203B41FA5}">
                      <a16:colId xmlns:a16="http://schemas.microsoft.com/office/drawing/2014/main" val="2808173650"/>
                    </a:ext>
                  </a:extLst>
                </a:gridCol>
                <a:gridCol w="1597478">
                  <a:extLst>
                    <a:ext uri="{9D8B030D-6E8A-4147-A177-3AD203B41FA5}">
                      <a16:colId xmlns:a16="http://schemas.microsoft.com/office/drawing/2014/main" val="452631828"/>
                    </a:ext>
                  </a:extLst>
                </a:gridCol>
                <a:gridCol w="1597478">
                  <a:extLst>
                    <a:ext uri="{9D8B030D-6E8A-4147-A177-3AD203B41FA5}">
                      <a16:colId xmlns:a16="http://schemas.microsoft.com/office/drawing/2014/main" val="3704927848"/>
                    </a:ext>
                  </a:extLst>
                </a:gridCol>
                <a:gridCol w="1597478">
                  <a:extLst>
                    <a:ext uri="{9D8B030D-6E8A-4147-A177-3AD203B41FA5}">
                      <a16:colId xmlns:a16="http://schemas.microsoft.com/office/drawing/2014/main" val="2690622376"/>
                    </a:ext>
                  </a:extLst>
                </a:gridCol>
                <a:gridCol w="1597478">
                  <a:extLst>
                    <a:ext uri="{9D8B030D-6E8A-4147-A177-3AD203B41FA5}">
                      <a16:colId xmlns:a16="http://schemas.microsoft.com/office/drawing/2014/main" val="1713247000"/>
                    </a:ext>
                  </a:extLst>
                </a:gridCol>
                <a:gridCol w="1597478">
                  <a:extLst>
                    <a:ext uri="{9D8B030D-6E8A-4147-A177-3AD203B41FA5}">
                      <a16:colId xmlns:a16="http://schemas.microsoft.com/office/drawing/2014/main" val="733973433"/>
                    </a:ext>
                  </a:extLst>
                </a:gridCol>
                <a:gridCol w="1597478">
                  <a:extLst>
                    <a:ext uri="{9D8B030D-6E8A-4147-A177-3AD203B41FA5}">
                      <a16:colId xmlns:a16="http://schemas.microsoft.com/office/drawing/2014/main" val="5942159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Income Category/</a:t>
                      </a:r>
                    </a:p>
                    <a:p>
                      <a:r>
                        <a:rPr lang="en-US" dirty="0"/>
                        <a:t>Household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Person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Person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Person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Person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Person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Person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99069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Very Low-Income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$41,700 or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$47,650 or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$53,600 or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$59,550 or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$64,350 or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$69,100 or less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423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Low-Income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$47,101 to $66,750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$47,651 to $76,250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$53,601to $85,800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$59,551 to $95,300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$64,351 to $102,950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$69,101 to $110,550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435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Moderate-Income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$66,751 to 76,500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$76,251 to $87,450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$85,801 to $98,350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$95,301 to $109,300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$102,951 to $118,300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$110,551 to $126,800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610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Above Moderate-Income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$76,501 and above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$87,451 and above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$98,351 and above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$109,301 and above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$118,301 and above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$126,801 and above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734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2300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21049999-D44A-4453-A3B9-22BB23497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27" r="2836" b="38814"/>
          <a:stretch/>
        </p:blipFill>
        <p:spPr>
          <a:xfrm>
            <a:off x="0" y="-9"/>
            <a:ext cx="12192000" cy="41630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622A91-1286-4258-89E0-77E54CB1983F}"/>
              </a:ext>
            </a:extLst>
          </p:cNvPr>
          <p:cNvSpPr/>
          <p:nvPr/>
        </p:nvSpPr>
        <p:spPr>
          <a:xfrm>
            <a:off x="-6801" y="-1"/>
            <a:ext cx="12190668" cy="3429001"/>
          </a:xfrm>
          <a:prstGeom prst="rect">
            <a:avLst/>
          </a:prstGeom>
          <a:solidFill>
            <a:srgbClr val="1D34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204B4C5A-FE38-43DA-99C7-DAD52EB6F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73" y="715724"/>
            <a:ext cx="2308888" cy="13305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5875C2-9FA6-4E5C-9DD4-55B008C961A0}"/>
              </a:ext>
            </a:extLst>
          </p:cNvPr>
          <p:cNvSpPr/>
          <p:nvPr/>
        </p:nvSpPr>
        <p:spPr>
          <a:xfrm>
            <a:off x="0" y="3232842"/>
            <a:ext cx="12192000" cy="998387"/>
          </a:xfrm>
          <a:prstGeom prst="rect">
            <a:avLst/>
          </a:prstGeom>
          <a:solidFill>
            <a:srgbClr val="8182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32D5B2-2818-4B41-AEB3-0E508EDB9905}"/>
              </a:ext>
            </a:extLst>
          </p:cNvPr>
          <p:cNvSpPr/>
          <p:nvPr/>
        </p:nvSpPr>
        <p:spPr>
          <a:xfrm>
            <a:off x="0" y="3146860"/>
            <a:ext cx="12192000" cy="57782"/>
          </a:xfrm>
          <a:prstGeom prst="rect">
            <a:avLst/>
          </a:prstGeom>
          <a:solidFill>
            <a:srgbClr val="8A1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7DF218-F07C-40FE-838A-A12800B5C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467" y="3331249"/>
            <a:ext cx="12191334" cy="109147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</a:t>
            </a:r>
            <a:r>
              <a:rPr lang="en-US" dirty="0" smtClean="0">
                <a:solidFill>
                  <a:schemeClr val="bg1"/>
                </a:solidFill>
              </a:rPr>
              <a:t>Does Density Look Like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22" name="Picture 21"/>
          <p:cNvPicPr preferRelativeResize="0">
            <a:picLocks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636" y="4231229"/>
            <a:ext cx="2944368" cy="24505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"/>
          <a:stretch/>
        </p:blipFill>
        <p:spPr>
          <a:xfrm>
            <a:off x="6088200" y="4223330"/>
            <a:ext cx="2955436" cy="2450592"/>
          </a:xfrm>
          <a:prstGeom prst="rect">
            <a:avLst/>
          </a:prstGeom>
        </p:spPr>
      </p:pic>
      <p:pic>
        <p:nvPicPr>
          <p:cNvPr id="24" name="Picture 23"/>
          <p:cNvPicPr preferRelativeResize="0">
            <a:picLocks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32" y="4223330"/>
            <a:ext cx="2944368" cy="2450592"/>
          </a:xfrm>
          <a:prstGeom prst="rect">
            <a:avLst/>
          </a:prstGeom>
        </p:spPr>
      </p:pic>
      <p:pic>
        <p:nvPicPr>
          <p:cNvPr id="25" name="Picture 24"/>
          <p:cNvPicPr preferRelativeResize="0"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2" y="4231229"/>
            <a:ext cx="2944368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85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9007A-C7CD-A362-749D-52162E59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Single-Family Detached </a:t>
            </a:r>
            <a:r>
              <a:rPr lang="en-US" dirty="0"/>
              <a:t>H</a:t>
            </a:r>
            <a:r>
              <a:rPr lang="en-US" dirty="0" smtClean="0"/>
              <a:t>ousing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CDA31-1A2E-554F-12AA-1D220F215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2468880"/>
            <a:ext cx="4805003" cy="4196162"/>
          </a:xfrm>
        </p:spPr>
        <p:txBody>
          <a:bodyPr/>
          <a:lstStyle/>
          <a:p>
            <a:r>
              <a:rPr lang="en-US" dirty="0"/>
              <a:t>up to 9 dwelling units per acre</a:t>
            </a:r>
          </a:p>
          <a:p>
            <a:r>
              <a:rPr lang="en-US" dirty="0"/>
              <a:t>1 to 2 stories</a:t>
            </a:r>
          </a:p>
          <a:p>
            <a:r>
              <a:rPr lang="en-US" dirty="0"/>
              <a:t>Attached garages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52" y="2241296"/>
            <a:ext cx="5596128" cy="3730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8184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9007A-C7CD-A362-749D-52162E59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Small Lot/Zero Lot Line Single-Family Detached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CDA31-1A2E-554F-12AA-1D220F215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2468880"/>
            <a:ext cx="4805003" cy="4196162"/>
          </a:xfrm>
        </p:spPr>
        <p:txBody>
          <a:bodyPr/>
          <a:lstStyle/>
          <a:p>
            <a:r>
              <a:rPr lang="en-US" dirty="0"/>
              <a:t>10 to 12 dwelling units per acre</a:t>
            </a:r>
          </a:p>
          <a:p>
            <a:r>
              <a:rPr lang="en-US" dirty="0"/>
              <a:t>1 to 2 stories</a:t>
            </a:r>
          </a:p>
          <a:p>
            <a:r>
              <a:rPr lang="en-US" dirty="0"/>
              <a:t>Attached garages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88" y="2468880"/>
            <a:ext cx="5965526" cy="335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200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9007A-C7CD-A362-749D-52162E59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Townhouse/Rowhouse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CDA31-1A2E-554F-12AA-1D220F215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2468880"/>
            <a:ext cx="4805003" cy="4196162"/>
          </a:xfrm>
        </p:spPr>
        <p:txBody>
          <a:bodyPr/>
          <a:lstStyle/>
          <a:p>
            <a:r>
              <a:rPr lang="en-US" dirty="0"/>
              <a:t>12 to 18 dwelling units per acre</a:t>
            </a:r>
          </a:p>
          <a:p>
            <a:r>
              <a:rPr lang="en-US" dirty="0"/>
              <a:t>2 to 3 stories</a:t>
            </a:r>
          </a:p>
          <a:p>
            <a:r>
              <a:rPr lang="en-US" dirty="0"/>
              <a:t>Tuck-under parking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975" y="1968368"/>
            <a:ext cx="5783584" cy="3853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5274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9007A-C7CD-A362-749D-52162E59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Garden Style Apartments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CDA31-1A2E-554F-12AA-1D220F215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2468880"/>
            <a:ext cx="4805003" cy="4196162"/>
          </a:xfrm>
        </p:spPr>
        <p:txBody>
          <a:bodyPr/>
          <a:lstStyle/>
          <a:p>
            <a:r>
              <a:rPr lang="en-US" dirty="0"/>
              <a:t>20 to 30 dwelling units per acre</a:t>
            </a:r>
          </a:p>
          <a:p>
            <a:r>
              <a:rPr lang="en-US" dirty="0"/>
              <a:t>2 to 3 stories</a:t>
            </a:r>
          </a:p>
          <a:p>
            <a:r>
              <a:rPr lang="en-US" dirty="0"/>
              <a:t>Surface parking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460" y="2404872"/>
            <a:ext cx="6346093" cy="3299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5305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</a:t>
            </a:r>
            <a:br>
              <a:rPr lang="en-US" dirty="0"/>
            </a:b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Bienvenidos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3" y="2468880"/>
            <a:ext cx="10846991" cy="3261360"/>
          </a:xfrm>
        </p:spPr>
        <p:txBody>
          <a:bodyPr/>
          <a:lstStyle/>
          <a:p>
            <a:r>
              <a:rPr lang="en-US" dirty="0"/>
              <a:t>If you would need Spanish translation /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Si necesitaría traducción al español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dirty="0"/>
              <a:t>1. Click the Chat button at the bottom of your Zoom window and type “Spanish Translation”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Haga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clic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el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botón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Chat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la parte inferior de la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ventana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de Zoom y escribe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traduccion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español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”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2. Click the Interpretation button and select Spanish </a:t>
            </a:r>
            <a:r>
              <a:rPr lang="es-ES" dirty="0"/>
              <a:t>/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Haga clic en el botón Interpretación y seleccione “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Spanish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” (Español)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0" t="-71" r="28173" b="-2886"/>
          <a:stretch/>
        </p:blipFill>
        <p:spPr>
          <a:xfrm>
            <a:off x="4113113" y="3933405"/>
            <a:ext cx="4305670" cy="4793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82189" y="3955512"/>
            <a:ext cx="639194" cy="4525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3" r="23956"/>
          <a:stretch/>
        </p:blipFill>
        <p:spPr>
          <a:xfrm>
            <a:off x="4927223" y="5030374"/>
            <a:ext cx="5347504" cy="1473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51948" y="5030374"/>
            <a:ext cx="1656223" cy="147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7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9007A-C7CD-A362-749D-52162E59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Podium Apartments/Condos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CDA31-1A2E-554F-12AA-1D220F215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2468880"/>
            <a:ext cx="4805003" cy="4196162"/>
          </a:xfrm>
        </p:spPr>
        <p:txBody>
          <a:bodyPr/>
          <a:lstStyle/>
          <a:p>
            <a:r>
              <a:rPr lang="en-US" dirty="0"/>
              <a:t>50 to 120+ dwelling units per acre</a:t>
            </a:r>
          </a:p>
          <a:p>
            <a:r>
              <a:rPr lang="en-US" dirty="0"/>
              <a:t>3 to 6 stories</a:t>
            </a:r>
          </a:p>
          <a:p>
            <a:r>
              <a:rPr lang="en-US" dirty="0"/>
              <a:t>1 to 2 levels parking podium with 2 to 5 stories of residential above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118" y="2186431"/>
            <a:ext cx="5939058" cy="4084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4123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21049999-D44A-4453-A3B9-22BB23497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27" r="2836" b="38814"/>
          <a:stretch/>
        </p:blipFill>
        <p:spPr>
          <a:xfrm>
            <a:off x="0" y="-9"/>
            <a:ext cx="12192000" cy="41630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622A91-1286-4258-89E0-77E54CB1983F}"/>
              </a:ext>
            </a:extLst>
          </p:cNvPr>
          <p:cNvSpPr/>
          <p:nvPr/>
        </p:nvSpPr>
        <p:spPr>
          <a:xfrm>
            <a:off x="-6801" y="-1"/>
            <a:ext cx="12190668" cy="3429001"/>
          </a:xfrm>
          <a:prstGeom prst="rect">
            <a:avLst/>
          </a:prstGeom>
          <a:solidFill>
            <a:srgbClr val="1D34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204B4C5A-FE38-43DA-99C7-DAD52EB6F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73" y="715724"/>
            <a:ext cx="2308888" cy="13305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5875C2-9FA6-4E5C-9DD4-55B008C961A0}"/>
              </a:ext>
            </a:extLst>
          </p:cNvPr>
          <p:cNvSpPr/>
          <p:nvPr/>
        </p:nvSpPr>
        <p:spPr>
          <a:xfrm>
            <a:off x="0" y="3232842"/>
            <a:ext cx="12192000" cy="998387"/>
          </a:xfrm>
          <a:prstGeom prst="rect">
            <a:avLst/>
          </a:prstGeom>
          <a:solidFill>
            <a:srgbClr val="8182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32D5B2-2818-4B41-AEB3-0E508EDB9905}"/>
              </a:ext>
            </a:extLst>
          </p:cNvPr>
          <p:cNvSpPr/>
          <p:nvPr/>
        </p:nvSpPr>
        <p:spPr>
          <a:xfrm>
            <a:off x="0" y="3146860"/>
            <a:ext cx="12192000" cy="57782"/>
          </a:xfrm>
          <a:prstGeom prst="rect">
            <a:avLst/>
          </a:prstGeom>
          <a:solidFill>
            <a:srgbClr val="8A1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7DF218-F07C-40FE-838A-A12800B5C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467" y="3331249"/>
            <a:ext cx="12191334" cy="109147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Criteria for Housing Sites</a:t>
            </a:r>
          </a:p>
        </p:txBody>
      </p:sp>
      <p:pic>
        <p:nvPicPr>
          <p:cNvPr id="19" name="Picture 18"/>
          <p:cNvPicPr preferRelativeResize="0">
            <a:picLocks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636" y="4231229"/>
            <a:ext cx="2944368" cy="24505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"/>
          <a:stretch/>
        </p:blipFill>
        <p:spPr>
          <a:xfrm>
            <a:off x="6088200" y="4223330"/>
            <a:ext cx="2955436" cy="2450592"/>
          </a:xfrm>
          <a:prstGeom prst="rect">
            <a:avLst/>
          </a:prstGeom>
        </p:spPr>
      </p:pic>
      <p:pic>
        <p:nvPicPr>
          <p:cNvPr id="21" name="Picture 20"/>
          <p:cNvPicPr preferRelativeResize="0">
            <a:picLocks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32" y="4223330"/>
            <a:ext cx="2944368" cy="2450592"/>
          </a:xfrm>
          <a:prstGeom prst="rect">
            <a:avLst/>
          </a:prstGeom>
        </p:spPr>
      </p:pic>
      <p:pic>
        <p:nvPicPr>
          <p:cNvPr id="22" name="Picture 21"/>
          <p:cNvPicPr preferRelativeResize="0"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2" y="4231229"/>
            <a:ext cx="2944368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69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6CE66-56A2-5B34-C837-68AD8EEE9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215A4-7EB7-292D-C1E8-8BC2DB967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Between 0.5 and 10 acres in size</a:t>
            </a:r>
          </a:p>
          <a:p>
            <a:r>
              <a:rPr lang="en-US" dirty="0"/>
              <a:t>Infrastructure available to serve the site</a:t>
            </a:r>
          </a:p>
          <a:p>
            <a:r>
              <a:rPr lang="en-US" dirty="0"/>
              <a:t>Does not have environmental constraints</a:t>
            </a:r>
          </a:p>
          <a:p>
            <a:r>
              <a:rPr lang="en-US" dirty="0"/>
              <a:t>Surrounding land uses are compatible</a:t>
            </a:r>
          </a:p>
          <a:p>
            <a:r>
              <a:rPr lang="en-US" dirty="0"/>
              <a:t>Vacant, or likely to be redeveloped in the 2021 to 2029 timeframe</a:t>
            </a:r>
          </a:p>
        </p:txBody>
      </p:sp>
    </p:spTree>
    <p:extLst>
      <p:ext uri="{BB962C8B-B14F-4D97-AF65-F5344CB8AC3E}">
        <p14:creationId xmlns:p14="http://schemas.microsoft.com/office/powerpoint/2010/main" val="4026921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D2D34-16BD-AFDD-8FF2-F3C1BD4B6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Criteria for Very Low- and Low-Income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7DA02-2465-E218-890D-2300B816D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Typically, must allow multifamily development of 20 dwelling units per acre or more</a:t>
            </a:r>
          </a:p>
          <a:p>
            <a:r>
              <a:rPr lang="en-US" dirty="0"/>
              <a:t>Should not over-concentrate lower-income housing in one part of the community</a:t>
            </a:r>
          </a:p>
          <a:p>
            <a:r>
              <a:rPr lang="en-US" dirty="0"/>
              <a:t>Lower-income housing should provide access to schools, jobs, shopping, and services</a:t>
            </a:r>
          </a:p>
        </p:txBody>
      </p:sp>
    </p:spTree>
    <p:extLst>
      <p:ext uri="{BB962C8B-B14F-4D97-AF65-F5344CB8AC3E}">
        <p14:creationId xmlns:p14="http://schemas.microsoft.com/office/powerpoint/2010/main" val="3982345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21049999-D44A-4453-A3B9-22BB23497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27" r="2836" b="38814"/>
          <a:stretch/>
        </p:blipFill>
        <p:spPr>
          <a:xfrm>
            <a:off x="0" y="-9"/>
            <a:ext cx="12192000" cy="41630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622A91-1286-4258-89E0-77E54CB1983F}"/>
              </a:ext>
            </a:extLst>
          </p:cNvPr>
          <p:cNvSpPr/>
          <p:nvPr/>
        </p:nvSpPr>
        <p:spPr>
          <a:xfrm>
            <a:off x="-6801" y="-1"/>
            <a:ext cx="12190668" cy="3429001"/>
          </a:xfrm>
          <a:prstGeom prst="rect">
            <a:avLst/>
          </a:prstGeom>
          <a:solidFill>
            <a:srgbClr val="1D34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204B4C5A-FE38-43DA-99C7-DAD52EB6F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73" y="715724"/>
            <a:ext cx="2308888" cy="13305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5875C2-9FA6-4E5C-9DD4-55B008C961A0}"/>
              </a:ext>
            </a:extLst>
          </p:cNvPr>
          <p:cNvSpPr/>
          <p:nvPr/>
        </p:nvSpPr>
        <p:spPr>
          <a:xfrm>
            <a:off x="0" y="3232842"/>
            <a:ext cx="12192000" cy="998387"/>
          </a:xfrm>
          <a:prstGeom prst="rect">
            <a:avLst/>
          </a:prstGeom>
          <a:solidFill>
            <a:srgbClr val="8182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32D5B2-2818-4B41-AEB3-0E508EDB9905}"/>
              </a:ext>
            </a:extLst>
          </p:cNvPr>
          <p:cNvSpPr/>
          <p:nvPr/>
        </p:nvSpPr>
        <p:spPr>
          <a:xfrm>
            <a:off x="0" y="3146860"/>
            <a:ext cx="12192000" cy="57782"/>
          </a:xfrm>
          <a:prstGeom prst="rect">
            <a:avLst/>
          </a:prstGeom>
          <a:solidFill>
            <a:srgbClr val="8A1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7DF218-F07C-40FE-838A-A12800B5C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467" y="3331249"/>
            <a:ext cx="12191334" cy="109147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Proposed Housing Sites</a:t>
            </a:r>
          </a:p>
        </p:txBody>
      </p:sp>
      <p:pic>
        <p:nvPicPr>
          <p:cNvPr id="16" name="Picture 15"/>
          <p:cNvPicPr preferRelativeResize="0">
            <a:picLocks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636" y="4231229"/>
            <a:ext cx="2944368" cy="2450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"/>
          <a:stretch/>
        </p:blipFill>
        <p:spPr>
          <a:xfrm>
            <a:off x="6088200" y="4223330"/>
            <a:ext cx="2955436" cy="2450592"/>
          </a:xfrm>
          <a:prstGeom prst="rect">
            <a:avLst/>
          </a:prstGeom>
        </p:spPr>
      </p:pic>
      <p:pic>
        <p:nvPicPr>
          <p:cNvPr id="18" name="Picture 17"/>
          <p:cNvPicPr preferRelativeResize="0">
            <a:picLocks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32" y="4223330"/>
            <a:ext cx="2944368" cy="2450592"/>
          </a:xfrm>
          <a:prstGeom prst="rect">
            <a:avLst/>
          </a:prstGeom>
        </p:spPr>
      </p:pic>
      <p:pic>
        <p:nvPicPr>
          <p:cNvPr id="19" name="Picture 18"/>
          <p:cNvPicPr preferRelativeResize="0"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2" y="4231229"/>
            <a:ext cx="2944368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85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0D1B9-8FE9-3E78-045A-30BDD89A1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550" y="1071457"/>
            <a:ext cx="7746365" cy="549402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5F07D-0D06-6B13-FC21-E53801B51312}"/>
              </a:ext>
            </a:extLst>
          </p:cNvPr>
          <p:cNvSpPr txBox="1"/>
          <p:nvPr/>
        </p:nvSpPr>
        <p:spPr>
          <a:xfrm>
            <a:off x="508001" y="2015067"/>
            <a:ext cx="21505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Housing Sites Overview</a:t>
            </a:r>
          </a:p>
        </p:txBody>
      </p:sp>
    </p:spTree>
    <p:extLst>
      <p:ext uri="{BB962C8B-B14F-4D97-AF65-F5344CB8AC3E}">
        <p14:creationId xmlns:p14="http://schemas.microsoft.com/office/powerpoint/2010/main" val="349348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90DE5-9AEC-086F-51E4-77799A34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31" y="1057964"/>
            <a:ext cx="11183112" cy="997913"/>
          </a:xfrm>
        </p:spPr>
        <p:txBody>
          <a:bodyPr/>
          <a:lstStyle/>
          <a:p>
            <a:r>
              <a:rPr lang="en-US" dirty="0"/>
              <a:t>Summary Characteristics of Housing Sites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C7B12B7-EC9E-BC46-866E-24B10F151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030" y="2210169"/>
            <a:ext cx="11491437" cy="36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9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3991BC-EE42-B536-D227-73957BCD3F5E}"/>
              </a:ext>
            </a:extLst>
          </p:cNvPr>
          <p:cNvSpPr txBox="1"/>
          <p:nvPr/>
        </p:nvSpPr>
        <p:spPr>
          <a:xfrm>
            <a:off x="440267" y="2286000"/>
            <a:ext cx="1794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Housing Site 1:  Allen Drive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430B2-F185-508A-9553-0F2F08C0E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942" y="1084884"/>
            <a:ext cx="6866725" cy="54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2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3991BC-EE42-B536-D227-73957BCD3F5E}"/>
              </a:ext>
            </a:extLst>
          </p:cNvPr>
          <p:cNvSpPr txBox="1"/>
          <p:nvPr/>
        </p:nvSpPr>
        <p:spPr>
          <a:xfrm>
            <a:off x="440267" y="2286000"/>
            <a:ext cx="17949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Housing Site 2:  12881 Ramona Blvd.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EDC16-DAB1-B002-328D-26EBCB93C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276" y="1097078"/>
            <a:ext cx="6917525" cy="542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8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3991BC-EE42-B536-D227-73957BCD3F5E}"/>
              </a:ext>
            </a:extLst>
          </p:cNvPr>
          <p:cNvSpPr txBox="1"/>
          <p:nvPr/>
        </p:nvSpPr>
        <p:spPr>
          <a:xfrm>
            <a:off x="440267" y="2286000"/>
            <a:ext cx="17949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Housing Site 3:  13201 Ramona Blvd.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C3B0B-7FE8-95F9-E5ED-123FDB509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10" y="1100668"/>
            <a:ext cx="7490523" cy="543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9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39DA-192E-78C9-2838-7E3832456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526" y="1071016"/>
            <a:ext cx="11546087" cy="997913"/>
          </a:xfrm>
        </p:spPr>
        <p:txBody>
          <a:bodyPr>
            <a:normAutofit/>
          </a:bodyPr>
          <a:lstStyle/>
          <a:p>
            <a:r>
              <a:rPr lang="en-US" dirty="0"/>
              <a:t>How to Use Zoom Video </a:t>
            </a:r>
            <a:r>
              <a:rPr lang="en-US" dirty="0" smtClean="0"/>
              <a:t>Conferencing</a:t>
            </a:r>
            <a:r>
              <a:rPr lang="en-US" dirty="0" smtClean="0">
                <a:solidFill>
                  <a:srgbClr val="8A1B04"/>
                </a:solidFill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80-CEEB-6A3A-DF70-15DAD0A93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527" y="2222387"/>
            <a:ext cx="11577892" cy="4196162"/>
          </a:xfrm>
        </p:spPr>
        <p:txBody>
          <a:bodyPr/>
          <a:lstStyle/>
          <a:p>
            <a:r>
              <a:rPr lang="en-US" dirty="0">
                <a:solidFill>
                  <a:srgbClr val="1D345D"/>
                </a:solidFill>
              </a:rPr>
              <a:t>Mute/Unmute &amp; Start/Stop </a:t>
            </a:r>
            <a:r>
              <a:rPr lang="en-US" dirty="0" smtClean="0">
                <a:solidFill>
                  <a:srgbClr val="1D345D"/>
                </a:solidFill>
              </a:rPr>
              <a:t>Video</a:t>
            </a:r>
            <a:endParaRPr lang="en-US" dirty="0">
              <a:solidFill>
                <a:srgbClr val="8A1B04"/>
              </a:solidFill>
            </a:endParaRPr>
          </a:p>
          <a:p>
            <a:pPr marL="0" indent="0">
              <a:buNone/>
            </a:pPr>
            <a:endParaRPr lang="en-US" sz="2100" dirty="0">
              <a:solidFill>
                <a:srgbClr val="1D345D"/>
              </a:solidFill>
            </a:endParaRPr>
          </a:p>
          <a:p>
            <a:r>
              <a:rPr lang="en-US" dirty="0">
                <a:solidFill>
                  <a:srgbClr val="1D345D"/>
                </a:solidFill>
              </a:rPr>
              <a:t>Chat: select the chat button to type in questions or </a:t>
            </a:r>
            <a:r>
              <a:rPr lang="en-US" dirty="0" smtClean="0">
                <a:solidFill>
                  <a:srgbClr val="1D345D"/>
                </a:solidFill>
              </a:rPr>
              <a:t>comments</a:t>
            </a:r>
          </a:p>
          <a:p>
            <a:pPr marL="0" indent="0">
              <a:buNone/>
            </a:pPr>
            <a:endParaRPr lang="en-US" sz="2800" dirty="0">
              <a:solidFill>
                <a:srgbClr val="1D345D"/>
              </a:solidFill>
            </a:endParaRPr>
          </a:p>
          <a:p>
            <a:r>
              <a:rPr lang="en-US" dirty="0">
                <a:solidFill>
                  <a:srgbClr val="1D345D"/>
                </a:solidFill>
              </a:rPr>
              <a:t>Reactions: show a nonverbal expression with an emoji or raise your hand to show you have a </a:t>
            </a:r>
            <a:r>
              <a:rPr lang="en-US" dirty="0" smtClean="0">
                <a:solidFill>
                  <a:srgbClr val="1D345D"/>
                </a:solidFill>
              </a:rPr>
              <a:t>question/comment</a:t>
            </a:r>
            <a:endParaRPr lang="en-US" dirty="0">
              <a:solidFill>
                <a:srgbClr val="8A1B04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1D345D"/>
              </a:solidFill>
            </a:endParaRP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F28728-B13B-9B79-B9B8-D5705C0706B9}"/>
              </a:ext>
            </a:extLst>
          </p:cNvPr>
          <p:cNvGrpSpPr/>
          <p:nvPr/>
        </p:nvGrpSpPr>
        <p:grpSpPr>
          <a:xfrm>
            <a:off x="5359528" y="2601180"/>
            <a:ext cx="1449901" cy="452536"/>
            <a:chOff x="5359528" y="2585276"/>
            <a:chExt cx="1449901" cy="4525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D53BC5-D4C4-BA0A-1458-C24407D78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350" b="2811"/>
            <a:stretch/>
          </p:blipFill>
          <p:spPr>
            <a:xfrm>
              <a:off x="5359528" y="2585276"/>
              <a:ext cx="1449901" cy="45253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EFCC75-052B-6873-5A69-CD95D8553879}"/>
                </a:ext>
              </a:extLst>
            </p:cNvPr>
            <p:cNvSpPr/>
            <p:nvPr/>
          </p:nvSpPr>
          <p:spPr>
            <a:xfrm>
              <a:off x="5414838" y="2615978"/>
              <a:ext cx="1339454" cy="39418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78B438-8019-9E9A-D02F-AC77D0318FCB}"/>
              </a:ext>
            </a:extLst>
          </p:cNvPr>
          <p:cNvGrpSpPr/>
          <p:nvPr/>
        </p:nvGrpSpPr>
        <p:grpSpPr>
          <a:xfrm>
            <a:off x="3946680" y="3617721"/>
            <a:ext cx="4305670" cy="479394"/>
            <a:chOff x="3948174" y="3671642"/>
            <a:chExt cx="4305670" cy="4793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6449C2-EBFB-29B4-BC4E-A73902B09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60" t="-71" r="28173" b="-2886"/>
            <a:stretch/>
          </p:blipFill>
          <p:spPr>
            <a:xfrm>
              <a:off x="3948174" y="3671642"/>
              <a:ext cx="4305670" cy="47939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466A8A-D8C5-AC96-B5A3-92C2AFBEF153}"/>
                </a:ext>
              </a:extLst>
            </p:cNvPr>
            <p:cNvSpPr/>
            <p:nvPr/>
          </p:nvSpPr>
          <p:spPr>
            <a:xfrm>
              <a:off x="4906961" y="3709283"/>
              <a:ext cx="639194" cy="4015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C54DEC-FC01-4C68-3895-5C6693A20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4" t="56721" r="76917" b="5639"/>
            <a:stretch/>
          </p:blipFill>
          <p:spPr>
            <a:xfrm>
              <a:off x="4550355" y="3752578"/>
              <a:ext cx="158761" cy="158761"/>
            </a:xfrm>
            <a:prstGeom prst="rect">
              <a:avLst/>
            </a:prstGeom>
            <a:solidFill>
              <a:srgbClr val="000000"/>
            </a:solidFill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788B2D-9DEF-A8A5-71C4-FA3D1FA0C14E}"/>
              </a:ext>
            </a:extLst>
          </p:cNvPr>
          <p:cNvGrpSpPr/>
          <p:nvPr/>
        </p:nvGrpSpPr>
        <p:grpSpPr>
          <a:xfrm>
            <a:off x="4013162" y="4946306"/>
            <a:ext cx="4172706" cy="1327868"/>
            <a:chOff x="4013162" y="5172323"/>
            <a:chExt cx="4172706" cy="13278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77842F-05EA-3CFD-35F8-30BFF6088E8E}"/>
                </a:ext>
              </a:extLst>
            </p:cNvPr>
            <p:cNvSpPr/>
            <p:nvPr/>
          </p:nvSpPr>
          <p:spPr>
            <a:xfrm>
              <a:off x="4013162" y="5172323"/>
              <a:ext cx="4172706" cy="13278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B4276D-6805-3C74-8F82-0A903FDB8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24" r="21519" b="-902"/>
            <a:stretch/>
          </p:blipFill>
          <p:spPr>
            <a:xfrm>
              <a:off x="4043536" y="5220166"/>
              <a:ext cx="3971610" cy="12103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AE5BC6-DCDC-5CB6-6D25-4FC5B07371CC}"/>
                </a:ext>
              </a:extLst>
            </p:cNvPr>
            <p:cNvSpPr/>
            <p:nvPr/>
          </p:nvSpPr>
          <p:spPr>
            <a:xfrm>
              <a:off x="6202017" y="5233108"/>
              <a:ext cx="1813129" cy="121031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7702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3991BC-EE42-B536-D227-73957BCD3F5E}"/>
              </a:ext>
            </a:extLst>
          </p:cNvPr>
          <p:cNvSpPr txBox="1"/>
          <p:nvPr/>
        </p:nvSpPr>
        <p:spPr>
          <a:xfrm>
            <a:off x="338667" y="1558146"/>
            <a:ext cx="23537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Housing Site 4:  Gold Line/</a:t>
            </a:r>
          </a:p>
          <a:p>
            <a:pPr algn="ctr"/>
            <a:r>
              <a:rPr lang="en-US" sz="3600" b="1" dirty="0"/>
              <a:t>Reliance 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F5B3E9-C03E-1725-1F9F-1D17979EA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942" y="1112318"/>
            <a:ext cx="7019125" cy="547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9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3991BC-EE42-B536-D227-73957BCD3F5E}"/>
              </a:ext>
            </a:extLst>
          </p:cNvPr>
          <p:cNvSpPr txBox="1"/>
          <p:nvPr/>
        </p:nvSpPr>
        <p:spPr>
          <a:xfrm>
            <a:off x="338667" y="1558146"/>
            <a:ext cx="23537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Housing Site 5:  Irwindale/ </a:t>
            </a:r>
            <a:r>
              <a:rPr lang="en-US" sz="3600" b="1" dirty="0" err="1" smtClean="0"/>
              <a:t>Avenida</a:t>
            </a:r>
            <a:r>
              <a:rPr lang="en-US" sz="3600" b="1" dirty="0" smtClean="0"/>
              <a:t> Padilla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AA6E8-F64B-DF4B-7FF6-3BA1A201A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942" y="1112319"/>
            <a:ext cx="6958353" cy="54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4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21049999-D44A-4453-A3B9-22BB23497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27" r="2836" b="38814"/>
          <a:stretch/>
        </p:blipFill>
        <p:spPr>
          <a:xfrm>
            <a:off x="0" y="-9"/>
            <a:ext cx="12192000" cy="41630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622A91-1286-4258-89E0-77E54CB1983F}"/>
              </a:ext>
            </a:extLst>
          </p:cNvPr>
          <p:cNvSpPr/>
          <p:nvPr/>
        </p:nvSpPr>
        <p:spPr>
          <a:xfrm>
            <a:off x="-6801" y="-1"/>
            <a:ext cx="12190668" cy="3429001"/>
          </a:xfrm>
          <a:prstGeom prst="rect">
            <a:avLst/>
          </a:prstGeom>
          <a:solidFill>
            <a:srgbClr val="1D34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204B4C5A-FE38-43DA-99C7-DAD52EB6F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73" y="715724"/>
            <a:ext cx="2308888" cy="13305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5875C2-9FA6-4E5C-9DD4-55B008C961A0}"/>
              </a:ext>
            </a:extLst>
          </p:cNvPr>
          <p:cNvSpPr/>
          <p:nvPr/>
        </p:nvSpPr>
        <p:spPr>
          <a:xfrm>
            <a:off x="0" y="3232842"/>
            <a:ext cx="12192000" cy="998387"/>
          </a:xfrm>
          <a:prstGeom prst="rect">
            <a:avLst/>
          </a:prstGeom>
          <a:solidFill>
            <a:srgbClr val="8182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32D5B2-2818-4B41-AEB3-0E508EDB9905}"/>
              </a:ext>
            </a:extLst>
          </p:cNvPr>
          <p:cNvSpPr/>
          <p:nvPr/>
        </p:nvSpPr>
        <p:spPr>
          <a:xfrm>
            <a:off x="0" y="3146860"/>
            <a:ext cx="12192000" cy="57782"/>
          </a:xfrm>
          <a:prstGeom prst="rect">
            <a:avLst/>
          </a:prstGeom>
          <a:solidFill>
            <a:srgbClr val="8A1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7DF218-F07C-40FE-838A-A12800B5C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467" y="3331249"/>
            <a:ext cx="12191334" cy="109147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Proposed Housing Programs</a:t>
            </a:r>
          </a:p>
        </p:txBody>
      </p:sp>
      <p:pic>
        <p:nvPicPr>
          <p:cNvPr id="16" name="Picture 15"/>
          <p:cNvPicPr preferRelativeResize="0">
            <a:picLocks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636" y="4231229"/>
            <a:ext cx="2944368" cy="2450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"/>
          <a:stretch/>
        </p:blipFill>
        <p:spPr>
          <a:xfrm>
            <a:off x="6088200" y="4223330"/>
            <a:ext cx="2955436" cy="2450592"/>
          </a:xfrm>
          <a:prstGeom prst="rect">
            <a:avLst/>
          </a:prstGeom>
        </p:spPr>
      </p:pic>
      <p:pic>
        <p:nvPicPr>
          <p:cNvPr id="18" name="Picture 17"/>
          <p:cNvPicPr preferRelativeResize="0">
            <a:picLocks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32" y="4223330"/>
            <a:ext cx="2944368" cy="2450592"/>
          </a:xfrm>
          <a:prstGeom prst="rect">
            <a:avLst/>
          </a:prstGeom>
        </p:spPr>
      </p:pic>
      <p:pic>
        <p:nvPicPr>
          <p:cNvPr id="19" name="Picture 18"/>
          <p:cNvPicPr preferRelativeResize="0"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2" y="4231229"/>
            <a:ext cx="2944368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7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A958B-10F2-47F6-DD12-D04B3D7BB508}"/>
              </a:ext>
            </a:extLst>
          </p:cNvPr>
          <p:cNvSpPr txBox="1"/>
          <p:nvPr/>
        </p:nvSpPr>
        <p:spPr>
          <a:xfrm>
            <a:off x="2921000" y="1316278"/>
            <a:ext cx="635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Housing Element Programs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15031-E33E-DA77-52EE-2593BB7ECD0B}"/>
              </a:ext>
            </a:extLst>
          </p:cNvPr>
          <p:cNvSpPr txBox="1"/>
          <p:nvPr/>
        </p:nvSpPr>
        <p:spPr>
          <a:xfrm>
            <a:off x="1049867" y="2370667"/>
            <a:ext cx="8959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Policy 1:  Maintain Existing Housing Quality and Affordability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D26587-265E-F1E5-B004-BBA03D7C73C0}"/>
              </a:ext>
            </a:extLst>
          </p:cNvPr>
          <p:cNvSpPr txBox="1"/>
          <p:nvPr/>
        </p:nvSpPr>
        <p:spPr>
          <a:xfrm>
            <a:off x="1049867" y="3429000"/>
            <a:ext cx="7847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Program 1:  Proactive Residential Code Enforcement (New)</a:t>
            </a:r>
          </a:p>
          <a:p>
            <a:r>
              <a:rPr lang="en-US" sz="2400" dirty="0"/>
              <a:t>Program 2:  Create a Local Housing Rehabilitation Loan Fund</a:t>
            </a:r>
          </a:p>
        </p:txBody>
      </p:sp>
    </p:spTree>
    <p:extLst>
      <p:ext uri="{BB962C8B-B14F-4D97-AF65-F5344CB8AC3E}">
        <p14:creationId xmlns:p14="http://schemas.microsoft.com/office/powerpoint/2010/main" val="10511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A958B-10F2-47F6-DD12-D04B3D7BB508}"/>
              </a:ext>
            </a:extLst>
          </p:cNvPr>
          <p:cNvSpPr txBox="1"/>
          <p:nvPr/>
        </p:nvSpPr>
        <p:spPr>
          <a:xfrm>
            <a:off x="2921000" y="1316278"/>
            <a:ext cx="635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Housing Element Programs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15031-E33E-DA77-52EE-2593BB7ECD0B}"/>
              </a:ext>
            </a:extLst>
          </p:cNvPr>
          <p:cNvSpPr txBox="1"/>
          <p:nvPr/>
        </p:nvSpPr>
        <p:spPr>
          <a:xfrm>
            <a:off x="1049867" y="2370667"/>
            <a:ext cx="6624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Policy 2:  Remove Governmental Constraints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D26587-265E-F1E5-B004-BBA03D7C73C0}"/>
              </a:ext>
            </a:extLst>
          </p:cNvPr>
          <p:cNvSpPr txBox="1"/>
          <p:nvPr/>
        </p:nvSpPr>
        <p:spPr>
          <a:xfrm>
            <a:off x="1049867" y="3429000"/>
            <a:ext cx="10583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Program 3:  CEQA Exemptions for Infill Projects (New)</a:t>
            </a:r>
          </a:p>
          <a:p>
            <a:r>
              <a:rPr lang="en-US" sz="2400" dirty="0"/>
              <a:t>Program 4:  Facilitate Adaptive Reuse of Commercial/Industrial Projects Near Transit (New)</a:t>
            </a:r>
          </a:p>
          <a:p>
            <a:r>
              <a:rPr lang="en-US" sz="2400" dirty="0"/>
              <a:t>Program 5:  Efficient Project Review (New)</a:t>
            </a:r>
          </a:p>
          <a:p>
            <a:r>
              <a:rPr lang="en-US" sz="2400" dirty="0"/>
              <a:t>Program 6:  Zoning Code Amendments to Comply with State Law (New)</a:t>
            </a:r>
          </a:p>
          <a:p>
            <a:r>
              <a:rPr lang="en-US" sz="2400" dirty="0"/>
              <a:t>Program 7:  Mixed Use Zoning and Development Standards (New)</a:t>
            </a:r>
          </a:p>
        </p:txBody>
      </p:sp>
    </p:spTree>
    <p:extLst>
      <p:ext uri="{BB962C8B-B14F-4D97-AF65-F5344CB8AC3E}">
        <p14:creationId xmlns:p14="http://schemas.microsoft.com/office/powerpoint/2010/main" val="306115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A958B-10F2-47F6-DD12-D04B3D7BB508}"/>
              </a:ext>
            </a:extLst>
          </p:cNvPr>
          <p:cNvSpPr txBox="1"/>
          <p:nvPr/>
        </p:nvSpPr>
        <p:spPr>
          <a:xfrm>
            <a:off x="2921000" y="1316278"/>
            <a:ext cx="635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Housing Element Programs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15031-E33E-DA77-52EE-2593BB7ECD0B}"/>
              </a:ext>
            </a:extLst>
          </p:cNvPr>
          <p:cNvSpPr txBox="1"/>
          <p:nvPr/>
        </p:nvSpPr>
        <p:spPr>
          <a:xfrm>
            <a:off x="1049867" y="2370667"/>
            <a:ext cx="6184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Policy 3:  Provide Adequate Housing 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D26587-265E-F1E5-B004-BBA03D7C73C0}"/>
              </a:ext>
            </a:extLst>
          </p:cNvPr>
          <p:cNvSpPr txBox="1"/>
          <p:nvPr/>
        </p:nvSpPr>
        <p:spPr>
          <a:xfrm>
            <a:off x="1049867" y="3429000"/>
            <a:ext cx="88719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Program 8:  Rezone Targeted Housing Sites</a:t>
            </a:r>
          </a:p>
          <a:p>
            <a:r>
              <a:rPr lang="en-US" sz="2400" dirty="0"/>
              <a:t>Program 9:  Monitor Housing Sites for No Net Loss (New)</a:t>
            </a:r>
          </a:p>
          <a:p>
            <a:r>
              <a:rPr lang="en-US" sz="2400" dirty="0"/>
              <a:t>Program 10:  Arrow Highway Commercial Corridor Specific Plan (New)</a:t>
            </a:r>
          </a:p>
          <a:p>
            <a:r>
              <a:rPr lang="en-US" sz="2400" dirty="0"/>
              <a:t>Program 11:  General Plan Consistency</a:t>
            </a:r>
          </a:p>
          <a:p>
            <a:r>
              <a:rPr lang="en-US" sz="2400" dirty="0"/>
              <a:t>Program 12:  Facilitate Housing Development on Large Sites (New)</a:t>
            </a:r>
          </a:p>
        </p:txBody>
      </p:sp>
    </p:spTree>
    <p:extLst>
      <p:ext uri="{BB962C8B-B14F-4D97-AF65-F5344CB8AC3E}">
        <p14:creationId xmlns:p14="http://schemas.microsoft.com/office/powerpoint/2010/main" val="640908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A958B-10F2-47F6-DD12-D04B3D7BB508}"/>
              </a:ext>
            </a:extLst>
          </p:cNvPr>
          <p:cNvSpPr txBox="1"/>
          <p:nvPr/>
        </p:nvSpPr>
        <p:spPr>
          <a:xfrm>
            <a:off x="2921000" y="1316278"/>
            <a:ext cx="635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Housing Element Programs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15031-E33E-DA77-52EE-2593BB7ECD0B}"/>
              </a:ext>
            </a:extLst>
          </p:cNvPr>
          <p:cNvSpPr txBox="1"/>
          <p:nvPr/>
        </p:nvSpPr>
        <p:spPr>
          <a:xfrm>
            <a:off x="1049867" y="2370667"/>
            <a:ext cx="6474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Policy 4:  Provide New Affordable Housing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D26587-265E-F1E5-B004-BBA03D7C73C0}"/>
              </a:ext>
            </a:extLst>
          </p:cNvPr>
          <p:cNvSpPr txBox="1"/>
          <p:nvPr/>
        </p:nvSpPr>
        <p:spPr>
          <a:xfrm>
            <a:off x="1049867" y="3429000"/>
            <a:ext cx="898906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Program 13:  Leverage Allen Drive Site for Affordable Housing </a:t>
            </a:r>
          </a:p>
          <a:p>
            <a:r>
              <a:rPr lang="en-US" sz="2400" dirty="0"/>
              <a:t>Program 14:  Create an Affordable Housing Linkage Fee Program (New)</a:t>
            </a:r>
          </a:p>
          <a:p>
            <a:r>
              <a:rPr lang="en-US" sz="2400" dirty="0"/>
              <a:t>Program 15:  Tenant-Based Rental Assistance</a:t>
            </a:r>
          </a:p>
          <a:p>
            <a:r>
              <a:rPr lang="en-US" sz="2400" dirty="0"/>
              <a:t>Program 16:  Affordable ADU Incentive Program</a:t>
            </a:r>
          </a:p>
          <a:p>
            <a:r>
              <a:rPr lang="en-US" sz="2400" dirty="0"/>
              <a:t>Program 17:  ADU Design Templates and Monitoring (New)</a:t>
            </a:r>
          </a:p>
          <a:p>
            <a:r>
              <a:rPr lang="en-US" sz="2400" dirty="0"/>
              <a:t>Program 18:  State Action Ordinances (New)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6214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A958B-10F2-47F6-DD12-D04B3D7BB508}"/>
              </a:ext>
            </a:extLst>
          </p:cNvPr>
          <p:cNvSpPr txBox="1"/>
          <p:nvPr/>
        </p:nvSpPr>
        <p:spPr>
          <a:xfrm>
            <a:off x="2921000" y="1316278"/>
            <a:ext cx="635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Housing Element Programs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15031-E33E-DA77-52EE-2593BB7ECD0B}"/>
              </a:ext>
            </a:extLst>
          </p:cNvPr>
          <p:cNvSpPr txBox="1"/>
          <p:nvPr/>
        </p:nvSpPr>
        <p:spPr>
          <a:xfrm>
            <a:off x="1049867" y="2048934"/>
            <a:ext cx="108030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Policy 5:  Affirmatively Further Fair Housing and Address Special Housing </a:t>
            </a:r>
          </a:p>
          <a:p>
            <a:r>
              <a:rPr lang="en-US" sz="2800" dirty="0"/>
              <a:t>Needs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D26587-265E-F1E5-B004-BBA03D7C73C0}"/>
              </a:ext>
            </a:extLst>
          </p:cNvPr>
          <p:cNvSpPr txBox="1"/>
          <p:nvPr/>
        </p:nvSpPr>
        <p:spPr>
          <a:xfrm>
            <a:off x="1049867" y="3150922"/>
            <a:ext cx="1086444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Program 19:  Senior Housing Opportunities (New)</a:t>
            </a:r>
          </a:p>
          <a:p>
            <a:r>
              <a:rPr lang="en-US" sz="2400" dirty="0"/>
              <a:t>Program 20:  Housing Opportunities for People with Disabilities (New)</a:t>
            </a:r>
          </a:p>
          <a:p>
            <a:r>
              <a:rPr lang="en-US" sz="2400" dirty="0"/>
              <a:t>Program 21:  Fair Housing Program/Outreach</a:t>
            </a:r>
          </a:p>
          <a:p>
            <a:r>
              <a:rPr lang="en-US" sz="2400" dirty="0"/>
              <a:t>Program 22:  Provide Streamlined Approvals for Affordable Housing (New)</a:t>
            </a:r>
          </a:p>
          <a:p>
            <a:r>
              <a:rPr lang="en-US" sz="2400" dirty="0"/>
              <a:t>Program 23:  Workforce Housing Development (New)</a:t>
            </a:r>
          </a:p>
          <a:p>
            <a:r>
              <a:rPr lang="en-US" sz="2400" dirty="0"/>
              <a:t>Program 24:  Affordable Housing Development Assistance and Implementation Guide </a:t>
            </a:r>
          </a:p>
          <a:p>
            <a:r>
              <a:rPr lang="en-US" sz="2400" dirty="0"/>
              <a:t>(New)</a:t>
            </a:r>
          </a:p>
          <a:p>
            <a:r>
              <a:rPr lang="en-US" sz="2400" dirty="0"/>
              <a:t>Program 25:  Provide Reasonable Accommodations</a:t>
            </a:r>
          </a:p>
          <a:p>
            <a:r>
              <a:rPr lang="en-US" sz="2400" dirty="0"/>
              <a:t>Program 26:  Homeless Service Strategy (New)</a:t>
            </a:r>
          </a:p>
        </p:txBody>
      </p:sp>
    </p:spTree>
    <p:extLst>
      <p:ext uri="{BB962C8B-B14F-4D97-AF65-F5344CB8AC3E}">
        <p14:creationId xmlns:p14="http://schemas.microsoft.com/office/powerpoint/2010/main" val="8706118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A958B-10F2-47F6-DD12-D04B3D7BB508}"/>
              </a:ext>
            </a:extLst>
          </p:cNvPr>
          <p:cNvSpPr txBox="1"/>
          <p:nvPr/>
        </p:nvSpPr>
        <p:spPr>
          <a:xfrm>
            <a:off x="2921000" y="1316278"/>
            <a:ext cx="635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Housing Element Programs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15031-E33E-DA77-52EE-2593BB7ECD0B}"/>
              </a:ext>
            </a:extLst>
          </p:cNvPr>
          <p:cNvSpPr txBox="1"/>
          <p:nvPr/>
        </p:nvSpPr>
        <p:spPr>
          <a:xfrm>
            <a:off x="1049867" y="2370667"/>
            <a:ext cx="95845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Policy 6:  Promote Sustainability, Energy Efficiency, and a Healthy</a:t>
            </a:r>
          </a:p>
          <a:p>
            <a:r>
              <a:rPr lang="en-US" sz="2800" dirty="0"/>
              <a:t>Community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D26587-265E-F1E5-B004-BBA03D7C73C0}"/>
              </a:ext>
            </a:extLst>
          </p:cNvPr>
          <p:cNvSpPr txBox="1"/>
          <p:nvPr/>
        </p:nvSpPr>
        <p:spPr>
          <a:xfrm>
            <a:off x="1049867" y="3429000"/>
            <a:ext cx="101363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Program 27:  Grants for Green Appliances, Solar, Sustainability/Energy Efficiency</a:t>
            </a:r>
          </a:p>
          <a:p>
            <a:r>
              <a:rPr lang="en-US" sz="2400" dirty="0"/>
              <a:t>Program 28:  Promote Sustainable Community Design (New)</a:t>
            </a:r>
          </a:p>
          <a:p>
            <a:r>
              <a:rPr lang="en-US" sz="2400" dirty="0"/>
              <a:t>Program 29:  Bi-Annual Trash and Hazardous Item Pick-Up (New)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4055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388BF-E8D2-4513-3169-6AB6DF7D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</a:t>
            </a:r>
            <a:r>
              <a:rPr lang="en-US" dirty="0" smtClean="0"/>
              <a:t>Input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62113-CBED-45BF-4F96-3467211DF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2267712"/>
            <a:ext cx="11183112" cy="4397330"/>
          </a:xfrm>
        </p:spPr>
        <p:txBody>
          <a:bodyPr>
            <a:normAutofit/>
          </a:bodyPr>
          <a:lstStyle/>
          <a:p>
            <a:r>
              <a:rPr lang="en-US" dirty="0"/>
              <a:t>Questions/Input on Housing Programs</a:t>
            </a:r>
          </a:p>
          <a:p>
            <a:endParaRPr lang="en-US" dirty="0"/>
          </a:p>
          <a:p>
            <a:r>
              <a:rPr lang="en-US" dirty="0"/>
              <a:t>Questions/Input on Housing Sites</a:t>
            </a:r>
          </a:p>
          <a:p>
            <a:endParaRPr lang="en-US" dirty="0"/>
          </a:p>
          <a:p>
            <a:r>
              <a:rPr lang="en-US" dirty="0"/>
              <a:t>Questions/Input on Other Aspects of the Housing Element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Please e-mail or send written comments to:</a:t>
            </a:r>
          </a:p>
          <a:p>
            <a:pPr marL="457200" lvl="1" indent="0">
              <a:buNone/>
            </a:pPr>
            <a:r>
              <a:rPr lang="en-US" dirty="0"/>
              <a:t>Marilyn Simpson, Community Development Department  (</a:t>
            </a:r>
            <a:r>
              <a:rPr lang="en-US" dirty="0">
                <a:hlinkClick r:id="rId2"/>
              </a:rPr>
              <a:t>msimpson@irwindaleca.gov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 smtClean="0"/>
              <a:t>5050 N. Irwindale Avenue, </a:t>
            </a:r>
            <a:r>
              <a:rPr lang="en-US" dirty="0"/>
              <a:t>Irwindale, CA 91706</a:t>
            </a:r>
          </a:p>
        </p:txBody>
      </p:sp>
    </p:spTree>
    <p:extLst>
      <p:ext uri="{BB962C8B-B14F-4D97-AF65-F5344CB8AC3E}">
        <p14:creationId xmlns:p14="http://schemas.microsoft.com/office/powerpoint/2010/main" val="1999179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3A273-D49D-4690-B775-F2428E3E3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Guidelines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3EF7B-B4D3-4F3C-B01A-44373FC95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" y="2115315"/>
            <a:ext cx="11358203" cy="439733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dirty="0"/>
              <a:t>Please mute yourself when you’re not speaking.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dirty="0"/>
              <a:t>Please share video so we can stay visually connected.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dirty="0"/>
              <a:t>Public comments and participation are welcomed tonight through in-person comments and for our Zoom participants, by typing questions and comments into the chat.  Comments will be received first from our in-person attendees, followed by virtual comments and questions to be announced by staff.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dirty="0"/>
              <a:t>In the interest of time, questions and comments that are similar or repetitive in nature will be consolidated.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dirty="0"/>
              <a:t>Please use raise hand function or </a:t>
            </a:r>
            <a:r>
              <a:rPr lang="en-US" sz="3600" dirty="0" err="1"/>
              <a:t>chatbox</a:t>
            </a:r>
            <a:r>
              <a:rPr lang="en-US" sz="3600" dirty="0"/>
              <a:t> to ask questions or provide a comment.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dirty="0"/>
              <a:t>Respect each others’ opinions.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dirty="0"/>
              <a:t>Please be flexible and patient (technology issues happen).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i="1" dirty="0"/>
              <a:t>Remember: This is just one meeting in a longer process and we will have other public meetings to discuss the Housing Element Update.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63220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388BF-E8D2-4513-3169-6AB6DF7D1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269799"/>
            <a:ext cx="7897334" cy="997913"/>
          </a:xfrm>
        </p:spPr>
        <p:txBody>
          <a:bodyPr>
            <a:normAutofit fontScale="90000"/>
          </a:bodyPr>
          <a:lstStyle/>
          <a:p>
            <a:r>
              <a:rPr lang="en-US" dirty="0"/>
              <a:t>Additional Comments Will Be Accepted </a:t>
            </a:r>
            <a:r>
              <a:rPr lang="en-US" dirty="0" smtClean="0"/>
              <a:t>By No Later than December 21, 2022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62113-CBED-45BF-4F96-3467211DF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2399015"/>
            <a:ext cx="11183112" cy="4137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Please e-mail or send written comments on the Draft Housing Element to:</a:t>
            </a:r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r>
              <a:rPr lang="en-US" sz="2800" dirty="0"/>
              <a:t>Marilyn Simpson</a:t>
            </a:r>
          </a:p>
          <a:p>
            <a:pPr marL="457200" lvl="1" indent="0">
              <a:buNone/>
            </a:pPr>
            <a:r>
              <a:rPr lang="en-US" sz="2800" dirty="0"/>
              <a:t>Community Development Department</a:t>
            </a:r>
          </a:p>
          <a:p>
            <a:pPr marL="457200" lvl="1" indent="0">
              <a:buNone/>
            </a:pPr>
            <a:endParaRPr lang="en-US" sz="2800" dirty="0">
              <a:hlinkClick r:id="rId2"/>
            </a:endParaRPr>
          </a:p>
          <a:p>
            <a:pPr marL="457200" lvl="1" indent="0">
              <a:buNone/>
            </a:pPr>
            <a:r>
              <a:rPr lang="en-US" sz="2800" dirty="0">
                <a:hlinkClick r:id="rId2"/>
              </a:rPr>
              <a:t>msimpson@irwindaleca.gov</a:t>
            </a: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r>
              <a:rPr lang="en-US" sz="2800" dirty="0" smtClean="0"/>
              <a:t>5050 N. Irwindale Avenue</a:t>
            </a:r>
            <a:endParaRPr lang="en-US" sz="2800" dirty="0"/>
          </a:p>
          <a:p>
            <a:pPr marL="457200" lvl="1" indent="0">
              <a:buNone/>
            </a:pPr>
            <a:r>
              <a:rPr lang="en-US" sz="2800" dirty="0"/>
              <a:t>Irwindale, CA 91706</a:t>
            </a:r>
          </a:p>
        </p:txBody>
      </p:sp>
    </p:spTree>
    <p:extLst>
      <p:ext uri="{BB962C8B-B14F-4D97-AF65-F5344CB8AC3E}">
        <p14:creationId xmlns:p14="http://schemas.microsoft.com/office/powerpoint/2010/main" val="3453798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AB8E1-C0C1-7DC0-BC6A-30AE761E9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for Housing Element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7151E-1296-CCF7-22D0-E21A971B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632" y="2716235"/>
            <a:ext cx="11183112" cy="4196162"/>
          </a:xfrm>
        </p:spPr>
        <p:txBody>
          <a:bodyPr>
            <a:normAutofit/>
          </a:bodyPr>
          <a:lstStyle/>
          <a:p>
            <a:r>
              <a:rPr lang="en-US" dirty="0"/>
              <a:t>Planning Commission Meeting to Review Draft HE </a:t>
            </a:r>
            <a:r>
              <a:rPr lang="en-US" dirty="0" smtClean="0"/>
              <a:t>(12/21/22)</a:t>
            </a:r>
            <a:endParaRPr lang="en-US" dirty="0"/>
          </a:p>
          <a:p>
            <a:r>
              <a:rPr lang="en-US" dirty="0"/>
              <a:t>Prepare Revised Draft Housing Element for CA HCD review</a:t>
            </a:r>
          </a:p>
          <a:p>
            <a:r>
              <a:rPr lang="en-US" dirty="0"/>
              <a:t>Revise Draft Housing Element in Response to HCD comments</a:t>
            </a:r>
          </a:p>
          <a:p>
            <a:r>
              <a:rPr lang="en-US" dirty="0"/>
              <a:t>Adopt Final Housing Element</a:t>
            </a:r>
          </a:p>
          <a:p>
            <a:r>
              <a:rPr lang="en-US" dirty="0"/>
              <a:t>Submit adopted Housing Element to HCD for review</a:t>
            </a:r>
          </a:p>
          <a:p>
            <a:r>
              <a:rPr lang="en-US" dirty="0"/>
              <a:t>Housing Element certification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E5F7BB-9D17-D663-2974-A1B78DE8BA35}"/>
              </a:ext>
            </a:extLst>
          </p:cNvPr>
          <p:cNvSpPr/>
          <p:nvPr/>
        </p:nvSpPr>
        <p:spPr>
          <a:xfrm>
            <a:off x="237067" y="2267713"/>
            <a:ext cx="11442869" cy="3591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BA9914-753F-71A4-8CC0-49D9A381015F}"/>
              </a:ext>
            </a:extLst>
          </p:cNvPr>
          <p:cNvSpPr/>
          <p:nvPr/>
        </p:nvSpPr>
        <p:spPr>
          <a:xfrm>
            <a:off x="9761838" y="2267713"/>
            <a:ext cx="1918098" cy="3591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6E0FB120-51A2-26AA-FDE0-ABB71364F108}"/>
              </a:ext>
            </a:extLst>
          </p:cNvPr>
          <p:cNvSpPr/>
          <p:nvPr/>
        </p:nvSpPr>
        <p:spPr>
          <a:xfrm>
            <a:off x="9875274" y="3035808"/>
            <a:ext cx="59312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5F8389E-8C68-DC14-AD22-2B9FC5F91686}"/>
              </a:ext>
            </a:extLst>
          </p:cNvPr>
          <p:cNvSpPr/>
          <p:nvPr/>
        </p:nvSpPr>
        <p:spPr>
          <a:xfrm>
            <a:off x="9875274" y="4572000"/>
            <a:ext cx="59312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84B36B-B146-4DE6-0EAF-1B9359947243}"/>
              </a:ext>
            </a:extLst>
          </p:cNvPr>
          <p:cNvSpPr txBox="1"/>
          <p:nvPr/>
        </p:nvSpPr>
        <p:spPr>
          <a:xfrm rot="5400000">
            <a:off x="9611124" y="3740158"/>
            <a:ext cx="258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Public Input</a:t>
            </a:r>
          </a:p>
        </p:txBody>
      </p:sp>
    </p:spTree>
    <p:extLst>
      <p:ext uri="{BB962C8B-B14F-4D97-AF65-F5344CB8AC3E}">
        <p14:creationId xmlns:p14="http://schemas.microsoft.com/office/powerpoint/2010/main" val="2236174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64FC5-CF93-3614-B27D-FBE612418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3A077-E5D4-E3B0-94A3-7A659467F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Present Public Review Draft of 2021-2029 Housing Element Update</a:t>
            </a:r>
          </a:p>
          <a:p>
            <a:r>
              <a:rPr lang="en-US" dirty="0"/>
              <a:t>Invite community feedback on the Draft</a:t>
            </a:r>
          </a:p>
          <a:p>
            <a:r>
              <a:rPr lang="en-US" dirty="0"/>
              <a:t>This meeting is not about any City sponsored residential development, including </a:t>
            </a:r>
            <a:r>
              <a:rPr lang="en-US" dirty="0" smtClean="0"/>
              <a:t>a </a:t>
            </a:r>
            <a:r>
              <a:rPr lang="en-US" dirty="0"/>
              <a:t>housing </a:t>
            </a:r>
            <a:r>
              <a:rPr lang="en-US" dirty="0" smtClean="0"/>
              <a:t>lottery.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Public Review Draft Housing Element Update is available on City of Irwindale Housing Element &amp; General Plan Update web page: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https://www.irwindaleca.gov/570/Housing-Element-General-Plan-Update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722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1CE6-A99F-408E-ABF5-0E6FC91C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179565"/>
            <a:ext cx="11183112" cy="99791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54D48-796E-4817-AE77-CA9F6697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2177478"/>
            <a:ext cx="11183112" cy="4196162"/>
          </a:xfrm>
        </p:spPr>
        <p:txBody>
          <a:bodyPr>
            <a:normAutofit/>
          </a:bodyPr>
          <a:lstStyle/>
          <a:p>
            <a:r>
              <a:rPr lang="en-US" sz="2800" dirty="0"/>
              <a:t>Background on Housing Element Update (15 min.)</a:t>
            </a:r>
          </a:p>
          <a:p>
            <a:r>
              <a:rPr lang="en-US" sz="2800" dirty="0"/>
              <a:t>Review Housing Sites Inventory (10 min.)</a:t>
            </a:r>
          </a:p>
          <a:p>
            <a:r>
              <a:rPr lang="en-US" sz="2800" dirty="0"/>
              <a:t>Review Updated Housing Program List (15 min.)</a:t>
            </a:r>
          </a:p>
          <a:p>
            <a:r>
              <a:rPr lang="en-US" sz="2800" dirty="0"/>
              <a:t>Community Feedback (45 min.)</a:t>
            </a:r>
          </a:p>
          <a:p>
            <a:r>
              <a:rPr lang="en-US" sz="2800" dirty="0"/>
              <a:t>Next Steps (5 min.)</a:t>
            </a:r>
          </a:p>
        </p:txBody>
      </p:sp>
    </p:spTree>
    <p:extLst>
      <p:ext uri="{BB962C8B-B14F-4D97-AF65-F5344CB8AC3E}">
        <p14:creationId xmlns:p14="http://schemas.microsoft.com/office/powerpoint/2010/main" val="3837890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21049999-D44A-4453-A3B9-22BB23497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27" r="2836" b="38814"/>
          <a:stretch/>
        </p:blipFill>
        <p:spPr>
          <a:xfrm>
            <a:off x="0" y="-9"/>
            <a:ext cx="12192000" cy="41630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622A91-1286-4258-89E0-77E54CB1983F}"/>
              </a:ext>
            </a:extLst>
          </p:cNvPr>
          <p:cNvSpPr/>
          <p:nvPr/>
        </p:nvSpPr>
        <p:spPr>
          <a:xfrm>
            <a:off x="-6801" y="-1"/>
            <a:ext cx="12190668" cy="3429001"/>
          </a:xfrm>
          <a:prstGeom prst="rect">
            <a:avLst/>
          </a:prstGeom>
          <a:solidFill>
            <a:srgbClr val="1D34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204B4C5A-FE38-43DA-99C7-DAD52EB6F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73" y="715724"/>
            <a:ext cx="2308888" cy="13305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5875C2-9FA6-4E5C-9DD4-55B008C961A0}"/>
              </a:ext>
            </a:extLst>
          </p:cNvPr>
          <p:cNvSpPr/>
          <p:nvPr/>
        </p:nvSpPr>
        <p:spPr>
          <a:xfrm>
            <a:off x="0" y="3232842"/>
            <a:ext cx="12192000" cy="998387"/>
          </a:xfrm>
          <a:prstGeom prst="rect">
            <a:avLst/>
          </a:prstGeom>
          <a:solidFill>
            <a:srgbClr val="8182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32D5B2-2818-4B41-AEB3-0E508EDB9905}"/>
              </a:ext>
            </a:extLst>
          </p:cNvPr>
          <p:cNvSpPr/>
          <p:nvPr/>
        </p:nvSpPr>
        <p:spPr>
          <a:xfrm>
            <a:off x="0" y="3146860"/>
            <a:ext cx="12192000" cy="57782"/>
          </a:xfrm>
          <a:prstGeom prst="rect">
            <a:avLst/>
          </a:prstGeom>
          <a:solidFill>
            <a:srgbClr val="8A1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7DF218-F07C-40FE-838A-A12800B5C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467" y="3331249"/>
            <a:ext cx="12191334" cy="1091471"/>
          </a:xfrm>
        </p:spPr>
        <p:txBody>
          <a:bodyPr anchor="t"/>
          <a:lstStyle/>
          <a:p>
            <a:r>
              <a:rPr lang="en-US" dirty="0">
                <a:solidFill>
                  <a:schemeClr val="bg1"/>
                </a:solidFill>
              </a:rPr>
              <a:t>Introductions</a:t>
            </a:r>
          </a:p>
        </p:txBody>
      </p:sp>
      <p:pic>
        <p:nvPicPr>
          <p:cNvPr id="16" name="Picture 15"/>
          <p:cNvPicPr preferRelativeResize="0">
            <a:picLocks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636" y="4231229"/>
            <a:ext cx="2944368" cy="2450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"/>
          <a:stretch/>
        </p:blipFill>
        <p:spPr>
          <a:xfrm>
            <a:off x="6088200" y="4223330"/>
            <a:ext cx="2955436" cy="2450592"/>
          </a:xfrm>
          <a:prstGeom prst="rect">
            <a:avLst/>
          </a:prstGeom>
        </p:spPr>
      </p:pic>
      <p:pic>
        <p:nvPicPr>
          <p:cNvPr id="18" name="Picture 17"/>
          <p:cNvPicPr preferRelativeResize="0">
            <a:picLocks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32" y="4223330"/>
            <a:ext cx="2944368" cy="2450592"/>
          </a:xfrm>
          <a:prstGeom prst="rect">
            <a:avLst/>
          </a:prstGeom>
        </p:spPr>
      </p:pic>
      <p:pic>
        <p:nvPicPr>
          <p:cNvPr id="19" name="Picture 18"/>
          <p:cNvPicPr preferRelativeResize="0"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2" y="4231229"/>
            <a:ext cx="2944368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72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21049999-D44A-4453-A3B9-22BB23497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27" r="2836" b="38814"/>
          <a:stretch/>
        </p:blipFill>
        <p:spPr>
          <a:xfrm>
            <a:off x="0" y="-9"/>
            <a:ext cx="12192000" cy="41630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622A91-1286-4258-89E0-77E54CB1983F}"/>
              </a:ext>
            </a:extLst>
          </p:cNvPr>
          <p:cNvSpPr/>
          <p:nvPr/>
        </p:nvSpPr>
        <p:spPr>
          <a:xfrm>
            <a:off x="-6801" y="-1"/>
            <a:ext cx="12190668" cy="3429001"/>
          </a:xfrm>
          <a:prstGeom prst="rect">
            <a:avLst/>
          </a:prstGeom>
          <a:solidFill>
            <a:srgbClr val="1D345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204B4C5A-FE38-43DA-99C7-DAD52EB6F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73" y="715724"/>
            <a:ext cx="2308888" cy="13305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5875C2-9FA6-4E5C-9DD4-55B008C961A0}"/>
              </a:ext>
            </a:extLst>
          </p:cNvPr>
          <p:cNvSpPr/>
          <p:nvPr/>
        </p:nvSpPr>
        <p:spPr>
          <a:xfrm>
            <a:off x="0" y="3232842"/>
            <a:ext cx="12192000" cy="998387"/>
          </a:xfrm>
          <a:prstGeom prst="rect">
            <a:avLst/>
          </a:prstGeom>
          <a:solidFill>
            <a:srgbClr val="8182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32D5B2-2818-4B41-AEB3-0E508EDB9905}"/>
              </a:ext>
            </a:extLst>
          </p:cNvPr>
          <p:cNvSpPr/>
          <p:nvPr/>
        </p:nvSpPr>
        <p:spPr>
          <a:xfrm>
            <a:off x="0" y="3146860"/>
            <a:ext cx="12192000" cy="57782"/>
          </a:xfrm>
          <a:prstGeom prst="rect">
            <a:avLst/>
          </a:prstGeom>
          <a:solidFill>
            <a:srgbClr val="8A1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7DF218-F07C-40FE-838A-A12800B5C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467" y="3331249"/>
            <a:ext cx="12191334" cy="1091471"/>
          </a:xfrm>
        </p:spPr>
        <p:txBody>
          <a:bodyPr anchor="t"/>
          <a:lstStyle/>
          <a:p>
            <a:r>
              <a:rPr lang="en-US" dirty="0">
                <a:solidFill>
                  <a:schemeClr val="bg1"/>
                </a:solidFill>
              </a:rPr>
              <a:t>What is a Housing Element?</a:t>
            </a:r>
          </a:p>
        </p:txBody>
      </p:sp>
      <p:pic>
        <p:nvPicPr>
          <p:cNvPr id="16" name="Picture 15"/>
          <p:cNvPicPr preferRelativeResize="0">
            <a:picLocks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636" y="4231229"/>
            <a:ext cx="2944368" cy="2450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"/>
          <a:stretch/>
        </p:blipFill>
        <p:spPr>
          <a:xfrm>
            <a:off x="6088200" y="4223330"/>
            <a:ext cx="2955436" cy="2450592"/>
          </a:xfrm>
          <a:prstGeom prst="rect">
            <a:avLst/>
          </a:prstGeom>
        </p:spPr>
      </p:pic>
      <p:pic>
        <p:nvPicPr>
          <p:cNvPr id="18" name="Picture 17"/>
          <p:cNvPicPr preferRelativeResize="0">
            <a:picLocks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32" y="4223330"/>
            <a:ext cx="2944368" cy="2450592"/>
          </a:xfrm>
          <a:prstGeom prst="rect">
            <a:avLst/>
          </a:prstGeom>
        </p:spPr>
      </p:pic>
      <p:pic>
        <p:nvPicPr>
          <p:cNvPr id="19" name="Picture 18"/>
          <p:cNvPicPr preferRelativeResize="0"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2" y="4231229"/>
            <a:ext cx="2944368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10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C3D2A-BD2A-4AA2-985D-9B5E03EB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14" y="1047549"/>
            <a:ext cx="11183112" cy="997913"/>
          </a:xfrm>
        </p:spPr>
        <p:txBody>
          <a:bodyPr/>
          <a:lstStyle/>
          <a:p>
            <a:r>
              <a:rPr lang="en-US" dirty="0"/>
              <a:t>What is the Housing Element?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AC144-CC18-4A63-94E6-BFFBB866E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514" y="2240280"/>
            <a:ext cx="8924036" cy="41961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City plan to meet housing needs</a:t>
            </a:r>
          </a:p>
          <a:p>
            <a:pPr lvl="1"/>
            <a:r>
              <a:rPr lang="en-US" dirty="0"/>
              <a:t>To meet community needs</a:t>
            </a:r>
          </a:p>
          <a:p>
            <a:pPr lvl="1"/>
            <a:r>
              <a:rPr lang="en-US" dirty="0"/>
              <a:t>To provide access to opportunity</a:t>
            </a:r>
          </a:p>
          <a:p>
            <a:r>
              <a:rPr lang="en-US" dirty="0"/>
              <a:t>One Element of the General Plan</a:t>
            </a:r>
          </a:p>
          <a:p>
            <a:r>
              <a:rPr lang="en-US" dirty="0"/>
              <a:t>Required for every City and County in California</a:t>
            </a:r>
          </a:p>
          <a:p>
            <a:pPr lvl="1"/>
            <a:r>
              <a:rPr lang="en-US" dirty="0"/>
              <a:t>Updated every 8 years</a:t>
            </a:r>
          </a:p>
          <a:p>
            <a:pPr lvl="1"/>
            <a:r>
              <a:rPr lang="en-US" dirty="0"/>
              <a:t>Approved by CA Department of Housing &amp; Community Development</a:t>
            </a:r>
          </a:p>
          <a:p>
            <a:r>
              <a:rPr lang="en-US" dirty="0"/>
              <a:t>Housing Elements for cities in Los Angeles County cover 2021-2029</a:t>
            </a:r>
          </a:p>
          <a:p>
            <a:r>
              <a:rPr lang="en-US" dirty="0"/>
              <a:t>Housing Element Law is contained in CA Govt. Code, Section 65580 et. seq.</a:t>
            </a:r>
          </a:p>
        </p:txBody>
      </p:sp>
      <p:pic>
        <p:nvPicPr>
          <p:cNvPr id="5" name="Picture 2" descr="Plaza Riviera Interior Courtyard looking towards Philinda Pedestrian Entrance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2240280"/>
            <a:ext cx="2652562" cy="36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38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2603</TotalTime>
  <Words>1619</Words>
  <Application>Microsoft Office PowerPoint</Application>
  <PresentationFormat>Widescreen</PresentationFormat>
  <Paragraphs>257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 Theme</vt:lpstr>
      <vt:lpstr>PowerPoint Presentation</vt:lpstr>
      <vt:lpstr>Welcome Bienvenidos </vt:lpstr>
      <vt:lpstr>How to Use Zoom Video Conferencing </vt:lpstr>
      <vt:lpstr>Meeting Guidelines </vt:lpstr>
      <vt:lpstr>Meeting Purpose</vt:lpstr>
      <vt:lpstr>Agenda</vt:lpstr>
      <vt:lpstr>Introductions</vt:lpstr>
      <vt:lpstr>What is a Housing Element?</vt:lpstr>
      <vt:lpstr>What is the Housing Element?</vt:lpstr>
      <vt:lpstr>Key Housing Element Objectives</vt:lpstr>
      <vt:lpstr>2021-2029 RHNA and Income Levels</vt:lpstr>
      <vt:lpstr>What is the Regional Housing Needs Allocation (RHNA)?</vt:lpstr>
      <vt:lpstr>Irwindale RHNA</vt:lpstr>
      <vt:lpstr>2022 Household Income Levels</vt:lpstr>
      <vt:lpstr>What Does Density Look Like?</vt:lpstr>
      <vt:lpstr>Single-Family Detached Housing</vt:lpstr>
      <vt:lpstr>Small Lot/Zero Lot Line Single-Family Detached</vt:lpstr>
      <vt:lpstr>Townhouse/Rowhouse</vt:lpstr>
      <vt:lpstr>Garden Style Apartments</vt:lpstr>
      <vt:lpstr>Podium Apartments/Condos</vt:lpstr>
      <vt:lpstr>Criteria for Housing Sites</vt:lpstr>
      <vt:lpstr>General Criteria</vt:lpstr>
      <vt:lpstr>Additional Criteria for Very Low- and Low-Income Sites</vt:lpstr>
      <vt:lpstr>Proposed Housing Sites</vt:lpstr>
      <vt:lpstr>PowerPoint Presentation</vt:lpstr>
      <vt:lpstr>Summary Characteristics of Housing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Housing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Input </vt:lpstr>
      <vt:lpstr>Additional Comments Will Be Accepted By No Later than December 21, 2022</vt:lpstr>
      <vt:lpstr>Next Steps for Housing Element Update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Songco</dc:creator>
  <cp:lastModifiedBy>Lisa Chou</cp:lastModifiedBy>
  <cp:revision>74</cp:revision>
  <dcterms:modified xsi:type="dcterms:W3CDTF">2022-11-10T00:37:52Z</dcterms:modified>
</cp:coreProperties>
</file>