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54" r:id="rId2"/>
    <p:sldId id="265" r:id="rId3"/>
    <p:sldId id="1103" r:id="rId4"/>
    <p:sldId id="1102" r:id="rId5"/>
    <p:sldId id="1151" r:id="rId6"/>
    <p:sldId id="260" r:id="rId7"/>
    <p:sldId id="1152" r:id="rId8"/>
    <p:sldId id="1154" r:id="rId9"/>
    <p:sldId id="1059" r:id="rId10"/>
    <p:sldId id="1183" r:id="rId11"/>
    <p:sldId id="1106" r:id="rId12"/>
    <p:sldId id="1078" r:id="rId13"/>
    <p:sldId id="1185" r:id="rId14"/>
    <p:sldId id="310" r:id="rId15"/>
    <p:sldId id="1153" r:id="rId16"/>
    <p:sldId id="307" r:id="rId17"/>
    <p:sldId id="1155" r:id="rId18"/>
    <p:sldId id="1156" r:id="rId19"/>
    <p:sldId id="1128" r:id="rId20"/>
    <p:sldId id="1165" r:id="rId21"/>
    <p:sldId id="1176" r:id="rId22"/>
    <p:sldId id="1175" r:id="rId23"/>
    <p:sldId id="1186" r:id="rId24"/>
    <p:sldId id="1157" r:id="rId25"/>
    <p:sldId id="1161" r:id="rId26"/>
    <p:sldId id="1166" r:id="rId27"/>
    <p:sldId id="1177" r:id="rId28"/>
    <p:sldId id="1170" r:id="rId29"/>
    <p:sldId id="1173" r:id="rId30"/>
    <p:sldId id="1187" r:id="rId31"/>
    <p:sldId id="1158" r:id="rId32"/>
    <p:sldId id="1162" r:id="rId33"/>
    <p:sldId id="1167" r:id="rId34"/>
    <p:sldId id="1178" r:id="rId35"/>
    <p:sldId id="1172" r:id="rId36"/>
    <p:sldId id="1188" r:id="rId37"/>
    <p:sldId id="1159" r:id="rId38"/>
    <p:sldId id="1163" r:id="rId39"/>
    <p:sldId id="1168" r:id="rId40"/>
    <p:sldId id="1179" r:id="rId41"/>
    <p:sldId id="1146" r:id="rId42"/>
    <p:sldId id="1189" r:id="rId43"/>
    <p:sldId id="1160" r:id="rId44"/>
    <p:sldId id="1164" r:id="rId45"/>
    <p:sldId id="1169" r:id="rId46"/>
    <p:sldId id="1180" r:id="rId47"/>
    <p:sldId id="1171" r:id="rId48"/>
    <p:sldId id="1190" r:id="rId49"/>
    <p:sldId id="336" r:id="rId50"/>
    <p:sldId id="1181" r:id="rId51"/>
    <p:sldId id="1184" r:id="rId52"/>
    <p:sldId id="1148" r:id="rId53"/>
    <p:sldId id="33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CB2BD-10BB-AA1C-FC0D-985E56A64029}" name="Justin Klaparda" initials="JK" userId="S::JKlaparda@esassoc.com::28d58856-5181-4887-bd9d-59aa88852ae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lvia Palomera" initials="SP" lastIdx="5" clrIdx="0">
    <p:extLst>
      <p:ext uri="{19B8F6BF-5375-455C-9EA6-DF929625EA0E}">
        <p15:presenceInfo xmlns:p15="http://schemas.microsoft.com/office/powerpoint/2012/main" userId="S-1-5-21-2243798287-2584534642-3064315988-8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45D"/>
    <a:srgbClr val="8A1B04"/>
    <a:srgbClr val="D4D6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2" autoAdjust="0"/>
    <p:restoredTop sz="82517" autoAdjust="0"/>
  </p:normalViewPr>
  <p:slideViewPr>
    <p:cSldViewPr snapToGrid="0" showGuides="1">
      <p:cViewPr varScale="1">
        <p:scale>
          <a:sx n="100" d="100"/>
          <a:sy n="100" d="100"/>
        </p:scale>
        <p:origin x="1352" y="168"/>
      </p:cViewPr>
      <p:guideLst>
        <p:guide orient="horz" pos="2160"/>
        <p:guide pos="3816"/>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Nelson" userId="2090.oneesa.egnyte.com_tp_egnyte_plus" providerId="OAuth2" clId="{EEF7E144-4CA0-C148-83DD-B1CA1B095325}"/>
    <pc:docChg chg="modSld">
      <pc:chgData name="Grace Nelson" userId="2090.oneesa.egnyte.com_tp_egnyte_plus" providerId="OAuth2" clId="{EEF7E144-4CA0-C148-83DD-B1CA1B095325}" dt="2023-10-17T18:33:20.277" v="16" actId="20577"/>
      <pc:docMkLst>
        <pc:docMk/>
      </pc:docMkLst>
      <pc:sldChg chg="modSp mod">
        <pc:chgData name="Grace Nelson" userId="2090.oneesa.egnyte.com_tp_egnyte_plus" providerId="OAuth2" clId="{EEF7E144-4CA0-C148-83DD-B1CA1B095325}" dt="2023-10-17T18:33:20.277" v="16" actId="20577"/>
        <pc:sldMkLst>
          <pc:docMk/>
          <pc:sldMk cId="3112915114" sldId="354"/>
        </pc:sldMkLst>
        <pc:spChg chg="mod">
          <ac:chgData name="Grace Nelson" userId="2090.oneesa.egnyte.com_tp_egnyte_plus" providerId="OAuth2" clId="{EEF7E144-4CA0-C148-83DD-B1CA1B095325}" dt="2023-10-17T18:33:20.277" v="16" actId="20577"/>
          <ac:spMkLst>
            <pc:docMk/>
            <pc:sldMk cId="3112915114" sldId="354"/>
            <ac:spMk id="12" creationId="{CE47E3ED-534B-4156-AA6D-6E8D3E06FD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83A26-EE93-4352-8613-238C23BC5B09}" type="datetimeFigureOut">
              <a:rPr lang="en-US" smtClean="0"/>
              <a:t>10/17/23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A43C6-212E-4DAD-B980-7CFB37EE80F1}" type="slidenum">
              <a:rPr lang="en-US" smtClean="0"/>
              <a:t>‹#›</a:t>
            </a:fld>
            <a:endParaRPr lang="en-US"/>
          </a:p>
        </p:txBody>
      </p:sp>
    </p:spTree>
    <p:extLst>
      <p:ext uri="{BB962C8B-B14F-4D97-AF65-F5344CB8AC3E}">
        <p14:creationId xmlns:p14="http://schemas.microsoft.com/office/powerpoint/2010/main" val="915202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35A43C6-212E-4DAD-B980-7CFB37EE80F1}" type="slidenum">
              <a:rPr lang="en-US" smtClean="0"/>
              <a:t>1</a:t>
            </a:fld>
            <a:endParaRPr lang="en-US" dirty="0"/>
          </a:p>
        </p:txBody>
      </p:sp>
    </p:spTree>
    <p:extLst>
      <p:ext uri="{BB962C8B-B14F-4D97-AF65-F5344CB8AC3E}">
        <p14:creationId xmlns:p14="http://schemas.microsoft.com/office/powerpoint/2010/main" val="264838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10</a:t>
            </a:fld>
            <a:endParaRPr lang="en-US"/>
          </a:p>
        </p:txBody>
      </p:sp>
    </p:spTree>
    <p:extLst>
      <p:ext uri="{BB962C8B-B14F-4D97-AF65-F5344CB8AC3E}">
        <p14:creationId xmlns:p14="http://schemas.microsoft.com/office/powerpoint/2010/main" val="1707452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11</a:t>
            </a:fld>
            <a:endParaRPr lang="en-US"/>
          </a:p>
        </p:txBody>
      </p:sp>
    </p:spTree>
    <p:extLst>
      <p:ext uri="{BB962C8B-B14F-4D97-AF65-F5344CB8AC3E}">
        <p14:creationId xmlns:p14="http://schemas.microsoft.com/office/powerpoint/2010/main" val="15176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p:txBody>
      </p:sp>
      <p:sp>
        <p:nvSpPr>
          <p:cNvPr id="4" name="Slide Number Placeholder 3"/>
          <p:cNvSpPr>
            <a:spLocks noGrp="1"/>
          </p:cNvSpPr>
          <p:nvPr>
            <p:ph type="sldNum" sz="quarter" idx="10"/>
          </p:nvPr>
        </p:nvSpPr>
        <p:spPr/>
        <p:txBody>
          <a:bodyPr/>
          <a:lstStyle/>
          <a:p>
            <a:fld id="{235A43C6-212E-4DAD-B980-7CFB37EE80F1}" type="slidenum">
              <a:rPr lang="en-US" smtClean="0"/>
              <a:t>12</a:t>
            </a:fld>
            <a:endParaRPr lang="en-US"/>
          </a:p>
        </p:txBody>
      </p:sp>
    </p:spTree>
    <p:extLst>
      <p:ext uri="{BB962C8B-B14F-4D97-AF65-F5344CB8AC3E}">
        <p14:creationId xmlns:p14="http://schemas.microsoft.com/office/powerpoint/2010/main" val="1128746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13</a:t>
            </a:fld>
            <a:endParaRPr lang="en-US"/>
          </a:p>
        </p:txBody>
      </p:sp>
    </p:spTree>
    <p:extLst>
      <p:ext uri="{BB962C8B-B14F-4D97-AF65-F5344CB8AC3E}">
        <p14:creationId xmlns:p14="http://schemas.microsoft.com/office/powerpoint/2010/main" val="408984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Placeit</a:t>
            </a:r>
            <a:r>
              <a:rPr lang="en-US" dirty="0"/>
              <a:t>!</a:t>
            </a:r>
          </a:p>
        </p:txBody>
      </p:sp>
      <p:sp>
        <p:nvSpPr>
          <p:cNvPr id="4" name="Slide Number Placeholder 3"/>
          <p:cNvSpPr>
            <a:spLocks noGrp="1"/>
          </p:cNvSpPr>
          <p:nvPr>
            <p:ph type="sldNum" sz="quarter" idx="10"/>
          </p:nvPr>
        </p:nvSpPr>
        <p:spPr/>
        <p:txBody>
          <a:bodyPr/>
          <a:lstStyle/>
          <a:p>
            <a:fld id="{235A43C6-212E-4DAD-B980-7CFB37EE80F1}" type="slidenum">
              <a:rPr lang="en-US" smtClean="0"/>
              <a:t>14</a:t>
            </a:fld>
            <a:endParaRPr lang="en-US"/>
          </a:p>
        </p:txBody>
      </p:sp>
    </p:spTree>
    <p:extLst>
      <p:ext uri="{BB962C8B-B14F-4D97-AF65-F5344CB8AC3E}">
        <p14:creationId xmlns:p14="http://schemas.microsoft.com/office/powerpoint/2010/main" val="4433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15</a:t>
            </a:fld>
            <a:endParaRPr lang="en-US"/>
          </a:p>
        </p:txBody>
      </p:sp>
    </p:spTree>
    <p:extLst>
      <p:ext uri="{BB962C8B-B14F-4D97-AF65-F5344CB8AC3E}">
        <p14:creationId xmlns:p14="http://schemas.microsoft.com/office/powerpoint/2010/main" val="1916457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16</a:t>
            </a:fld>
            <a:endParaRPr lang="en-US"/>
          </a:p>
        </p:txBody>
      </p:sp>
    </p:spTree>
    <p:extLst>
      <p:ext uri="{BB962C8B-B14F-4D97-AF65-F5344CB8AC3E}">
        <p14:creationId xmlns:p14="http://schemas.microsoft.com/office/powerpoint/2010/main" val="1357847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Placeit</a:t>
            </a:r>
            <a:r>
              <a:rPr lang="en-US" dirty="0"/>
              <a:t>!</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17</a:t>
            </a:fld>
            <a:endParaRPr lang="en-US"/>
          </a:p>
        </p:txBody>
      </p:sp>
    </p:spTree>
    <p:extLst>
      <p:ext uri="{BB962C8B-B14F-4D97-AF65-F5344CB8AC3E}">
        <p14:creationId xmlns:p14="http://schemas.microsoft.com/office/powerpoint/2010/main" val="387388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18</a:t>
            </a:fld>
            <a:endParaRPr lang="en-US"/>
          </a:p>
        </p:txBody>
      </p:sp>
    </p:spTree>
    <p:extLst>
      <p:ext uri="{BB962C8B-B14F-4D97-AF65-F5344CB8AC3E}">
        <p14:creationId xmlns:p14="http://schemas.microsoft.com/office/powerpoint/2010/main" val="2471468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19</a:t>
            </a:fld>
            <a:endParaRPr lang="en-US"/>
          </a:p>
        </p:txBody>
      </p:sp>
    </p:spTree>
    <p:extLst>
      <p:ext uri="{BB962C8B-B14F-4D97-AF65-F5344CB8AC3E}">
        <p14:creationId xmlns:p14="http://schemas.microsoft.com/office/powerpoint/2010/main" val="163502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a:t>
            </a:fld>
            <a:endParaRPr lang="en-US" dirty="0"/>
          </a:p>
        </p:txBody>
      </p:sp>
    </p:spTree>
    <p:extLst>
      <p:ext uri="{BB962C8B-B14F-4D97-AF65-F5344CB8AC3E}">
        <p14:creationId xmlns:p14="http://schemas.microsoft.com/office/powerpoint/2010/main" val="216582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20</a:t>
            </a:fld>
            <a:endParaRPr lang="en-US"/>
          </a:p>
        </p:txBody>
      </p:sp>
    </p:spTree>
    <p:extLst>
      <p:ext uri="{BB962C8B-B14F-4D97-AF65-F5344CB8AC3E}">
        <p14:creationId xmlns:p14="http://schemas.microsoft.com/office/powerpoint/2010/main" val="312207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21</a:t>
            </a:fld>
            <a:endParaRPr lang="en-US"/>
          </a:p>
        </p:txBody>
      </p:sp>
    </p:spTree>
    <p:extLst>
      <p:ext uri="{BB962C8B-B14F-4D97-AF65-F5344CB8AC3E}">
        <p14:creationId xmlns:p14="http://schemas.microsoft.com/office/powerpoint/2010/main" val="453881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22</a:t>
            </a:fld>
            <a:endParaRPr lang="en-US"/>
          </a:p>
        </p:txBody>
      </p:sp>
    </p:spTree>
    <p:extLst>
      <p:ext uri="{BB962C8B-B14F-4D97-AF65-F5344CB8AC3E}">
        <p14:creationId xmlns:p14="http://schemas.microsoft.com/office/powerpoint/2010/main" val="3371256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23</a:t>
            </a:fld>
            <a:endParaRPr lang="en-US"/>
          </a:p>
        </p:txBody>
      </p:sp>
    </p:spTree>
    <p:extLst>
      <p:ext uri="{BB962C8B-B14F-4D97-AF65-F5344CB8AC3E}">
        <p14:creationId xmlns:p14="http://schemas.microsoft.com/office/powerpoint/2010/main" val="3220160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24</a:t>
            </a:fld>
            <a:endParaRPr lang="en-US"/>
          </a:p>
        </p:txBody>
      </p:sp>
    </p:spTree>
    <p:extLst>
      <p:ext uri="{BB962C8B-B14F-4D97-AF65-F5344CB8AC3E}">
        <p14:creationId xmlns:p14="http://schemas.microsoft.com/office/powerpoint/2010/main" val="2699500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25</a:t>
            </a:fld>
            <a:endParaRPr lang="en-US"/>
          </a:p>
        </p:txBody>
      </p:sp>
    </p:spTree>
    <p:extLst>
      <p:ext uri="{BB962C8B-B14F-4D97-AF65-F5344CB8AC3E}">
        <p14:creationId xmlns:p14="http://schemas.microsoft.com/office/powerpoint/2010/main" val="3179532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26</a:t>
            </a:fld>
            <a:endParaRPr lang="en-US"/>
          </a:p>
        </p:txBody>
      </p:sp>
    </p:spTree>
    <p:extLst>
      <p:ext uri="{BB962C8B-B14F-4D97-AF65-F5344CB8AC3E}">
        <p14:creationId xmlns:p14="http://schemas.microsoft.com/office/powerpoint/2010/main" val="224872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27</a:t>
            </a:fld>
            <a:endParaRPr lang="en-US"/>
          </a:p>
        </p:txBody>
      </p:sp>
    </p:spTree>
    <p:extLst>
      <p:ext uri="{BB962C8B-B14F-4D97-AF65-F5344CB8AC3E}">
        <p14:creationId xmlns:p14="http://schemas.microsoft.com/office/powerpoint/2010/main" val="2344075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28</a:t>
            </a:fld>
            <a:endParaRPr lang="en-US"/>
          </a:p>
        </p:txBody>
      </p:sp>
    </p:spTree>
    <p:extLst>
      <p:ext uri="{BB962C8B-B14F-4D97-AF65-F5344CB8AC3E}">
        <p14:creationId xmlns:p14="http://schemas.microsoft.com/office/powerpoint/2010/main" val="1115062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29</a:t>
            </a:fld>
            <a:endParaRPr lang="en-US"/>
          </a:p>
        </p:txBody>
      </p:sp>
    </p:spTree>
    <p:extLst>
      <p:ext uri="{BB962C8B-B14F-4D97-AF65-F5344CB8AC3E}">
        <p14:creationId xmlns:p14="http://schemas.microsoft.com/office/powerpoint/2010/main" val="333342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Steven</a:t>
            </a:r>
          </a:p>
        </p:txBody>
      </p:sp>
      <p:sp>
        <p:nvSpPr>
          <p:cNvPr id="4" name="Slide Number Placeholder 3"/>
          <p:cNvSpPr>
            <a:spLocks noGrp="1"/>
          </p:cNvSpPr>
          <p:nvPr>
            <p:ph type="sldNum" sz="quarter" idx="5"/>
          </p:nvPr>
        </p:nvSpPr>
        <p:spPr/>
        <p:txBody>
          <a:bodyPr/>
          <a:lstStyle/>
          <a:p>
            <a:fld id="{235A43C6-212E-4DAD-B980-7CFB37EE80F1}" type="slidenum">
              <a:rPr lang="en-US" smtClean="0"/>
              <a:t>3</a:t>
            </a:fld>
            <a:endParaRPr lang="en-US" dirty="0"/>
          </a:p>
        </p:txBody>
      </p:sp>
    </p:spTree>
    <p:extLst>
      <p:ext uri="{BB962C8B-B14F-4D97-AF65-F5344CB8AC3E}">
        <p14:creationId xmlns:p14="http://schemas.microsoft.com/office/powerpoint/2010/main" val="348767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30</a:t>
            </a:fld>
            <a:endParaRPr lang="en-US"/>
          </a:p>
        </p:txBody>
      </p:sp>
    </p:spTree>
    <p:extLst>
      <p:ext uri="{BB962C8B-B14F-4D97-AF65-F5344CB8AC3E}">
        <p14:creationId xmlns:p14="http://schemas.microsoft.com/office/powerpoint/2010/main" val="995067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31</a:t>
            </a:fld>
            <a:endParaRPr lang="en-US"/>
          </a:p>
        </p:txBody>
      </p:sp>
    </p:spTree>
    <p:extLst>
      <p:ext uri="{BB962C8B-B14F-4D97-AF65-F5344CB8AC3E}">
        <p14:creationId xmlns:p14="http://schemas.microsoft.com/office/powerpoint/2010/main" val="2876738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32</a:t>
            </a:fld>
            <a:endParaRPr lang="en-US"/>
          </a:p>
        </p:txBody>
      </p:sp>
    </p:spTree>
    <p:extLst>
      <p:ext uri="{BB962C8B-B14F-4D97-AF65-F5344CB8AC3E}">
        <p14:creationId xmlns:p14="http://schemas.microsoft.com/office/powerpoint/2010/main" val="1011812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33</a:t>
            </a:fld>
            <a:endParaRPr lang="en-US"/>
          </a:p>
        </p:txBody>
      </p:sp>
    </p:spTree>
    <p:extLst>
      <p:ext uri="{BB962C8B-B14F-4D97-AF65-F5344CB8AC3E}">
        <p14:creationId xmlns:p14="http://schemas.microsoft.com/office/powerpoint/2010/main" val="3988800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34</a:t>
            </a:fld>
            <a:endParaRPr lang="en-US"/>
          </a:p>
        </p:txBody>
      </p:sp>
    </p:spTree>
    <p:extLst>
      <p:ext uri="{BB962C8B-B14F-4D97-AF65-F5344CB8AC3E}">
        <p14:creationId xmlns:p14="http://schemas.microsoft.com/office/powerpoint/2010/main" val="283336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35</a:t>
            </a:fld>
            <a:endParaRPr lang="en-US"/>
          </a:p>
        </p:txBody>
      </p:sp>
    </p:spTree>
    <p:extLst>
      <p:ext uri="{BB962C8B-B14F-4D97-AF65-F5344CB8AC3E}">
        <p14:creationId xmlns:p14="http://schemas.microsoft.com/office/powerpoint/2010/main" val="3875937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36</a:t>
            </a:fld>
            <a:endParaRPr lang="en-US"/>
          </a:p>
        </p:txBody>
      </p:sp>
    </p:spTree>
    <p:extLst>
      <p:ext uri="{BB962C8B-B14F-4D97-AF65-F5344CB8AC3E}">
        <p14:creationId xmlns:p14="http://schemas.microsoft.com/office/powerpoint/2010/main" val="2058426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37</a:t>
            </a:fld>
            <a:endParaRPr lang="en-US"/>
          </a:p>
        </p:txBody>
      </p:sp>
    </p:spTree>
    <p:extLst>
      <p:ext uri="{BB962C8B-B14F-4D97-AF65-F5344CB8AC3E}">
        <p14:creationId xmlns:p14="http://schemas.microsoft.com/office/powerpoint/2010/main" val="1594507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38</a:t>
            </a:fld>
            <a:endParaRPr lang="en-US"/>
          </a:p>
        </p:txBody>
      </p:sp>
    </p:spTree>
    <p:extLst>
      <p:ext uri="{BB962C8B-B14F-4D97-AF65-F5344CB8AC3E}">
        <p14:creationId xmlns:p14="http://schemas.microsoft.com/office/powerpoint/2010/main" val="3458980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39</a:t>
            </a:fld>
            <a:endParaRPr lang="en-US"/>
          </a:p>
        </p:txBody>
      </p:sp>
    </p:spTree>
    <p:extLst>
      <p:ext uri="{BB962C8B-B14F-4D97-AF65-F5344CB8AC3E}">
        <p14:creationId xmlns:p14="http://schemas.microsoft.com/office/powerpoint/2010/main" val="369707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a:t>
            </a:fld>
            <a:endParaRPr lang="en-US" dirty="0"/>
          </a:p>
        </p:txBody>
      </p:sp>
    </p:spTree>
    <p:extLst>
      <p:ext uri="{BB962C8B-B14F-4D97-AF65-F5344CB8AC3E}">
        <p14:creationId xmlns:p14="http://schemas.microsoft.com/office/powerpoint/2010/main" val="1542421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40</a:t>
            </a:fld>
            <a:endParaRPr lang="en-US"/>
          </a:p>
        </p:txBody>
      </p:sp>
    </p:spTree>
    <p:extLst>
      <p:ext uri="{BB962C8B-B14F-4D97-AF65-F5344CB8AC3E}">
        <p14:creationId xmlns:p14="http://schemas.microsoft.com/office/powerpoint/2010/main" val="3634215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41</a:t>
            </a:fld>
            <a:endParaRPr lang="en-US"/>
          </a:p>
        </p:txBody>
      </p:sp>
    </p:spTree>
    <p:extLst>
      <p:ext uri="{BB962C8B-B14F-4D97-AF65-F5344CB8AC3E}">
        <p14:creationId xmlns:p14="http://schemas.microsoft.com/office/powerpoint/2010/main" val="210521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42</a:t>
            </a:fld>
            <a:endParaRPr lang="en-US"/>
          </a:p>
        </p:txBody>
      </p:sp>
    </p:spTree>
    <p:extLst>
      <p:ext uri="{BB962C8B-B14F-4D97-AF65-F5344CB8AC3E}">
        <p14:creationId xmlns:p14="http://schemas.microsoft.com/office/powerpoint/2010/main" val="2253149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SYLVIA – </a:t>
            </a:r>
          </a:p>
          <a:p>
            <a:endParaRPr lang="en-US" dirty="0"/>
          </a:p>
        </p:txBody>
      </p:sp>
      <p:sp>
        <p:nvSpPr>
          <p:cNvPr id="4" name="Slide Number Placeholder 3"/>
          <p:cNvSpPr>
            <a:spLocks noGrp="1"/>
          </p:cNvSpPr>
          <p:nvPr>
            <p:ph type="sldNum" sz="quarter" idx="10"/>
          </p:nvPr>
        </p:nvSpPr>
        <p:spPr/>
        <p:txBody>
          <a:bodyPr/>
          <a:lstStyle/>
          <a:p>
            <a:fld id="{46F61C2E-A742-4C66-9C09-42058C44826A}" type="slidenum">
              <a:rPr lang="en-US" smtClean="0"/>
              <a:t>43</a:t>
            </a:fld>
            <a:endParaRPr lang="en-US"/>
          </a:p>
        </p:txBody>
      </p:sp>
    </p:spTree>
    <p:extLst>
      <p:ext uri="{BB962C8B-B14F-4D97-AF65-F5344CB8AC3E}">
        <p14:creationId xmlns:p14="http://schemas.microsoft.com/office/powerpoint/2010/main" val="2022854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44</a:t>
            </a:fld>
            <a:endParaRPr lang="en-US"/>
          </a:p>
        </p:txBody>
      </p:sp>
    </p:spTree>
    <p:extLst>
      <p:ext uri="{BB962C8B-B14F-4D97-AF65-F5344CB8AC3E}">
        <p14:creationId xmlns:p14="http://schemas.microsoft.com/office/powerpoint/2010/main" val="946399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45</a:t>
            </a:fld>
            <a:endParaRPr lang="en-US"/>
          </a:p>
        </p:txBody>
      </p:sp>
    </p:spTree>
    <p:extLst>
      <p:ext uri="{BB962C8B-B14F-4D97-AF65-F5344CB8AC3E}">
        <p14:creationId xmlns:p14="http://schemas.microsoft.com/office/powerpoint/2010/main" val="3358641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46</a:t>
            </a:fld>
            <a:endParaRPr lang="en-US"/>
          </a:p>
        </p:txBody>
      </p:sp>
    </p:spTree>
    <p:extLst>
      <p:ext uri="{BB962C8B-B14F-4D97-AF65-F5344CB8AC3E}">
        <p14:creationId xmlns:p14="http://schemas.microsoft.com/office/powerpoint/2010/main" val="1007303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47</a:t>
            </a:fld>
            <a:endParaRPr lang="en-US"/>
          </a:p>
        </p:txBody>
      </p:sp>
    </p:spTree>
    <p:extLst>
      <p:ext uri="{BB962C8B-B14F-4D97-AF65-F5344CB8AC3E}">
        <p14:creationId xmlns:p14="http://schemas.microsoft.com/office/powerpoint/2010/main" val="2224232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48</a:t>
            </a:fld>
            <a:endParaRPr lang="en-US"/>
          </a:p>
        </p:txBody>
      </p:sp>
    </p:spTree>
    <p:extLst>
      <p:ext uri="{BB962C8B-B14F-4D97-AF65-F5344CB8AC3E}">
        <p14:creationId xmlns:p14="http://schemas.microsoft.com/office/powerpoint/2010/main" val="557419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49</a:t>
            </a:fld>
            <a:endParaRPr lang="en-US"/>
          </a:p>
        </p:txBody>
      </p:sp>
    </p:spTree>
    <p:extLst>
      <p:ext uri="{BB962C8B-B14F-4D97-AF65-F5344CB8AC3E}">
        <p14:creationId xmlns:p14="http://schemas.microsoft.com/office/powerpoint/2010/main" val="1605845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5</a:t>
            </a:fld>
            <a:endParaRPr lang="en-US" dirty="0"/>
          </a:p>
        </p:txBody>
      </p:sp>
    </p:spTree>
    <p:extLst>
      <p:ext uri="{BB962C8B-B14F-4D97-AF65-F5344CB8AC3E}">
        <p14:creationId xmlns:p14="http://schemas.microsoft.com/office/powerpoint/2010/main" val="425964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50</a:t>
            </a:fld>
            <a:endParaRPr lang="en-US"/>
          </a:p>
        </p:txBody>
      </p:sp>
    </p:spTree>
    <p:extLst>
      <p:ext uri="{BB962C8B-B14F-4D97-AF65-F5344CB8AC3E}">
        <p14:creationId xmlns:p14="http://schemas.microsoft.com/office/powerpoint/2010/main" val="2035107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51</a:t>
            </a:fld>
            <a:endParaRPr lang="en-US"/>
          </a:p>
        </p:txBody>
      </p:sp>
    </p:spTree>
    <p:extLst>
      <p:ext uri="{BB962C8B-B14F-4D97-AF65-F5344CB8AC3E}">
        <p14:creationId xmlns:p14="http://schemas.microsoft.com/office/powerpoint/2010/main" val="1631336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52</a:t>
            </a:fld>
            <a:endParaRPr lang="en-US"/>
          </a:p>
        </p:txBody>
      </p:sp>
    </p:spTree>
    <p:extLst>
      <p:ext uri="{BB962C8B-B14F-4D97-AF65-F5344CB8AC3E}">
        <p14:creationId xmlns:p14="http://schemas.microsoft.com/office/powerpoint/2010/main" val="4107677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53</a:t>
            </a:fld>
            <a:endParaRPr lang="en-US"/>
          </a:p>
        </p:txBody>
      </p:sp>
    </p:spTree>
    <p:extLst>
      <p:ext uri="{BB962C8B-B14F-4D97-AF65-F5344CB8AC3E}">
        <p14:creationId xmlns:p14="http://schemas.microsoft.com/office/powerpoint/2010/main" val="227821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p:txBody>
      </p:sp>
      <p:sp>
        <p:nvSpPr>
          <p:cNvPr id="4" name="Slide Number Placeholder 3"/>
          <p:cNvSpPr>
            <a:spLocks noGrp="1"/>
          </p:cNvSpPr>
          <p:nvPr>
            <p:ph type="sldNum" sz="quarter" idx="10"/>
          </p:nvPr>
        </p:nvSpPr>
        <p:spPr/>
        <p:txBody>
          <a:bodyPr/>
          <a:lstStyle/>
          <a:p>
            <a:fld id="{235A43C6-212E-4DAD-B980-7CFB37EE80F1}" type="slidenum">
              <a:rPr lang="en-US" smtClean="0"/>
              <a:t>6</a:t>
            </a:fld>
            <a:endParaRPr lang="en-US" dirty="0"/>
          </a:p>
        </p:txBody>
      </p:sp>
    </p:spTree>
    <p:extLst>
      <p:ext uri="{BB962C8B-B14F-4D97-AF65-F5344CB8AC3E}">
        <p14:creationId xmlns:p14="http://schemas.microsoft.com/office/powerpoint/2010/main" val="234816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p:txBody>
      </p:sp>
      <p:sp>
        <p:nvSpPr>
          <p:cNvPr id="4" name="Slide Number Placeholder 3"/>
          <p:cNvSpPr>
            <a:spLocks noGrp="1"/>
          </p:cNvSpPr>
          <p:nvPr>
            <p:ph type="sldNum" sz="quarter" idx="10"/>
          </p:nvPr>
        </p:nvSpPr>
        <p:spPr/>
        <p:txBody>
          <a:bodyPr/>
          <a:lstStyle/>
          <a:p>
            <a:fld id="{235A43C6-212E-4DAD-B980-7CFB37EE80F1}" type="slidenum">
              <a:rPr lang="en-US" smtClean="0"/>
              <a:t>7</a:t>
            </a:fld>
            <a:endParaRPr lang="en-US" dirty="0"/>
          </a:p>
        </p:txBody>
      </p:sp>
    </p:spTree>
    <p:extLst>
      <p:ext uri="{BB962C8B-B14F-4D97-AF65-F5344CB8AC3E}">
        <p14:creationId xmlns:p14="http://schemas.microsoft.com/office/powerpoint/2010/main" val="357897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MARILYN – </a:t>
            </a:r>
          </a:p>
          <a:p>
            <a:endParaRPr lang="en-US" dirty="0"/>
          </a:p>
        </p:txBody>
      </p:sp>
      <p:sp>
        <p:nvSpPr>
          <p:cNvPr id="4" name="Slide Number Placeholder 3"/>
          <p:cNvSpPr>
            <a:spLocks noGrp="1"/>
          </p:cNvSpPr>
          <p:nvPr>
            <p:ph type="sldNum" sz="quarter" idx="5"/>
          </p:nvPr>
        </p:nvSpPr>
        <p:spPr/>
        <p:txBody>
          <a:bodyPr/>
          <a:lstStyle/>
          <a:p>
            <a:fld id="{235A43C6-212E-4DAD-B980-7CFB37EE80F1}" type="slidenum">
              <a:rPr lang="en-US" smtClean="0"/>
              <a:t>8</a:t>
            </a:fld>
            <a:endParaRPr lang="en-US"/>
          </a:p>
        </p:txBody>
      </p:sp>
    </p:spTree>
    <p:extLst>
      <p:ext uri="{BB962C8B-B14F-4D97-AF65-F5344CB8AC3E}">
        <p14:creationId xmlns:p14="http://schemas.microsoft.com/office/powerpoint/2010/main" val="2105998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The Environmental Justice Element of the General Plan addresses the inequities and disparities in environmental conditions and resources. The Environmental Justice Element also identifies low-income populations and communities of color that bear a disproportionate burden of environmental hazards and pollutions.</a:t>
            </a:r>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9</a:t>
            </a:fld>
            <a:endParaRPr lang="en-US"/>
          </a:p>
        </p:txBody>
      </p:sp>
    </p:spTree>
    <p:extLst>
      <p:ext uri="{BB962C8B-B14F-4D97-AF65-F5344CB8AC3E}">
        <p14:creationId xmlns:p14="http://schemas.microsoft.com/office/powerpoint/2010/main" val="2700615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EC79-0236-4CE1-85A0-96717EA0C556}"/>
              </a:ext>
            </a:extLst>
          </p:cNvPr>
          <p:cNvSpPr>
            <a:spLocks noGrp="1"/>
          </p:cNvSpPr>
          <p:nvPr>
            <p:ph type="ctrTitle"/>
          </p:nvPr>
        </p:nvSpPr>
        <p:spPr>
          <a:xfrm>
            <a:off x="1524000" y="1122363"/>
            <a:ext cx="9144000" cy="2387600"/>
          </a:xfrm>
        </p:spPr>
        <p:txBody>
          <a:bodyPr anchor="b">
            <a:normAutofit/>
          </a:bodyPr>
          <a:lstStyle>
            <a:lvl1pPr algn="ctr">
              <a:defRPr sz="5000"/>
            </a:lvl1pPr>
          </a:lstStyle>
          <a:p>
            <a:r>
              <a:rPr lang="en-US" dirty="0"/>
              <a:t>Click to edit Master title style</a:t>
            </a:r>
          </a:p>
        </p:txBody>
      </p:sp>
      <p:sp>
        <p:nvSpPr>
          <p:cNvPr id="3" name="Subtitle 2">
            <a:extLst>
              <a:ext uri="{FF2B5EF4-FFF2-40B4-BE49-F238E27FC236}">
                <a16:creationId xmlns:a16="http://schemas.microsoft.com/office/drawing/2014/main" id="{AAEDFB1C-6FBA-4E64-A4EE-BC13DC7C1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A2256-EA5A-45E5-8DBD-080F6B46F01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5" name="Footer Placeholder 4">
            <a:extLst>
              <a:ext uri="{FF2B5EF4-FFF2-40B4-BE49-F238E27FC236}">
                <a16:creationId xmlns:a16="http://schemas.microsoft.com/office/drawing/2014/main" id="{DFC40358-F828-448E-BF48-BF5DD2D2E3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CC9B4B-B6C1-4C70-8FA7-68F732150AC9}"/>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46514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EC9D-651F-4C7B-B6C1-AF2E26D0B8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0C09B6-5D38-40EA-917F-1F399EA98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1D7A6-BB9B-427B-860D-8CED73B241A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5" name="Footer Placeholder 4">
            <a:extLst>
              <a:ext uri="{FF2B5EF4-FFF2-40B4-BE49-F238E27FC236}">
                <a16:creationId xmlns:a16="http://schemas.microsoft.com/office/drawing/2014/main" id="{AB8DC8CD-6986-40D4-B015-D43ED95AC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E75DA1-9877-42EB-BC2E-E631D3628AA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423151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A2D42-47E1-4131-A041-FD8FD13622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C2EF13-E2BC-4413-8229-730BFB7DE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18F6E-E83A-4A73-B443-9222FA280BD0}"/>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5" name="Footer Placeholder 4">
            <a:extLst>
              <a:ext uri="{FF2B5EF4-FFF2-40B4-BE49-F238E27FC236}">
                <a16:creationId xmlns:a16="http://schemas.microsoft.com/office/drawing/2014/main" id="{D60C96A2-8A72-4328-8586-407B5283F9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74F7E1-791F-460E-9B86-092235319D02}"/>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1632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6ACA-C10F-421D-B1A5-C8FA3B7C3DF8}"/>
              </a:ext>
            </a:extLst>
          </p:cNvPr>
          <p:cNvSpPr>
            <a:spLocks noGrp="1"/>
          </p:cNvSpPr>
          <p:nvPr>
            <p:ph type="title"/>
          </p:nvPr>
        </p:nvSpPr>
        <p:spPr>
          <a:xfrm>
            <a:off x="273527" y="1071016"/>
            <a:ext cx="5685976" cy="997913"/>
          </a:xfrm>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8CA3ABD-A01D-4383-8C71-0DA2E06F32BC}"/>
              </a:ext>
            </a:extLst>
          </p:cNvPr>
          <p:cNvSpPr>
            <a:spLocks noGrp="1"/>
          </p:cNvSpPr>
          <p:nvPr>
            <p:ph idx="1"/>
          </p:nvPr>
        </p:nvSpPr>
        <p:spPr>
          <a:xfrm>
            <a:off x="273527" y="2222387"/>
            <a:ext cx="5685976" cy="4196162"/>
          </a:xfrm>
        </p:spPr>
        <p:txBody>
          <a:bodyPr/>
          <a:lstStyle>
            <a:lvl1pPr>
              <a:defRPr sz="1900">
                <a:solidFill>
                  <a:srgbClr val="1D345D"/>
                </a:solidFill>
              </a:defRPr>
            </a:lvl1pPr>
            <a:lvl2pPr>
              <a:defRPr sz="1700">
                <a:solidFill>
                  <a:srgbClr val="1D345D"/>
                </a:solidFill>
              </a:defRPr>
            </a:lvl2pPr>
            <a:lvl3pPr>
              <a:defRPr>
                <a:solidFill>
                  <a:srgbClr val="1D345D"/>
                </a:solidFill>
              </a:defRPr>
            </a:lvl3pPr>
            <a:lvl4pPr>
              <a:defRPr>
                <a:solidFill>
                  <a:srgbClr val="1D345D"/>
                </a:solidFill>
              </a:defRPr>
            </a:lvl4pPr>
            <a:lvl5pPr>
              <a:defRPr>
                <a:solidFill>
                  <a:srgbClr val="1D345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73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4705-2923-4AF4-95FB-23BD61D7B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35266-DF3C-41FA-A714-5E6C066FCA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4AC53-0903-4E0F-9FDB-3C86B59FF83C}"/>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5" name="Footer Placeholder 4">
            <a:extLst>
              <a:ext uri="{FF2B5EF4-FFF2-40B4-BE49-F238E27FC236}">
                <a16:creationId xmlns:a16="http://schemas.microsoft.com/office/drawing/2014/main" id="{49B2F6CF-B3C5-40AE-B028-102B4E229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69CA3-FEF5-4413-8570-8DBED2773FBB}"/>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2408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F21E-1FF6-4E5E-8288-1953B26F8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C12A1F-0EE8-484A-A6A4-94E1008D2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32848-0129-4E10-8F91-CD8847F42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9CCE4D-F663-4B42-ACD9-2A6D267B7F84}"/>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6" name="Footer Placeholder 5">
            <a:extLst>
              <a:ext uri="{FF2B5EF4-FFF2-40B4-BE49-F238E27FC236}">
                <a16:creationId xmlns:a16="http://schemas.microsoft.com/office/drawing/2014/main" id="{076E18A3-5D43-489B-8D21-2742B1D84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F335A-DD30-4B63-9DB3-C3C273454DC8}"/>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89895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8F2-927E-4CAB-9B82-DB7856881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744E5-5165-4ED5-81D4-383B5DC3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BEF8BC-6D7B-402F-B2E3-C98CBA65B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5A095-917F-416F-BF83-029167DB6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D44A4-DA21-4696-B7BE-4C455383C9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2B8EEC-C074-4039-8ABF-D4DB8D3B5DD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8" name="Footer Placeholder 7">
            <a:extLst>
              <a:ext uri="{FF2B5EF4-FFF2-40B4-BE49-F238E27FC236}">
                <a16:creationId xmlns:a16="http://schemas.microsoft.com/office/drawing/2014/main" id="{348D9F9D-ED89-4A79-8953-E60259FBB2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5246DD-B06A-428B-BA48-AD2CC3E8810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2869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4729-D98A-46B7-B818-3CAEA1D1F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25B4A-658E-41AE-9B25-C1687A41DB2D}"/>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4" name="Footer Placeholder 3">
            <a:extLst>
              <a:ext uri="{FF2B5EF4-FFF2-40B4-BE49-F238E27FC236}">
                <a16:creationId xmlns:a16="http://schemas.microsoft.com/office/drawing/2014/main" id="{014A7A6A-6433-4A7E-9FE4-243844755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E47AA4-4F3C-40FF-8782-64AF048D011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73972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D101C-14CB-49AF-B751-443E1034DE83}"/>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3" name="Footer Placeholder 2">
            <a:extLst>
              <a:ext uri="{FF2B5EF4-FFF2-40B4-BE49-F238E27FC236}">
                <a16:creationId xmlns:a16="http://schemas.microsoft.com/office/drawing/2014/main" id="{5E7805DD-AD89-419E-8998-E35A386848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E14D87-7926-4E00-88AD-89A93A95BA0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4990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8C1E-EC66-4BA7-B65D-3A7A21B06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6884D-40C0-4318-9114-FB679FA7B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8AC253-BF65-4265-BAD1-318520FE5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7A38B-8E1D-430C-AF3D-4275B8AD2537}"/>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6" name="Footer Placeholder 5">
            <a:extLst>
              <a:ext uri="{FF2B5EF4-FFF2-40B4-BE49-F238E27FC236}">
                <a16:creationId xmlns:a16="http://schemas.microsoft.com/office/drawing/2014/main" id="{BDF84AD2-4C18-4FC6-9A77-EAEAC2132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7ACD34-3E5C-4836-A997-C33CACE9ACC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5210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4029-C3E6-454B-9C85-FC4E5DA6E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9F8C20-23F8-4201-B0D0-E8F6A11AC1BF}"/>
              </a:ext>
            </a:extLst>
          </p:cNvPr>
          <p:cNvSpPr>
            <a:spLocks noGrp="1"/>
          </p:cNvSpPr>
          <p:nvPr>
            <p:ph type="pic" idx="1"/>
          </p:nvPr>
        </p:nvSpPr>
        <p:spPr>
          <a:xfrm>
            <a:off x="5183188" y="987425"/>
            <a:ext cx="3582193" cy="238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9FF9A7-D7C6-4A51-A630-107D20476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D4085-4B0E-4D09-A1B6-380B51CD6B3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10/17/23</a:t>
            </a:fld>
            <a:endParaRPr lang="en-US"/>
          </a:p>
        </p:txBody>
      </p:sp>
      <p:sp>
        <p:nvSpPr>
          <p:cNvPr id="6" name="Footer Placeholder 5">
            <a:extLst>
              <a:ext uri="{FF2B5EF4-FFF2-40B4-BE49-F238E27FC236}">
                <a16:creationId xmlns:a16="http://schemas.microsoft.com/office/drawing/2014/main" id="{D622658C-6171-4F4A-A401-6CA194629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6D12C1-9F34-458C-8012-62C6178A3B2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109580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3F917-7C7A-4147-B1BE-0D9EBA90B82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69" t="34989" r="309" b="54139"/>
          <a:stretch/>
        </p:blipFill>
        <p:spPr>
          <a:xfrm>
            <a:off x="0" y="-8834"/>
            <a:ext cx="10346954" cy="704088"/>
          </a:xfrm>
          <a:prstGeom prst="rect">
            <a:avLst/>
          </a:prstGeom>
        </p:spPr>
      </p:pic>
      <p:sp>
        <p:nvSpPr>
          <p:cNvPr id="16" name="Rectangle 15">
            <a:extLst>
              <a:ext uri="{FF2B5EF4-FFF2-40B4-BE49-F238E27FC236}">
                <a16:creationId xmlns:a16="http://schemas.microsoft.com/office/drawing/2014/main" id="{A20E7762-472E-4ED5-AF6C-7600BF3C7102}"/>
              </a:ext>
            </a:extLst>
          </p:cNvPr>
          <p:cNvSpPr/>
          <p:nvPr userDrawn="1"/>
        </p:nvSpPr>
        <p:spPr>
          <a:xfrm>
            <a:off x="0" y="0"/>
            <a:ext cx="12192000" cy="6858000"/>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26211D-863B-4550-8C50-E3A6AD63A9A6}"/>
              </a:ext>
            </a:extLst>
          </p:cNvPr>
          <p:cNvSpPr/>
          <p:nvPr userDrawn="1"/>
        </p:nvSpPr>
        <p:spPr>
          <a:xfrm>
            <a:off x="192024" y="1010210"/>
            <a:ext cx="11812006" cy="5663976"/>
          </a:xfrm>
          <a:prstGeom prst="rect">
            <a:avLst/>
          </a:prstGeom>
          <a:solidFill>
            <a:srgbClr val="81828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8285"/>
              </a:solidFill>
            </a:endParaRPr>
          </a:p>
        </p:txBody>
      </p:sp>
      <p:sp>
        <p:nvSpPr>
          <p:cNvPr id="2" name="Title Placeholder 1">
            <a:extLst>
              <a:ext uri="{FF2B5EF4-FFF2-40B4-BE49-F238E27FC236}">
                <a16:creationId xmlns:a16="http://schemas.microsoft.com/office/drawing/2014/main" id="{CB5BA3AC-5E2F-4076-9806-E6F0936DC3D9}"/>
              </a:ext>
            </a:extLst>
          </p:cNvPr>
          <p:cNvSpPr>
            <a:spLocks noGrp="1"/>
          </p:cNvSpPr>
          <p:nvPr>
            <p:ph type="title"/>
          </p:nvPr>
        </p:nvSpPr>
        <p:spPr>
          <a:xfrm>
            <a:off x="329184" y="1055812"/>
            <a:ext cx="5766816" cy="9064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620439-2415-41EC-9CC0-5D3FBCC0B3BF}"/>
              </a:ext>
            </a:extLst>
          </p:cNvPr>
          <p:cNvSpPr>
            <a:spLocks noGrp="1"/>
          </p:cNvSpPr>
          <p:nvPr>
            <p:ph type="body" idx="1"/>
          </p:nvPr>
        </p:nvSpPr>
        <p:spPr>
          <a:xfrm>
            <a:off x="329184" y="1968423"/>
            <a:ext cx="5766816" cy="4617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8" name="Rectangle 7">
            <a:extLst>
              <a:ext uri="{FF2B5EF4-FFF2-40B4-BE49-F238E27FC236}">
                <a16:creationId xmlns:a16="http://schemas.microsoft.com/office/drawing/2014/main" id="{99A46F1C-0EA2-4AA0-A330-083AE1798F72}"/>
              </a:ext>
            </a:extLst>
          </p:cNvPr>
          <p:cNvSpPr/>
          <p:nvPr userDrawn="1"/>
        </p:nvSpPr>
        <p:spPr>
          <a:xfrm>
            <a:off x="0" y="0"/>
            <a:ext cx="10351008" cy="704088"/>
          </a:xfrm>
          <a:prstGeom prst="rect">
            <a:avLst/>
          </a:prstGeom>
          <a:solidFill>
            <a:srgbClr val="1D34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CBD854A-D919-4BC4-B223-7C4EA3483677}"/>
              </a:ext>
            </a:extLst>
          </p:cNvPr>
          <p:cNvSpPr/>
          <p:nvPr userDrawn="1"/>
        </p:nvSpPr>
        <p:spPr>
          <a:xfrm>
            <a:off x="187970" y="6633039"/>
            <a:ext cx="11812006" cy="45719"/>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with medium confidence">
            <a:extLst>
              <a:ext uri="{FF2B5EF4-FFF2-40B4-BE49-F238E27FC236}">
                <a16:creationId xmlns:a16="http://schemas.microsoft.com/office/drawing/2014/main" id="{9D2121C7-310F-4476-8C3F-FC4C0988FAC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579608" y="111316"/>
            <a:ext cx="1396990" cy="805045"/>
          </a:xfrm>
          <a:prstGeom prst="rect">
            <a:avLst/>
          </a:prstGeom>
        </p:spPr>
      </p:pic>
      <p:sp>
        <p:nvSpPr>
          <p:cNvPr id="13" name="Rectangle 12">
            <a:extLst>
              <a:ext uri="{FF2B5EF4-FFF2-40B4-BE49-F238E27FC236}">
                <a16:creationId xmlns:a16="http://schemas.microsoft.com/office/drawing/2014/main" id="{0D755791-6DEB-4C2F-906D-63791128DA82}"/>
              </a:ext>
            </a:extLst>
          </p:cNvPr>
          <p:cNvSpPr/>
          <p:nvPr userDrawn="1"/>
        </p:nvSpPr>
        <p:spPr>
          <a:xfrm>
            <a:off x="0" y="738987"/>
            <a:ext cx="10351008" cy="120549"/>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4C49F2-0BA4-46CA-991C-8E2DA92C9E30}"/>
              </a:ext>
            </a:extLst>
          </p:cNvPr>
          <p:cNvSpPr txBox="1"/>
          <p:nvPr userDrawn="1"/>
        </p:nvSpPr>
        <p:spPr>
          <a:xfrm>
            <a:off x="192024" y="192959"/>
            <a:ext cx="10158984" cy="292388"/>
          </a:xfrm>
          <a:prstGeom prst="rect">
            <a:avLst/>
          </a:prstGeom>
          <a:noFill/>
        </p:spPr>
        <p:txBody>
          <a:bodyPr wrap="square" rtlCol="0">
            <a:spAutoFit/>
          </a:bodyPr>
          <a:lstStyle/>
          <a:p>
            <a:r>
              <a:rPr lang="en-US" sz="1300" dirty="0">
                <a:solidFill>
                  <a:schemeClr val="bg1"/>
                </a:solidFill>
                <a:latin typeface="Arial" panose="020B0604020202020204" pitchFamily="34" charset="0"/>
                <a:cs typeface="Arial" panose="020B0604020202020204" pitchFamily="34" charset="0"/>
              </a:rPr>
              <a:t>General Plan, Housing, Environmental Justice, and Safety Elements </a:t>
            </a:r>
          </a:p>
        </p:txBody>
      </p:sp>
    </p:spTree>
    <p:extLst>
      <p:ext uri="{BB962C8B-B14F-4D97-AF65-F5344CB8AC3E}">
        <p14:creationId xmlns:p14="http://schemas.microsoft.com/office/powerpoint/2010/main" val="3482836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jpeg"/><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jp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jpeg"/><Relationship Id="rId7"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jpeg"/><Relationship Id="rId7"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5.jp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4.jpeg"/><Relationship Id="rId7"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5.jpg"/><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msimpson@irwindaleca.gov"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hyperlink" Target="https://www.irwindaleca.gov/570/Housing-Element-General-Plan-Update"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48.jpeg"/><Relationship Id="rId7"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A73F1D-69CA-46EF-A3C7-7394E2A2B10E}"/>
              </a:ext>
            </a:extLst>
          </p:cNvPr>
          <p:cNvSpPr/>
          <p:nvPr/>
        </p:nvSpPr>
        <p:spPr>
          <a:xfrm>
            <a:off x="0" y="0"/>
            <a:ext cx="12192000" cy="3704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ground, outdoor&#10;&#10;Description automatically generated">
            <a:extLst>
              <a:ext uri="{FF2B5EF4-FFF2-40B4-BE49-F238E27FC236}">
                <a16:creationId xmlns:a16="http://schemas.microsoft.com/office/drawing/2014/main" id="{64A5A204-8B3C-46BD-9277-B3B48EA1C1C4}"/>
              </a:ext>
            </a:extLst>
          </p:cNvPr>
          <p:cNvPicPr>
            <a:picLocks noChangeAspect="1"/>
          </p:cNvPicPr>
          <p:nvPr/>
        </p:nvPicPr>
        <p:blipFill rotWithShape="1">
          <a:blip r:embed="rId3">
            <a:extLst>
              <a:ext uri="{28A0092B-C50C-407E-A947-70E740481C1C}">
                <a14:useLocalDpi xmlns:a14="http://schemas.microsoft.com/office/drawing/2010/main" val="0"/>
              </a:ext>
            </a:extLst>
          </a:blip>
          <a:srcRect t="21652" b="19529"/>
          <a:stretch/>
        </p:blipFill>
        <p:spPr>
          <a:xfrm>
            <a:off x="-3268" y="2889942"/>
            <a:ext cx="12192000" cy="3968057"/>
          </a:xfrm>
          <a:prstGeom prst="rect">
            <a:avLst/>
          </a:prstGeom>
        </p:spPr>
      </p:pic>
      <p:sp>
        <p:nvSpPr>
          <p:cNvPr id="19" name="Rectangle 18">
            <a:extLst>
              <a:ext uri="{FF2B5EF4-FFF2-40B4-BE49-F238E27FC236}">
                <a16:creationId xmlns:a16="http://schemas.microsoft.com/office/drawing/2014/main" id="{D69ABC34-339B-4D24-87AC-4211DA932023}"/>
              </a:ext>
            </a:extLst>
          </p:cNvPr>
          <p:cNvSpPr/>
          <p:nvPr/>
        </p:nvSpPr>
        <p:spPr>
          <a:xfrm>
            <a:off x="-6183" y="18360"/>
            <a:ext cx="12192000" cy="3053329"/>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004A502-6E8B-4C14-951D-C4071252044F}"/>
              </a:ext>
            </a:extLst>
          </p:cNvPr>
          <p:cNvSpPr/>
          <p:nvPr/>
        </p:nvSpPr>
        <p:spPr>
          <a:xfrm>
            <a:off x="-9405" y="3019607"/>
            <a:ext cx="12201405" cy="3838393"/>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54E83819-459A-4254-AE66-1905C3B20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373" y="697794"/>
            <a:ext cx="2308888" cy="1330546"/>
          </a:xfrm>
          <a:prstGeom prst="rect">
            <a:avLst/>
          </a:prstGeom>
        </p:spPr>
      </p:pic>
      <p:sp>
        <p:nvSpPr>
          <p:cNvPr id="10" name="TextBox 9">
            <a:extLst>
              <a:ext uri="{FF2B5EF4-FFF2-40B4-BE49-F238E27FC236}">
                <a16:creationId xmlns:a16="http://schemas.microsoft.com/office/drawing/2014/main" id="{B3D24254-EA62-4456-9556-33B105AA40D0}"/>
              </a:ext>
            </a:extLst>
          </p:cNvPr>
          <p:cNvSpPr txBox="1"/>
          <p:nvPr/>
        </p:nvSpPr>
        <p:spPr>
          <a:xfrm>
            <a:off x="2129028" y="2168751"/>
            <a:ext cx="7933944" cy="477054"/>
          </a:xfrm>
          <a:prstGeom prst="rect">
            <a:avLst/>
          </a:prstGeom>
          <a:noFill/>
        </p:spPr>
        <p:txBody>
          <a:bodyPr wrap="square" rtlCol="0">
            <a:spAutoFit/>
          </a:bodyPr>
          <a:lstStyle/>
          <a:p>
            <a:pPr algn="ctr"/>
            <a:r>
              <a:rPr lang="en-US" sz="2500" dirty="0">
                <a:solidFill>
                  <a:srgbClr val="1D345D"/>
                </a:solidFill>
                <a:latin typeface="Arial" panose="020B0604020202020204" pitchFamily="34" charset="0"/>
                <a:cs typeface="Arial" panose="020B0604020202020204" pitchFamily="34" charset="0"/>
              </a:rPr>
              <a:t>CITY OF IRWINDALE</a:t>
            </a:r>
          </a:p>
        </p:txBody>
      </p:sp>
      <p:sp>
        <p:nvSpPr>
          <p:cNvPr id="11" name="TextBox 10">
            <a:extLst>
              <a:ext uri="{FF2B5EF4-FFF2-40B4-BE49-F238E27FC236}">
                <a16:creationId xmlns:a16="http://schemas.microsoft.com/office/drawing/2014/main" id="{3B073954-5E20-4844-8257-6D5D5B7EE878}"/>
              </a:ext>
            </a:extLst>
          </p:cNvPr>
          <p:cNvSpPr txBox="1"/>
          <p:nvPr/>
        </p:nvSpPr>
        <p:spPr>
          <a:xfrm>
            <a:off x="596874" y="3439783"/>
            <a:ext cx="10971878" cy="2354491"/>
          </a:xfrm>
          <a:prstGeom prst="rect">
            <a:avLst/>
          </a:prstGeom>
          <a:noFill/>
        </p:spPr>
        <p:txBody>
          <a:bodyPr wrap="square" rtlCol="0">
            <a:spAutoFit/>
          </a:bodyPr>
          <a:lstStyle/>
          <a:p>
            <a:pPr algn="ctr"/>
            <a:r>
              <a:rPr lang="en-US" sz="3500" dirty="0">
                <a:solidFill>
                  <a:schemeClr val="bg1"/>
                </a:solidFill>
                <a:latin typeface="Arial" panose="020B0604020202020204" pitchFamily="34" charset="0"/>
                <a:cs typeface="Arial" panose="020B0604020202020204" pitchFamily="34" charset="0"/>
              </a:rPr>
              <a:t>COMMUNITY WORKSHOP</a:t>
            </a:r>
          </a:p>
          <a:p>
            <a:pPr algn="ctr"/>
            <a:r>
              <a:rPr lang="en-US" sz="2500" dirty="0">
                <a:solidFill>
                  <a:schemeClr val="bg1"/>
                </a:solidFill>
                <a:latin typeface="Arial" panose="020B0604020202020204" pitchFamily="34" charset="0"/>
                <a:cs typeface="Arial" panose="020B0604020202020204" pitchFamily="34" charset="0"/>
              </a:rPr>
              <a:t>Environmental Justice and Safety Elements</a:t>
            </a:r>
            <a:br>
              <a:rPr lang="en-US" sz="2500" dirty="0">
                <a:solidFill>
                  <a:schemeClr val="bg1"/>
                </a:solidFill>
                <a:latin typeface="Arial" panose="020B0604020202020204" pitchFamily="34" charset="0"/>
                <a:cs typeface="Arial" panose="020B0604020202020204" pitchFamily="34" charset="0"/>
              </a:rPr>
            </a:br>
            <a:endParaRPr lang="en-US" sz="1500" dirty="0">
              <a:solidFill>
                <a:schemeClr val="bg1"/>
              </a:solidFill>
              <a:latin typeface="Arial" panose="020B0604020202020204" pitchFamily="34" charset="0"/>
              <a:cs typeface="Arial" panose="020B0604020202020204" pitchFamily="34" charset="0"/>
            </a:endParaRPr>
          </a:p>
          <a:p>
            <a:pPr algn="ctr"/>
            <a:endParaRPr lang="en-US" sz="1200" dirty="0">
              <a:solidFill>
                <a:schemeClr val="bg1"/>
              </a:solidFill>
              <a:latin typeface="Arial" panose="020B0604020202020204" pitchFamily="34" charset="0"/>
              <a:cs typeface="Arial" panose="020B0604020202020204" pitchFamily="34" charset="0"/>
            </a:endParaRPr>
          </a:p>
          <a:p>
            <a:pPr lvl="0" algn="ctr"/>
            <a:r>
              <a:rPr lang="es-ES" sz="3500" dirty="0">
                <a:solidFill>
                  <a:schemeClr val="bg1"/>
                </a:solidFill>
                <a:latin typeface="Arial" panose="020B0604020202020204" pitchFamily="34" charset="0"/>
                <a:cs typeface="Arial" panose="020B0604020202020204" pitchFamily="34" charset="0"/>
              </a:rPr>
              <a:t>REUNIÓN COMUNITARI</a:t>
            </a:r>
            <a:r>
              <a:rPr lang="en-US" sz="3500" dirty="0">
                <a:solidFill>
                  <a:schemeClr val="bg1"/>
                </a:solidFill>
                <a:latin typeface="Arial" panose="020B0604020202020204" pitchFamily="34" charset="0"/>
                <a:cs typeface="Arial" panose="020B0604020202020204" pitchFamily="34" charset="0"/>
              </a:rPr>
              <a:t>A</a:t>
            </a:r>
          </a:p>
          <a:p>
            <a:pPr algn="ctr"/>
            <a:r>
              <a:rPr lang="es-ES" sz="2500" dirty="0">
                <a:solidFill>
                  <a:schemeClr val="bg1"/>
                </a:solidFill>
                <a:latin typeface="Arial" panose="020B0604020202020204" pitchFamily="34" charset="0"/>
                <a:cs typeface="Arial" panose="020B0604020202020204" pitchFamily="34" charset="0"/>
              </a:rPr>
              <a:t>Elementos de la Justicia Ambiental y Seguridad</a:t>
            </a:r>
            <a:endParaRPr lang="en-US" sz="25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E47E3ED-534B-4156-AA6D-6E8D3E06FD1A}"/>
              </a:ext>
            </a:extLst>
          </p:cNvPr>
          <p:cNvSpPr txBox="1"/>
          <p:nvPr/>
        </p:nvSpPr>
        <p:spPr>
          <a:xfrm>
            <a:off x="1931721" y="6185540"/>
            <a:ext cx="7933944" cy="400110"/>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October 17</a:t>
            </a:r>
            <a:r>
              <a:rPr lang="en-US" sz="2000" baseline="30000" dirty="0">
                <a:solidFill>
                  <a:schemeClr val="bg1"/>
                </a:solidFill>
                <a:latin typeface="Arial" panose="020B0604020202020204" pitchFamily="34" charset="0"/>
                <a:cs typeface="Arial" panose="020B0604020202020204" pitchFamily="34" charset="0"/>
              </a:rPr>
              <a:t>th</a:t>
            </a:r>
            <a:r>
              <a:rPr lang="en-US" sz="2000" dirty="0">
                <a:solidFill>
                  <a:schemeClr val="bg1"/>
                </a:solidFill>
                <a:latin typeface="Arial" panose="020B0604020202020204" pitchFamily="34" charset="0"/>
                <a:cs typeface="Arial" panose="020B0604020202020204" pitchFamily="34" charset="0"/>
              </a:rPr>
              <a:t>, 2023</a:t>
            </a:r>
          </a:p>
        </p:txBody>
      </p:sp>
      <p:sp>
        <p:nvSpPr>
          <p:cNvPr id="16" name="Rectangle 15">
            <a:extLst>
              <a:ext uri="{FF2B5EF4-FFF2-40B4-BE49-F238E27FC236}">
                <a16:creationId xmlns:a16="http://schemas.microsoft.com/office/drawing/2014/main" id="{310A2766-E096-4A5C-BC28-7EA983FAE84A}"/>
              </a:ext>
            </a:extLst>
          </p:cNvPr>
          <p:cNvSpPr/>
          <p:nvPr/>
        </p:nvSpPr>
        <p:spPr>
          <a:xfrm>
            <a:off x="-3091" y="2891333"/>
            <a:ext cx="12192000" cy="198716"/>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9B859BF-85EE-481A-9D82-6ECA57371674}"/>
              </a:ext>
            </a:extLst>
          </p:cNvPr>
          <p:cNvSpPr/>
          <p:nvPr/>
        </p:nvSpPr>
        <p:spPr>
          <a:xfrm>
            <a:off x="0" y="28039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98D82AC2-BF10-C6F5-4BF1-9951E8ECD029}"/>
              </a:ext>
            </a:extLst>
          </p:cNvPr>
          <p:cNvCxnSpPr/>
          <p:nvPr/>
        </p:nvCxnSpPr>
        <p:spPr>
          <a:xfrm>
            <a:off x="2438400" y="4590192"/>
            <a:ext cx="731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91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EF192D-69D2-FCB8-3490-9368751D7145}"/>
              </a:ext>
            </a:extLst>
          </p:cNvPr>
          <p:cNvSpPr txBox="1">
            <a:spLocks/>
          </p:cNvSpPr>
          <p:nvPr/>
        </p:nvSpPr>
        <p:spPr>
          <a:xfrm>
            <a:off x="6239436" y="1990684"/>
            <a:ext cx="5690795" cy="3486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8A1B04"/>
                </a:solidFill>
                <a:effectLst/>
                <a:uLnTx/>
                <a:uFillTx/>
                <a:latin typeface="Arial" panose="020B0604020202020204" pitchFamily="34" charset="0"/>
                <a:ea typeface="+mn-ea"/>
                <a:cs typeface="Arial" panose="020B0604020202020204" pitchFamily="34" charset="0"/>
              </a:rPr>
              <a:t>Objectivo</a:t>
            </a:r>
            <a:r>
              <a:rPr kumimoji="0" lang="en-US" sz="2800" b="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000" dirty="0">
                <a:solidFill>
                  <a:srgbClr val="8A1B04"/>
                </a:solidFill>
                <a:ea typeface="+mn-ea"/>
              </a:rPr>
              <a:t>Aborda los posibles riesgos para la vida y la propiedad resultantes de peligros de origen natural, como terremotos e inundaciones, y peligros de origen humano, como la contaminación del aire y la calidad del agua. También identifica a los proveedores de seguridad pública, como los equipos de preparación y respuesta en caso de emergencia.</a:t>
            </a:r>
            <a:endParaRPr kumimoji="0" lang="en-US" sz="220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25399CE-FE7A-D96F-86F4-732118088903}"/>
              </a:ext>
            </a:extLst>
          </p:cNvPr>
          <p:cNvSpPr txBox="1"/>
          <p:nvPr/>
        </p:nvSpPr>
        <p:spPr>
          <a:xfrm>
            <a:off x="401309" y="2226165"/>
            <a:ext cx="5690796" cy="270740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D345D"/>
                </a:solidFill>
                <a:effectLst/>
                <a:uLnTx/>
                <a:uFillTx/>
                <a:latin typeface="Arial" panose="020B0604020202020204" pitchFamily="34" charset="0"/>
                <a:ea typeface="+mn-ea"/>
                <a:cs typeface="Arial" panose="020B0604020202020204" pitchFamily="34" charset="0"/>
              </a:rPr>
              <a:t>Safety Element Goal:</a:t>
            </a:r>
            <a:endParaRPr lang="en-US" sz="2400" dirty="0">
              <a:solidFill>
                <a:srgbClr val="1D345D"/>
              </a:solidFill>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lang="en-US" sz="2000" dirty="0">
                <a:solidFill>
                  <a:srgbClr val="1D345D"/>
                </a:solidFill>
                <a:latin typeface="Arial" panose="020B0604020202020204" pitchFamily="34" charset="0"/>
                <a:cs typeface="Arial" panose="020B0604020202020204" pitchFamily="34" charset="0"/>
              </a:rPr>
              <a:t>Addresses potential risks to life and property resulting from naturally occurring hazards, such as earthquakes and floods, and man-made hazards, such as air pollution and contamination of water quality. It also identifies public safety providers such as law enforcement and emergency preparedness and response teams.</a:t>
            </a:r>
          </a:p>
        </p:txBody>
      </p:sp>
    </p:spTree>
    <p:extLst>
      <p:ext uri="{BB962C8B-B14F-4D97-AF65-F5344CB8AC3E}">
        <p14:creationId xmlns:p14="http://schemas.microsoft.com/office/powerpoint/2010/main" val="722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9AF1-F34C-64EC-216B-3E69EDB04A8D}"/>
              </a:ext>
            </a:extLst>
          </p:cNvPr>
          <p:cNvSpPr>
            <a:spLocks noGrp="1"/>
          </p:cNvSpPr>
          <p:nvPr>
            <p:ph type="title"/>
          </p:nvPr>
        </p:nvSpPr>
        <p:spPr>
          <a:xfrm>
            <a:off x="273527" y="1071016"/>
            <a:ext cx="11680908" cy="997913"/>
          </a:xfrm>
        </p:spPr>
        <p:txBody>
          <a:bodyPr>
            <a:normAutofit/>
          </a:bodyPr>
          <a:lstStyle/>
          <a:p>
            <a:r>
              <a:rPr lang="en-US" dirty="0"/>
              <a:t>Safety Element Topics</a:t>
            </a:r>
            <a:br>
              <a:rPr lang="en-US" dirty="0"/>
            </a:br>
            <a:r>
              <a:rPr lang="en-US" dirty="0" err="1">
                <a:solidFill>
                  <a:srgbClr val="8A1B04"/>
                </a:solidFill>
              </a:rPr>
              <a:t>Temas</a:t>
            </a:r>
            <a:r>
              <a:rPr lang="en-US" dirty="0">
                <a:solidFill>
                  <a:srgbClr val="8A1B04"/>
                </a:solidFill>
              </a:rPr>
              <a:t> del </a:t>
            </a:r>
            <a:r>
              <a:rPr lang="en-US" dirty="0" err="1">
                <a:solidFill>
                  <a:srgbClr val="8A1B04"/>
                </a:solidFill>
              </a:rPr>
              <a:t>Elemento</a:t>
            </a:r>
            <a:r>
              <a:rPr lang="en-US" dirty="0">
                <a:solidFill>
                  <a:srgbClr val="8A1B04"/>
                </a:solidFill>
              </a:rPr>
              <a:t> de </a:t>
            </a:r>
            <a:r>
              <a:rPr lang="en-US" dirty="0" err="1">
                <a:solidFill>
                  <a:srgbClr val="8A1B04"/>
                </a:solidFill>
              </a:rPr>
              <a:t>Seguridad</a:t>
            </a:r>
            <a:endParaRPr lang="en-US" dirty="0">
              <a:solidFill>
                <a:srgbClr val="8A1B04"/>
              </a:solidFill>
            </a:endParaRPr>
          </a:p>
        </p:txBody>
      </p:sp>
      <p:sp>
        <p:nvSpPr>
          <p:cNvPr id="32" name="Arrow: Pentagon 31">
            <a:extLst>
              <a:ext uri="{FF2B5EF4-FFF2-40B4-BE49-F238E27FC236}">
                <a16:creationId xmlns:a16="http://schemas.microsoft.com/office/drawing/2014/main" id="{639FDF48-75A3-54F2-C7A5-7BB0C26CAD85}"/>
              </a:ext>
            </a:extLst>
          </p:cNvPr>
          <p:cNvSpPr/>
          <p:nvPr/>
        </p:nvSpPr>
        <p:spPr>
          <a:xfrm rot="10800000">
            <a:off x="434337" y="5439483"/>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69" name="Arrow: Pentagon 68">
            <a:extLst>
              <a:ext uri="{FF2B5EF4-FFF2-40B4-BE49-F238E27FC236}">
                <a16:creationId xmlns:a16="http://schemas.microsoft.com/office/drawing/2014/main" id="{901B65F1-89C0-F1C1-B9BB-737F036DF570}"/>
              </a:ext>
            </a:extLst>
          </p:cNvPr>
          <p:cNvSpPr/>
          <p:nvPr/>
        </p:nvSpPr>
        <p:spPr>
          <a:xfrm rot="10800000">
            <a:off x="434336" y="448874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2" name="Arrow: Pentagon 71">
            <a:extLst>
              <a:ext uri="{FF2B5EF4-FFF2-40B4-BE49-F238E27FC236}">
                <a16:creationId xmlns:a16="http://schemas.microsoft.com/office/drawing/2014/main" id="{1A858CFF-38CD-1819-FF48-38967735AC54}"/>
              </a:ext>
            </a:extLst>
          </p:cNvPr>
          <p:cNvSpPr/>
          <p:nvPr/>
        </p:nvSpPr>
        <p:spPr>
          <a:xfrm rot="10800000">
            <a:off x="441592" y="353393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5" name="Arrow: Pentagon 74">
            <a:extLst>
              <a:ext uri="{FF2B5EF4-FFF2-40B4-BE49-F238E27FC236}">
                <a16:creationId xmlns:a16="http://schemas.microsoft.com/office/drawing/2014/main" id="{2EF72E4E-8308-0E6E-2C1C-2360DF86160E}"/>
              </a:ext>
            </a:extLst>
          </p:cNvPr>
          <p:cNvSpPr/>
          <p:nvPr/>
        </p:nvSpPr>
        <p:spPr>
          <a:xfrm rot="10800000">
            <a:off x="434335" y="258319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8" name="Arrow: Pentagon 13">
            <a:extLst>
              <a:ext uri="{FF2B5EF4-FFF2-40B4-BE49-F238E27FC236}">
                <a16:creationId xmlns:a16="http://schemas.microsoft.com/office/drawing/2014/main" id="{E5CDE02C-2B62-02F4-C784-30BFD8F8A8BE}"/>
              </a:ext>
            </a:extLst>
          </p:cNvPr>
          <p:cNvSpPr txBox="1"/>
          <p:nvPr/>
        </p:nvSpPr>
        <p:spPr>
          <a:xfrm>
            <a:off x="524723" y="5439483"/>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Geologic and Seismic Hazards/</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Riesgos Geológicos y Sísmicos</a:t>
            </a:r>
            <a:endParaRPr lang="en-US" b="1" kern="1200" dirty="0">
              <a:solidFill>
                <a:srgbClr val="8A1B04"/>
              </a:solidFill>
              <a:latin typeface="Arial" panose="020B0604020202020204" pitchFamily="34" charset="0"/>
              <a:cs typeface="Arial" panose="020B0604020202020204" pitchFamily="34" charset="0"/>
            </a:endParaRPr>
          </a:p>
        </p:txBody>
      </p:sp>
      <p:sp>
        <p:nvSpPr>
          <p:cNvPr id="79" name="Arrow: Pentagon 13">
            <a:extLst>
              <a:ext uri="{FF2B5EF4-FFF2-40B4-BE49-F238E27FC236}">
                <a16:creationId xmlns:a16="http://schemas.microsoft.com/office/drawing/2014/main" id="{0EF084FA-93BB-D373-03C7-6C684022F7B5}"/>
              </a:ext>
            </a:extLst>
          </p:cNvPr>
          <p:cNvSpPr txBox="1"/>
          <p:nvPr/>
        </p:nvSpPr>
        <p:spPr>
          <a:xfrm>
            <a:off x="524722" y="448874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Flooding and Dam Failure/</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Inundaciones y Fallas de Presas</a:t>
            </a:r>
            <a:endParaRPr lang="en-US" b="1" kern="1200" dirty="0">
              <a:solidFill>
                <a:srgbClr val="8A1B04"/>
              </a:solidFill>
              <a:latin typeface="Arial" panose="020B0604020202020204" pitchFamily="34" charset="0"/>
              <a:cs typeface="Arial" panose="020B0604020202020204" pitchFamily="34" charset="0"/>
            </a:endParaRPr>
          </a:p>
        </p:txBody>
      </p:sp>
      <p:sp>
        <p:nvSpPr>
          <p:cNvPr id="80" name="Arrow: Pentagon 13">
            <a:extLst>
              <a:ext uri="{FF2B5EF4-FFF2-40B4-BE49-F238E27FC236}">
                <a16:creationId xmlns:a16="http://schemas.microsoft.com/office/drawing/2014/main" id="{69350675-36B2-CEBA-F430-471560E3AC21}"/>
              </a:ext>
            </a:extLst>
          </p:cNvPr>
          <p:cNvSpPr txBox="1"/>
          <p:nvPr/>
        </p:nvSpPr>
        <p:spPr>
          <a:xfrm>
            <a:off x="531978" y="353393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Extreme Weather &amp; Drought/</a:t>
            </a:r>
            <a:br>
              <a:rPr lang="en-US" b="1" kern="1200" dirty="0">
                <a:solidFill>
                  <a:srgbClr val="1D345D"/>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Clima Extremo y Sequía</a:t>
            </a:r>
            <a:endParaRPr lang="en-US" b="1" kern="1200" dirty="0">
              <a:solidFill>
                <a:srgbClr val="8A1B04"/>
              </a:solidFill>
              <a:latin typeface="Arial" panose="020B0604020202020204" pitchFamily="34" charset="0"/>
              <a:cs typeface="Arial" panose="020B0604020202020204" pitchFamily="34" charset="0"/>
            </a:endParaRPr>
          </a:p>
        </p:txBody>
      </p:sp>
      <p:sp>
        <p:nvSpPr>
          <p:cNvPr id="81" name="Arrow: Pentagon 13">
            <a:extLst>
              <a:ext uri="{FF2B5EF4-FFF2-40B4-BE49-F238E27FC236}">
                <a16:creationId xmlns:a16="http://schemas.microsoft.com/office/drawing/2014/main" id="{59F130AD-37C0-9915-CC68-ED204D1D33C8}"/>
              </a:ext>
            </a:extLst>
          </p:cNvPr>
          <p:cNvSpPr txBox="1"/>
          <p:nvPr/>
        </p:nvSpPr>
        <p:spPr>
          <a:xfrm>
            <a:off x="524841" y="258320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Air Quality/</a:t>
            </a:r>
            <a:r>
              <a:rPr lang="es-ES" b="1" kern="1200" dirty="0">
                <a:solidFill>
                  <a:srgbClr val="8A1B04"/>
                </a:solidFill>
                <a:latin typeface="Arial" panose="020B0604020202020204" pitchFamily="34" charset="0"/>
                <a:cs typeface="Arial" panose="020B0604020202020204" pitchFamily="34" charset="0"/>
              </a:rPr>
              <a:t>Calidad del Aire</a:t>
            </a:r>
            <a:endParaRPr lang="en-US" b="1" kern="1200" dirty="0">
              <a:solidFill>
                <a:srgbClr val="8A1B04"/>
              </a:solidFill>
              <a:latin typeface="Arial" panose="020B0604020202020204" pitchFamily="34" charset="0"/>
              <a:cs typeface="Arial" panose="020B0604020202020204" pitchFamily="34" charset="0"/>
            </a:endParaRPr>
          </a:p>
        </p:txBody>
      </p:sp>
      <p:sp>
        <p:nvSpPr>
          <p:cNvPr id="22" name="Oval 21" descr="Heart shape cloud on a blue sky">
            <a:extLst>
              <a:ext uri="{FF2B5EF4-FFF2-40B4-BE49-F238E27FC236}">
                <a16:creationId xmlns:a16="http://schemas.microsoft.com/office/drawing/2014/main" id="{32988D97-ABD6-F4CC-84FC-37555A8F6CFA}"/>
              </a:ext>
            </a:extLst>
          </p:cNvPr>
          <p:cNvSpPr/>
          <p:nvPr/>
        </p:nvSpPr>
        <p:spPr>
          <a:xfrm>
            <a:off x="434335" y="2582312"/>
            <a:ext cx="768096" cy="768096"/>
          </a:xfrm>
          <a:prstGeom prst="ellipse">
            <a:avLst/>
          </a:prstGeom>
          <a:blipFill>
            <a:blip r:embed="rId3"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26" name="Oval 25">
            <a:extLst>
              <a:ext uri="{FF2B5EF4-FFF2-40B4-BE49-F238E27FC236}">
                <a16:creationId xmlns:a16="http://schemas.microsoft.com/office/drawing/2014/main" id="{ED1A62EB-FD30-8A2C-EF9D-3478EEE9E435}"/>
              </a:ext>
            </a:extLst>
          </p:cNvPr>
          <p:cNvSpPr/>
          <p:nvPr/>
        </p:nvSpPr>
        <p:spPr>
          <a:xfrm>
            <a:off x="434335" y="3537558"/>
            <a:ext cx="768096" cy="768096"/>
          </a:xfrm>
          <a:prstGeom prst="ellipse">
            <a:avLst/>
          </a:prstGeom>
          <a:blipFill>
            <a:blip r:embed="rId4" cstate="hqprint">
              <a:extLst>
                <a:ext uri="{28A0092B-C50C-407E-A947-70E740481C1C}">
                  <a14:useLocalDpi xmlns:a14="http://schemas.microsoft.com/office/drawing/2010/main" val="0"/>
                </a:ext>
              </a:extLst>
            </a:blip>
            <a:srcRect/>
            <a:stretch>
              <a:fillRect l="-27000" r="-27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30" name="Oval 29">
            <a:extLst>
              <a:ext uri="{FF2B5EF4-FFF2-40B4-BE49-F238E27FC236}">
                <a16:creationId xmlns:a16="http://schemas.microsoft.com/office/drawing/2014/main" id="{CAEA5008-034F-272C-6305-BF2628D8BA63}"/>
              </a:ext>
            </a:extLst>
          </p:cNvPr>
          <p:cNvSpPr/>
          <p:nvPr/>
        </p:nvSpPr>
        <p:spPr>
          <a:xfrm>
            <a:off x="441591" y="4484677"/>
            <a:ext cx="768096" cy="768096"/>
          </a:xfrm>
          <a:prstGeom prst="ellipse">
            <a:avLst/>
          </a:prstGeom>
          <a:blipFill>
            <a:blip r:embed="rId5" cstate="hqprint">
              <a:extLst>
                <a:ext uri="{28A0092B-C50C-407E-A947-70E740481C1C}">
                  <a14:useLocalDpi xmlns:a14="http://schemas.microsoft.com/office/drawing/2010/main" val="0"/>
                </a:ext>
              </a:extLst>
            </a:blip>
            <a:srcRect/>
            <a:stretch>
              <a:fillRect l="-14000" r="-14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34" name="Oval 33" descr="Dry cracking soil">
            <a:extLst>
              <a:ext uri="{FF2B5EF4-FFF2-40B4-BE49-F238E27FC236}">
                <a16:creationId xmlns:a16="http://schemas.microsoft.com/office/drawing/2014/main" id="{EC6DC8F8-E705-4FE2-E6E1-7B311EF16FC8}"/>
              </a:ext>
            </a:extLst>
          </p:cNvPr>
          <p:cNvSpPr/>
          <p:nvPr/>
        </p:nvSpPr>
        <p:spPr>
          <a:xfrm>
            <a:off x="434335" y="5439482"/>
            <a:ext cx="768096" cy="768096"/>
          </a:xfrm>
          <a:prstGeom prst="ellipse">
            <a:avLst/>
          </a:prstGeom>
          <a:blipFill>
            <a:blip r:embed="rId6"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82" name="Arrow: Pentagon 81">
            <a:extLst>
              <a:ext uri="{FF2B5EF4-FFF2-40B4-BE49-F238E27FC236}">
                <a16:creationId xmlns:a16="http://schemas.microsoft.com/office/drawing/2014/main" id="{B6973FC6-3336-1D3D-46FE-1BBD65159C35}"/>
              </a:ext>
            </a:extLst>
          </p:cNvPr>
          <p:cNvSpPr/>
          <p:nvPr/>
        </p:nvSpPr>
        <p:spPr>
          <a:xfrm rot="10800000">
            <a:off x="6245221" y="5455803"/>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3" name="Arrow: Pentagon 82">
            <a:extLst>
              <a:ext uri="{FF2B5EF4-FFF2-40B4-BE49-F238E27FC236}">
                <a16:creationId xmlns:a16="http://schemas.microsoft.com/office/drawing/2014/main" id="{18CCDC73-94A0-7AA2-4208-CFBEFECB2181}"/>
              </a:ext>
            </a:extLst>
          </p:cNvPr>
          <p:cNvSpPr/>
          <p:nvPr/>
        </p:nvSpPr>
        <p:spPr>
          <a:xfrm rot="10800000">
            <a:off x="6245220" y="450506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4" name="Arrow: Pentagon 83">
            <a:extLst>
              <a:ext uri="{FF2B5EF4-FFF2-40B4-BE49-F238E27FC236}">
                <a16:creationId xmlns:a16="http://schemas.microsoft.com/office/drawing/2014/main" id="{BEA1DF58-107F-1CC2-B919-3491E1172F33}"/>
              </a:ext>
            </a:extLst>
          </p:cNvPr>
          <p:cNvSpPr/>
          <p:nvPr/>
        </p:nvSpPr>
        <p:spPr>
          <a:xfrm rot="10800000">
            <a:off x="6252476" y="355025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5" name="Arrow: Pentagon 84">
            <a:extLst>
              <a:ext uri="{FF2B5EF4-FFF2-40B4-BE49-F238E27FC236}">
                <a16:creationId xmlns:a16="http://schemas.microsoft.com/office/drawing/2014/main" id="{95D5882E-BB8C-800D-3F7C-985F89536047}"/>
              </a:ext>
            </a:extLst>
          </p:cNvPr>
          <p:cNvSpPr/>
          <p:nvPr/>
        </p:nvSpPr>
        <p:spPr>
          <a:xfrm rot="10800000">
            <a:off x="6245219" y="259951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6" name="Arrow: Pentagon 13">
            <a:extLst>
              <a:ext uri="{FF2B5EF4-FFF2-40B4-BE49-F238E27FC236}">
                <a16:creationId xmlns:a16="http://schemas.microsoft.com/office/drawing/2014/main" id="{42326987-8639-E48F-B708-4871A36ACDAE}"/>
              </a:ext>
            </a:extLst>
          </p:cNvPr>
          <p:cNvSpPr txBox="1"/>
          <p:nvPr/>
        </p:nvSpPr>
        <p:spPr>
          <a:xfrm>
            <a:off x="6335607" y="5455803"/>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2235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Wildfire/</a:t>
            </a:r>
            <a:r>
              <a:rPr lang="en-US" b="1" kern="1200" dirty="0">
                <a:solidFill>
                  <a:srgbClr val="8A1B04"/>
                </a:solidFill>
                <a:latin typeface="Arial" panose="020B0604020202020204" pitchFamily="34" charset="0"/>
                <a:cs typeface="Arial" panose="020B0604020202020204" pitchFamily="34" charset="0"/>
              </a:rPr>
              <a:t>I</a:t>
            </a:r>
            <a:r>
              <a:rPr lang="es-ES" b="1" kern="1200" dirty="0" err="1">
                <a:solidFill>
                  <a:srgbClr val="8A1B04"/>
                </a:solidFill>
                <a:latin typeface="Arial" panose="020B0604020202020204" pitchFamily="34" charset="0"/>
                <a:cs typeface="Arial" panose="020B0604020202020204" pitchFamily="34" charset="0"/>
              </a:rPr>
              <a:t>ncendio</a:t>
            </a:r>
            <a:r>
              <a:rPr lang="es-ES" b="1" kern="1200" dirty="0">
                <a:solidFill>
                  <a:srgbClr val="8A1B04"/>
                </a:solidFill>
                <a:latin typeface="Arial" panose="020B0604020202020204" pitchFamily="34" charset="0"/>
                <a:cs typeface="Arial" panose="020B0604020202020204" pitchFamily="34" charset="0"/>
              </a:rPr>
              <a:t> Forestal</a:t>
            </a:r>
            <a:endParaRPr lang="en-US" b="1" kern="1200" dirty="0">
              <a:solidFill>
                <a:srgbClr val="8A1B04"/>
              </a:solidFill>
              <a:latin typeface="Arial" panose="020B0604020202020204" pitchFamily="34" charset="0"/>
              <a:cs typeface="Arial" panose="020B0604020202020204" pitchFamily="34" charset="0"/>
            </a:endParaRPr>
          </a:p>
        </p:txBody>
      </p:sp>
      <p:sp>
        <p:nvSpPr>
          <p:cNvPr id="87" name="Arrow: Pentagon 13">
            <a:extLst>
              <a:ext uri="{FF2B5EF4-FFF2-40B4-BE49-F238E27FC236}">
                <a16:creationId xmlns:a16="http://schemas.microsoft.com/office/drawing/2014/main" id="{9C32897E-B0CD-45E0-8B7F-6987653231AD}"/>
              </a:ext>
            </a:extLst>
          </p:cNvPr>
          <p:cNvSpPr txBox="1"/>
          <p:nvPr/>
        </p:nvSpPr>
        <p:spPr>
          <a:xfrm>
            <a:off x="6335606" y="450506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Emergency Preparedness/</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Preparación Para Emergencias</a:t>
            </a:r>
            <a:endParaRPr lang="en-US" b="1" kern="1200" dirty="0">
              <a:solidFill>
                <a:srgbClr val="8A1B04"/>
              </a:solidFill>
              <a:latin typeface="Arial" panose="020B0604020202020204" pitchFamily="34" charset="0"/>
              <a:cs typeface="Arial" panose="020B0604020202020204" pitchFamily="34" charset="0"/>
            </a:endParaRPr>
          </a:p>
        </p:txBody>
      </p:sp>
      <p:sp>
        <p:nvSpPr>
          <p:cNvPr id="88" name="Arrow: Pentagon 13">
            <a:extLst>
              <a:ext uri="{FF2B5EF4-FFF2-40B4-BE49-F238E27FC236}">
                <a16:creationId xmlns:a16="http://schemas.microsoft.com/office/drawing/2014/main" id="{D798F474-EFDB-5212-20F9-F08E5770AAFC}"/>
              </a:ext>
            </a:extLst>
          </p:cNvPr>
          <p:cNvSpPr txBox="1"/>
          <p:nvPr/>
        </p:nvSpPr>
        <p:spPr>
          <a:xfrm>
            <a:off x="6342862" y="355025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Law Enforcement and Crime/</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Cumplimiento de la Ley y Crimen</a:t>
            </a:r>
            <a:endParaRPr lang="en-US" b="1" kern="1200" dirty="0">
              <a:solidFill>
                <a:srgbClr val="8A1B04"/>
              </a:solidFill>
              <a:latin typeface="Arial" panose="020B0604020202020204" pitchFamily="34" charset="0"/>
              <a:cs typeface="Arial" panose="020B0604020202020204" pitchFamily="34" charset="0"/>
            </a:endParaRPr>
          </a:p>
        </p:txBody>
      </p:sp>
      <p:sp>
        <p:nvSpPr>
          <p:cNvPr id="89" name="Arrow: Pentagon 13">
            <a:extLst>
              <a:ext uri="{FF2B5EF4-FFF2-40B4-BE49-F238E27FC236}">
                <a16:creationId xmlns:a16="http://schemas.microsoft.com/office/drawing/2014/main" id="{8D23888F-EFC7-D254-A4E3-C5B9FC51B909}"/>
              </a:ext>
            </a:extLst>
          </p:cNvPr>
          <p:cNvSpPr txBox="1"/>
          <p:nvPr/>
        </p:nvSpPr>
        <p:spPr>
          <a:xfrm>
            <a:off x="6335725" y="259952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Hazardous Materials/</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Materiales Peligrosos</a:t>
            </a:r>
            <a:endParaRPr lang="en-US" b="1" kern="1200" dirty="0">
              <a:solidFill>
                <a:srgbClr val="8A1B04"/>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36FC8D1-E763-B267-E846-EE7FF24C0E57}"/>
              </a:ext>
            </a:extLst>
          </p:cNvPr>
          <p:cNvSpPr/>
          <p:nvPr/>
        </p:nvSpPr>
        <p:spPr>
          <a:xfrm>
            <a:off x="6245219" y="5459869"/>
            <a:ext cx="768096" cy="768096"/>
          </a:xfrm>
          <a:prstGeom prst="ellipse">
            <a:avLst/>
          </a:prstGeom>
          <a:blipFill>
            <a:blip r:embed="rId7" cstate="hqprint">
              <a:extLst>
                <a:ext uri="{28A0092B-C50C-407E-A947-70E740481C1C}">
                  <a14:useLocalDpi xmlns:a14="http://schemas.microsoft.com/office/drawing/2010/main" val="0"/>
                </a:ext>
              </a:extLst>
            </a:blip>
            <a:srcRect/>
            <a:stretch>
              <a:fillRect l="-50000" r="-50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0" name="Oval 9" descr="Red alert button">
            <a:extLst>
              <a:ext uri="{FF2B5EF4-FFF2-40B4-BE49-F238E27FC236}">
                <a16:creationId xmlns:a16="http://schemas.microsoft.com/office/drawing/2014/main" id="{74F39480-22EE-472D-6422-7450DC7232FF}"/>
              </a:ext>
            </a:extLst>
          </p:cNvPr>
          <p:cNvSpPr/>
          <p:nvPr/>
        </p:nvSpPr>
        <p:spPr>
          <a:xfrm>
            <a:off x="6252475" y="2592273"/>
            <a:ext cx="768096" cy="768096"/>
          </a:xfrm>
          <a:prstGeom prst="ellipse">
            <a:avLst/>
          </a:prstGeom>
          <a:blipFill>
            <a:blip r:embed="rId8"/>
            <a:srcRect/>
            <a:stretch>
              <a:fillRect l="-17000" r="-17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4" name="Oval 13" descr="Gavel resting on block">
            <a:extLst>
              <a:ext uri="{FF2B5EF4-FFF2-40B4-BE49-F238E27FC236}">
                <a16:creationId xmlns:a16="http://schemas.microsoft.com/office/drawing/2014/main" id="{E7EA2165-6325-0528-54F7-AB797BCA33AA}"/>
              </a:ext>
            </a:extLst>
          </p:cNvPr>
          <p:cNvSpPr/>
          <p:nvPr/>
        </p:nvSpPr>
        <p:spPr>
          <a:xfrm>
            <a:off x="6256798" y="3541424"/>
            <a:ext cx="768096" cy="768096"/>
          </a:xfrm>
          <a:prstGeom prst="ellipse">
            <a:avLst/>
          </a:prstGeom>
          <a:blipFill>
            <a:blip r:embed="rId9"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8" name="Oval 17" descr="Smiling paramedic in ambulance">
            <a:extLst>
              <a:ext uri="{FF2B5EF4-FFF2-40B4-BE49-F238E27FC236}">
                <a16:creationId xmlns:a16="http://schemas.microsoft.com/office/drawing/2014/main" id="{2CB8BDC6-D40F-23AB-7CDD-2FAF9862F0A4}"/>
              </a:ext>
            </a:extLst>
          </p:cNvPr>
          <p:cNvSpPr/>
          <p:nvPr/>
        </p:nvSpPr>
        <p:spPr>
          <a:xfrm>
            <a:off x="6262915" y="4491921"/>
            <a:ext cx="768096" cy="768096"/>
          </a:xfrm>
          <a:prstGeom prst="ellipse">
            <a:avLst/>
          </a:prstGeom>
          <a:blipFill>
            <a:blip r:embed="rId10" cstate="hqprint">
              <a:extLst>
                <a:ext uri="{28A0092B-C50C-407E-A947-70E740481C1C}">
                  <a14:useLocalDpi xmlns:a14="http://schemas.microsoft.com/office/drawing/2010/main" val="0"/>
                </a:ext>
              </a:extLst>
            </a:blip>
            <a:srcRect/>
            <a:stretch>
              <a:fillRect l="-25000" r="-25000"/>
            </a:stretch>
          </a:blipFill>
          <a:ln w="57150">
            <a:solidFill>
              <a:srgbClr val="D4D6DC"/>
            </a:solidFill>
          </a:ln>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Tree>
    <p:extLst>
      <p:ext uri="{BB962C8B-B14F-4D97-AF65-F5344CB8AC3E}">
        <p14:creationId xmlns:p14="http://schemas.microsoft.com/office/powerpoint/2010/main" val="392307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CB5298-6FFD-236E-629E-C47777FBFA8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8" t="-272" r="22683" b="19001"/>
          <a:stretch/>
        </p:blipFill>
        <p:spPr>
          <a:xfrm>
            <a:off x="6307709" y="4595191"/>
            <a:ext cx="2864730" cy="2270435"/>
          </a:xfrm>
          <a:prstGeom prst="rect">
            <a:avLst/>
          </a:prstGeom>
        </p:spPr>
      </p:pic>
      <p:pic>
        <p:nvPicPr>
          <p:cNvPr id="17" name="Picture 16">
            <a:extLst>
              <a:ext uri="{FF2B5EF4-FFF2-40B4-BE49-F238E27FC236}">
                <a16:creationId xmlns:a16="http://schemas.microsoft.com/office/drawing/2014/main" id="{05AD34B5-3621-BB32-1BD3-43B52227E96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538"/>
          <a:stretch/>
        </p:blipFill>
        <p:spPr>
          <a:xfrm>
            <a:off x="3129537" y="4564948"/>
            <a:ext cx="3178172" cy="2305233"/>
          </a:xfrm>
          <a:prstGeom prst="rect">
            <a:avLst/>
          </a:prstGeom>
        </p:spPr>
      </p:pic>
      <p:pic>
        <p:nvPicPr>
          <p:cNvPr id="18" name="Picture 17">
            <a:extLst>
              <a:ext uri="{FF2B5EF4-FFF2-40B4-BE49-F238E27FC236}">
                <a16:creationId xmlns:a16="http://schemas.microsoft.com/office/drawing/2014/main" id="{AE98E21D-21A7-9EAE-5A62-654CD33650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08478"/>
            <a:ext cx="3137004" cy="2352752"/>
          </a:xfrm>
          <a:prstGeom prst="rect">
            <a:avLst/>
          </a:prstGeom>
        </p:spPr>
      </p:pic>
      <p:pic>
        <p:nvPicPr>
          <p:cNvPr id="19" name="Picture 18">
            <a:extLst>
              <a:ext uri="{FF2B5EF4-FFF2-40B4-BE49-F238E27FC236}">
                <a16:creationId xmlns:a16="http://schemas.microsoft.com/office/drawing/2014/main" id="{45B5306D-6438-21BC-A0CB-87894EA3CE6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11087"/>
          <a:stretch/>
        </p:blipFill>
        <p:spPr>
          <a:xfrm>
            <a:off x="9172439" y="4598989"/>
            <a:ext cx="3019561" cy="226316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7467" y="-9"/>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9E901219-2F55-DB89-DCC6-7409955F0112}"/>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3. General Plan Process</a:t>
            </a:r>
            <a:br>
              <a:rPr lang="en-US" sz="3600" dirty="0">
                <a:solidFill>
                  <a:schemeClr val="bg1"/>
                </a:solidFill>
              </a:rPr>
            </a:br>
            <a:r>
              <a:rPr lang="es-ES" sz="3600" dirty="0">
                <a:solidFill>
                  <a:srgbClr val="8A1B04"/>
                </a:solidFill>
              </a:rPr>
              <a:t>Proceso del Plan General</a:t>
            </a:r>
            <a:endParaRPr lang="en-US" sz="3600" dirty="0">
              <a:solidFill>
                <a:srgbClr val="8A1B04"/>
              </a:solidFill>
            </a:endParaRPr>
          </a:p>
        </p:txBody>
      </p:sp>
    </p:spTree>
    <p:extLst>
      <p:ext uri="{BB962C8B-B14F-4D97-AF65-F5344CB8AC3E}">
        <p14:creationId xmlns:p14="http://schemas.microsoft.com/office/powerpoint/2010/main" val="220798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BD70B8-7B53-130F-E070-4159DE3DC95B}"/>
              </a:ext>
            </a:extLst>
          </p:cNvPr>
          <p:cNvSpPr/>
          <p:nvPr/>
        </p:nvSpPr>
        <p:spPr>
          <a:xfrm>
            <a:off x="7493406" y="5583357"/>
            <a:ext cx="1235830" cy="929214"/>
          </a:xfrm>
          <a:prstGeom prst="rect">
            <a:avLst/>
          </a:prstGeom>
          <a:noFill/>
          <a:ln w="28575">
            <a:solidFill>
              <a:srgbClr val="8A1B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79E62A-CEAF-35FD-9071-88206D6E12C7}"/>
              </a:ext>
            </a:extLst>
          </p:cNvPr>
          <p:cNvSpPr>
            <a:spLocks noGrp="1"/>
          </p:cNvSpPr>
          <p:nvPr>
            <p:ph type="title"/>
          </p:nvPr>
        </p:nvSpPr>
        <p:spPr>
          <a:xfrm>
            <a:off x="273527" y="1071016"/>
            <a:ext cx="4238132" cy="997913"/>
          </a:xfrm>
        </p:spPr>
        <p:txBody>
          <a:bodyPr>
            <a:normAutofit/>
          </a:bodyPr>
          <a:lstStyle/>
          <a:p>
            <a:r>
              <a:rPr lang="en-US" dirty="0"/>
              <a:t>General Plan Process </a:t>
            </a:r>
            <a:br>
              <a:rPr lang="en-US" dirty="0"/>
            </a:br>
            <a:r>
              <a:rPr lang="en-US" dirty="0" err="1">
                <a:solidFill>
                  <a:srgbClr val="8A1B04"/>
                </a:solidFill>
              </a:rPr>
              <a:t>Proceso</a:t>
            </a:r>
            <a:r>
              <a:rPr lang="en-US" dirty="0">
                <a:solidFill>
                  <a:srgbClr val="8A1B04"/>
                </a:solidFill>
              </a:rPr>
              <a:t> del Plan General</a:t>
            </a:r>
            <a:endParaRPr lang="en-US" dirty="0"/>
          </a:p>
        </p:txBody>
      </p:sp>
      <p:sp>
        <p:nvSpPr>
          <p:cNvPr id="6" name="TextBox 5">
            <a:extLst>
              <a:ext uri="{FF2B5EF4-FFF2-40B4-BE49-F238E27FC236}">
                <a16:creationId xmlns:a16="http://schemas.microsoft.com/office/drawing/2014/main" id="{E89C4BB2-FCE1-8D54-262A-F5C2A860C287}"/>
              </a:ext>
            </a:extLst>
          </p:cNvPr>
          <p:cNvSpPr txBox="1"/>
          <p:nvPr/>
        </p:nvSpPr>
        <p:spPr>
          <a:xfrm>
            <a:off x="2235765" y="5786984"/>
            <a:ext cx="1161826" cy="523220"/>
          </a:xfrm>
          <a:prstGeom prst="rect">
            <a:avLst/>
          </a:prstGeom>
          <a:noFill/>
        </p:spPr>
        <p:txBody>
          <a:bodyPr wrap="square" rtlCol="0">
            <a:spAutoFit/>
          </a:bodyPr>
          <a:lstStyle/>
          <a:p>
            <a:r>
              <a:rPr lang="en-US" sz="1400" b="1" dirty="0">
                <a:solidFill>
                  <a:srgbClr val="1D345D"/>
                </a:solidFill>
                <a:latin typeface="Arial" panose="020B0604020202020204" pitchFamily="34" charset="0"/>
                <a:cs typeface="Arial" panose="020B0604020202020204" pitchFamily="34" charset="0"/>
              </a:rPr>
              <a:t>Survey Released</a:t>
            </a:r>
          </a:p>
        </p:txBody>
      </p:sp>
      <p:sp>
        <p:nvSpPr>
          <p:cNvPr id="9" name="TextBox 8">
            <a:extLst>
              <a:ext uri="{FF2B5EF4-FFF2-40B4-BE49-F238E27FC236}">
                <a16:creationId xmlns:a16="http://schemas.microsoft.com/office/drawing/2014/main" id="{5606F710-FC49-8B14-DA96-C26F22CFF78E}"/>
              </a:ext>
            </a:extLst>
          </p:cNvPr>
          <p:cNvSpPr txBox="1"/>
          <p:nvPr/>
        </p:nvSpPr>
        <p:spPr>
          <a:xfrm>
            <a:off x="3459976" y="5786354"/>
            <a:ext cx="1743022" cy="523220"/>
          </a:xfrm>
          <a:prstGeom prst="rect">
            <a:avLst/>
          </a:prstGeom>
          <a:noFill/>
        </p:spPr>
        <p:txBody>
          <a:bodyPr wrap="square">
            <a:spAutoFit/>
          </a:bodyPr>
          <a:lstStyle/>
          <a:p>
            <a:r>
              <a:rPr lang="en-US" sz="1400" b="1" dirty="0">
                <a:solidFill>
                  <a:srgbClr val="1D345D"/>
                </a:solidFill>
                <a:latin typeface="Arial" panose="020B0604020202020204" pitchFamily="34" charset="0"/>
                <a:cs typeface="Arial" panose="020B0604020202020204" pitchFamily="34" charset="0"/>
              </a:rPr>
              <a:t>Community Workshop #1</a:t>
            </a:r>
          </a:p>
        </p:txBody>
      </p:sp>
      <p:sp>
        <p:nvSpPr>
          <p:cNvPr id="11" name="TextBox 10">
            <a:extLst>
              <a:ext uri="{FF2B5EF4-FFF2-40B4-BE49-F238E27FC236}">
                <a16:creationId xmlns:a16="http://schemas.microsoft.com/office/drawing/2014/main" id="{50750710-6F65-05B9-9159-185434C5EE40}"/>
              </a:ext>
            </a:extLst>
          </p:cNvPr>
          <p:cNvSpPr txBox="1"/>
          <p:nvPr/>
        </p:nvSpPr>
        <p:spPr>
          <a:xfrm>
            <a:off x="4802697" y="5791228"/>
            <a:ext cx="1743022" cy="523220"/>
          </a:xfrm>
          <a:prstGeom prst="rect">
            <a:avLst/>
          </a:prstGeom>
          <a:noFill/>
        </p:spPr>
        <p:txBody>
          <a:bodyPr wrap="square">
            <a:spAutoFit/>
          </a:bodyPr>
          <a:lstStyle/>
          <a:p>
            <a:r>
              <a:rPr lang="en-US" sz="1400" b="1" dirty="0">
                <a:solidFill>
                  <a:srgbClr val="1D345D"/>
                </a:solidFill>
                <a:latin typeface="Arial" panose="020B0604020202020204" pitchFamily="34" charset="0"/>
                <a:cs typeface="Arial" panose="020B0604020202020204" pitchFamily="34" charset="0"/>
              </a:rPr>
              <a:t>Community Workshop #2</a:t>
            </a:r>
          </a:p>
        </p:txBody>
      </p:sp>
      <p:sp>
        <p:nvSpPr>
          <p:cNvPr id="15" name="TextBox 14">
            <a:extLst>
              <a:ext uri="{FF2B5EF4-FFF2-40B4-BE49-F238E27FC236}">
                <a16:creationId xmlns:a16="http://schemas.microsoft.com/office/drawing/2014/main" id="{ECCDD899-46C4-B862-2415-774E417A140A}"/>
              </a:ext>
            </a:extLst>
          </p:cNvPr>
          <p:cNvSpPr txBox="1"/>
          <p:nvPr/>
        </p:nvSpPr>
        <p:spPr>
          <a:xfrm>
            <a:off x="7493407" y="5741323"/>
            <a:ext cx="17430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345D"/>
                </a:solidFill>
                <a:effectLst/>
                <a:uLnTx/>
                <a:uFillTx/>
                <a:latin typeface="Arial" panose="020B0604020202020204" pitchFamily="34" charset="0"/>
                <a:ea typeface="+mn-ea"/>
                <a:cs typeface="Arial" panose="020B0604020202020204" pitchFamily="34" charset="0"/>
              </a:rPr>
              <a:t>Community Workshop #3</a:t>
            </a:r>
          </a:p>
        </p:txBody>
      </p:sp>
      <p:cxnSp>
        <p:nvCxnSpPr>
          <p:cNvPr id="17" name="Straight Connector 16">
            <a:extLst>
              <a:ext uri="{FF2B5EF4-FFF2-40B4-BE49-F238E27FC236}">
                <a16:creationId xmlns:a16="http://schemas.microsoft.com/office/drawing/2014/main" id="{BFC03E37-25C9-0452-6CD2-9DD368552C84}"/>
              </a:ext>
            </a:extLst>
          </p:cNvPr>
          <p:cNvCxnSpPr/>
          <p:nvPr/>
        </p:nvCxnSpPr>
        <p:spPr>
          <a:xfrm>
            <a:off x="7998194" y="5209325"/>
            <a:ext cx="0" cy="531998"/>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AD01D510-7B3B-6E35-FBEE-A1D0C1987EFE}"/>
              </a:ext>
            </a:extLst>
          </p:cNvPr>
          <p:cNvCxnSpPr>
            <a:cxnSpLocks/>
          </p:cNvCxnSpPr>
          <p:nvPr/>
        </p:nvCxnSpPr>
        <p:spPr>
          <a:xfrm>
            <a:off x="5202998" y="5118010"/>
            <a:ext cx="0" cy="623313"/>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06D140F-F32F-4463-B07F-0BD06BA67EAE}"/>
              </a:ext>
            </a:extLst>
          </p:cNvPr>
          <p:cNvCxnSpPr>
            <a:cxnSpLocks/>
          </p:cNvCxnSpPr>
          <p:nvPr/>
        </p:nvCxnSpPr>
        <p:spPr>
          <a:xfrm>
            <a:off x="4062133" y="5118011"/>
            <a:ext cx="0" cy="623313"/>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5CC53B3-80BB-C1A8-A33E-AF8CE918FA6C}"/>
              </a:ext>
            </a:extLst>
          </p:cNvPr>
          <p:cNvCxnSpPr>
            <a:cxnSpLocks/>
          </p:cNvCxnSpPr>
          <p:nvPr/>
        </p:nvCxnSpPr>
        <p:spPr>
          <a:xfrm>
            <a:off x="2622401" y="5118011"/>
            <a:ext cx="0" cy="623313"/>
          </a:xfrm>
          <a:prstGeom prst="line">
            <a:avLst/>
          </a:prstGeom>
          <a:ln w="28575">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9B32A082-8B90-4C93-2147-9D6D5A4F562A}"/>
              </a:ext>
            </a:extLst>
          </p:cNvPr>
          <p:cNvPicPr>
            <a:picLocks noChangeAspect="1"/>
          </p:cNvPicPr>
          <p:nvPr/>
        </p:nvPicPr>
        <p:blipFill>
          <a:blip r:embed="rId3"/>
          <a:stretch>
            <a:fillRect/>
          </a:stretch>
        </p:blipFill>
        <p:spPr>
          <a:xfrm>
            <a:off x="136764" y="1906086"/>
            <a:ext cx="11918471" cy="3365315"/>
          </a:xfrm>
          <a:prstGeom prst="rect">
            <a:avLst/>
          </a:prstGeom>
        </p:spPr>
      </p:pic>
    </p:spTree>
    <p:extLst>
      <p:ext uri="{BB962C8B-B14F-4D97-AF65-F5344CB8AC3E}">
        <p14:creationId xmlns:p14="http://schemas.microsoft.com/office/powerpoint/2010/main" val="11514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a:extLst>
              <a:ext uri="{28A0092B-C50C-407E-A947-70E740481C1C}">
                <a14:useLocalDpi xmlns:a14="http://schemas.microsoft.com/office/drawing/2010/main" val="0"/>
              </a:ext>
            </a:extLst>
          </a:blip>
          <a:srcRect r="12720"/>
          <a:stretch/>
        </p:blipFill>
        <p:spPr>
          <a:xfrm>
            <a:off x="3122069" y="4580707"/>
            <a:ext cx="3185640" cy="2289475"/>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4">
            <a:extLst>
              <a:ext uri="{28A0092B-C50C-407E-A947-70E740481C1C}">
                <a14:useLocalDpi xmlns:a14="http://schemas.microsoft.com/office/drawing/2010/main" val="0"/>
              </a:ext>
            </a:extLst>
          </a:blip>
          <a:srcRect l="8764" r="17634"/>
          <a:stretch/>
        </p:blipFill>
        <p:spPr>
          <a:xfrm>
            <a:off x="6310093" y="4599747"/>
            <a:ext cx="2864730" cy="2265880"/>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12055"/>
          <a:stretch/>
        </p:blipFill>
        <p:spPr>
          <a:xfrm>
            <a:off x="-7468" y="4475852"/>
            <a:ext cx="3129537" cy="2382148"/>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a:extLst>
              <a:ext uri="{28A0092B-C50C-407E-A947-70E740481C1C}">
                <a14:useLocalDpi xmlns:a14="http://schemas.microsoft.com/office/drawing/2010/main" val="0"/>
              </a:ext>
            </a:extLst>
          </a:blip>
          <a:srcRect l="10495"/>
          <a:stretch/>
        </p:blipFill>
        <p:spPr>
          <a:xfrm>
            <a:off x="9174823" y="4599747"/>
            <a:ext cx="3053048" cy="226663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3">
            <a:extLst>
              <a:ext uri="{FF2B5EF4-FFF2-40B4-BE49-F238E27FC236}">
                <a16:creationId xmlns:a16="http://schemas.microsoft.com/office/drawing/2014/main" id="{21D79280-69F0-16A6-03F5-F67E85C86BA1}"/>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4. Summary of Workshop #2</a:t>
            </a:r>
            <a:br>
              <a:rPr lang="en-US" sz="3600" dirty="0">
                <a:solidFill>
                  <a:schemeClr val="bg1"/>
                </a:solidFill>
              </a:rPr>
            </a:br>
            <a:r>
              <a:rPr lang="es-ES" sz="3600" dirty="0">
                <a:solidFill>
                  <a:srgbClr val="8A1B04"/>
                </a:solidFill>
              </a:rPr>
              <a:t>Resumen de la Reunión #2</a:t>
            </a:r>
            <a:endParaRPr lang="en-US" sz="3600" dirty="0">
              <a:solidFill>
                <a:srgbClr val="8A1B04"/>
              </a:solidFill>
            </a:endParaRPr>
          </a:p>
        </p:txBody>
      </p:sp>
    </p:spTree>
    <p:extLst>
      <p:ext uri="{BB962C8B-B14F-4D97-AF65-F5344CB8AC3E}">
        <p14:creationId xmlns:p14="http://schemas.microsoft.com/office/powerpoint/2010/main" val="31847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40B914-97B0-E530-5240-085D4FB429B3}"/>
              </a:ext>
            </a:extLst>
          </p:cNvPr>
          <p:cNvSpPr>
            <a:spLocks noGrp="1"/>
          </p:cNvSpPr>
          <p:nvPr>
            <p:ph idx="1"/>
          </p:nvPr>
        </p:nvSpPr>
        <p:spPr>
          <a:xfrm>
            <a:off x="433081" y="1158426"/>
            <a:ext cx="5583936" cy="3747993"/>
          </a:xfrm>
        </p:spPr>
        <p:txBody>
          <a:bodyPr>
            <a:normAutofit fontScale="92500"/>
          </a:bodyPr>
          <a:lstStyle/>
          <a:p>
            <a:r>
              <a:rPr lang="en-US" sz="1700" dirty="0"/>
              <a:t>Went over Irwindale’s Key Findings </a:t>
            </a:r>
          </a:p>
          <a:p>
            <a:r>
              <a:rPr lang="en-US" sz="1700" dirty="0"/>
              <a:t>We broke out into small groups &amp; built our Healthy and Safe Irwindale with a focus on improvements around the topics of EJ and Safety</a:t>
            </a:r>
          </a:p>
          <a:p>
            <a:r>
              <a:rPr lang="en-US" sz="1700" dirty="0"/>
              <a:t>Some key themes we heard</a:t>
            </a:r>
          </a:p>
          <a:p>
            <a:pPr lvl="1"/>
            <a:r>
              <a:rPr lang="en-US" dirty="0"/>
              <a:t>Provide More Urban Greening</a:t>
            </a:r>
          </a:p>
          <a:p>
            <a:pPr lvl="1"/>
            <a:r>
              <a:rPr lang="en-US" dirty="0"/>
              <a:t>Protect and Enhance the Environment</a:t>
            </a:r>
          </a:p>
          <a:p>
            <a:pPr lvl="1"/>
            <a:r>
              <a:rPr lang="en-US" dirty="0"/>
              <a:t>Provide Affordable Housing</a:t>
            </a:r>
          </a:p>
          <a:p>
            <a:pPr lvl="1"/>
            <a:r>
              <a:rPr lang="en-US" dirty="0"/>
              <a:t>Promote Recreational Opportunities</a:t>
            </a:r>
          </a:p>
          <a:p>
            <a:pPr lvl="1"/>
            <a:r>
              <a:rPr lang="en-US" dirty="0"/>
              <a:t>Expand Transit/Connectivity</a:t>
            </a:r>
          </a:p>
          <a:p>
            <a:pPr lvl="1"/>
            <a:r>
              <a:rPr lang="en-US" dirty="0"/>
              <a:t>Reduce Industrial Impacts near Residential Areas</a:t>
            </a:r>
          </a:p>
          <a:p>
            <a:pPr lvl="1"/>
            <a:r>
              <a:rPr lang="en-US" dirty="0"/>
              <a:t>Ensure Access to Healthy Food</a:t>
            </a:r>
          </a:p>
          <a:p>
            <a:pPr lvl="1"/>
            <a:r>
              <a:rPr lang="en-US" dirty="0"/>
              <a:t>Centralize uses around/within the town center</a:t>
            </a:r>
          </a:p>
          <a:p>
            <a:pPr marL="0" indent="0">
              <a:buNone/>
            </a:pPr>
            <a:endParaRPr lang="en-US" dirty="0"/>
          </a:p>
        </p:txBody>
      </p:sp>
      <p:sp>
        <p:nvSpPr>
          <p:cNvPr id="4" name="Content Placeholder 2">
            <a:extLst>
              <a:ext uri="{FF2B5EF4-FFF2-40B4-BE49-F238E27FC236}">
                <a16:creationId xmlns:a16="http://schemas.microsoft.com/office/drawing/2014/main" id="{5F7D97A3-540A-41FF-45A2-CE1B832312B4}"/>
              </a:ext>
            </a:extLst>
          </p:cNvPr>
          <p:cNvSpPr txBox="1">
            <a:spLocks/>
          </p:cNvSpPr>
          <p:nvPr/>
        </p:nvSpPr>
        <p:spPr>
          <a:xfrm>
            <a:off x="6099179" y="1230344"/>
            <a:ext cx="5583936" cy="4733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dirty="0">
                <a:solidFill>
                  <a:srgbClr val="8A1B04"/>
                </a:solidFill>
                <a:ea typeface="+mj-ea"/>
              </a:rPr>
              <a:t>Repasamos los resultados </a:t>
            </a:r>
            <a:r>
              <a:rPr lang="es-ES" sz="1600" dirty="0" err="1">
                <a:solidFill>
                  <a:srgbClr val="8A1B04"/>
                </a:solidFill>
                <a:ea typeface="+mj-ea"/>
              </a:rPr>
              <a:t>clavede</a:t>
            </a:r>
            <a:r>
              <a:rPr lang="es-ES" sz="1600" dirty="0">
                <a:solidFill>
                  <a:srgbClr val="8A1B04"/>
                </a:solidFill>
                <a:ea typeface="+mj-ea"/>
              </a:rPr>
              <a:t> </a:t>
            </a:r>
            <a:r>
              <a:rPr lang="es-ES" sz="1600" dirty="0" err="1">
                <a:solidFill>
                  <a:srgbClr val="8A1B04"/>
                </a:solidFill>
                <a:ea typeface="+mj-ea"/>
              </a:rPr>
              <a:t>Irwindale</a:t>
            </a:r>
            <a:r>
              <a:rPr lang="es-ES" sz="1600" dirty="0">
                <a:solidFill>
                  <a:srgbClr val="8A1B04"/>
                </a:solidFill>
                <a:ea typeface="+mj-ea"/>
              </a:rPr>
              <a:t>.</a:t>
            </a:r>
          </a:p>
          <a:p>
            <a:r>
              <a:rPr lang="es-ES" sz="1600" dirty="0">
                <a:solidFill>
                  <a:srgbClr val="8A1B04"/>
                </a:solidFill>
                <a:ea typeface="+mj-ea"/>
              </a:rPr>
              <a:t>Nos dividimos en grupos y construimos nuestro </a:t>
            </a:r>
            <a:r>
              <a:rPr lang="es-ES" sz="1600" dirty="0" err="1">
                <a:solidFill>
                  <a:srgbClr val="8A1B04"/>
                </a:solidFill>
                <a:ea typeface="+mj-ea"/>
              </a:rPr>
              <a:t>Irwindale</a:t>
            </a:r>
            <a:r>
              <a:rPr lang="es-ES" sz="1600" dirty="0">
                <a:solidFill>
                  <a:srgbClr val="8A1B04"/>
                </a:solidFill>
                <a:ea typeface="+mj-ea"/>
              </a:rPr>
              <a:t> Saludable y Seguro con un enfoque en mejoras en torno a los temas de Justicia Ambiental y Seguridad.</a:t>
            </a:r>
          </a:p>
          <a:p>
            <a:r>
              <a:rPr lang="es-ES" sz="1600" dirty="0">
                <a:solidFill>
                  <a:srgbClr val="8A1B04"/>
                </a:solidFill>
                <a:ea typeface="+mj-ea"/>
              </a:rPr>
              <a:t> Temas que escuchamos:</a:t>
            </a:r>
          </a:p>
          <a:p>
            <a:pPr lvl="1"/>
            <a:r>
              <a:rPr lang="es-ES" sz="1600" dirty="0">
                <a:solidFill>
                  <a:srgbClr val="8A1B04"/>
                </a:solidFill>
                <a:ea typeface="+mj-ea"/>
              </a:rPr>
              <a:t>Proporcionar Más Espacios Verdes Urbanos</a:t>
            </a:r>
          </a:p>
          <a:p>
            <a:pPr lvl="1"/>
            <a:r>
              <a:rPr lang="es-ES" sz="1600" dirty="0">
                <a:solidFill>
                  <a:srgbClr val="8A1B04"/>
                </a:solidFill>
                <a:ea typeface="+mj-ea"/>
              </a:rPr>
              <a:t>Proteger y Mejorar el Medio Ambiente</a:t>
            </a:r>
          </a:p>
          <a:p>
            <a:pPr lvl="1"/>
            <a:r>
              <a:rPr lang="es-ES" sz="1600" dirty="0">
                <a:solidFill>
                  <a:srgbClr val="8A1B04"/>
                </a:solidFill>
                <a:ea typeface="+mj-ea"/>
              </a:rPr>
              <a:t>Proporcionar Viviendas Asequibles</a:t>
            </a:r>
          </a:p>
          <a:p>
            <a:pPr lvl="1"/>
            <a:r>
              <a:rPr lang="es-ES" sz="1600" dirty="0">
                <a:solidFill>
                  <a:srgbClr val="8A1B04"/>
                </a:solidFill>
                <a:ea typeface="+mj-ea"/>
              </a:rPr>
              <a:t>Promover Oportunidades Recreativas</a:t>
            </a:r>
          </a:p>
          <a:p>
            <a:pPr lvl="1"/>
            <a:r>
              <a:rPr lang="es-ES" sz="1600" dirty="0">
                <a:solidFill>
                  <a:srgbClr val="8A1B04"/>
                </a:solidFill>
                <a:ea typeface="+mj-ea"/>
              </a:rPr>
              <a:t>Expandir el Transporte/Conexiones</a:t>
            </a:r>
          </a:p>
          <a:p>
            <a:pPr lvl="1"/>
            <a:r>
              <a:rPr lang="es-ES" sz="1600" dirty="0">
                <a:solidFill>
                  <a:srgbClr val="8A1B04"/>
                </a:solidFill>
                <a:ea typeface="+mj-ea"/>
              </a:rPr>
              <a:t>Reducir efectos industriales cerca de usos residenciales.</a:t>
            </a:r>
          </a:p>
          <a:p>
            <a:pPr lvl="1"/>
            <a:r>
              <a:rPr lang="es-ES" sz="1600" dirty="0">
                <a:solidFill>
                  <a:srgbClr val="8A1B04"/>
                </a:solidFill>
                <a:ea typeface="+mj-ea"/>
              </a:rPr>
              <a:t>Garantizar el Acceso a Alimentos Saludables</a:t>
            </a:r>
          </a:p>
          <a:p>
            <a:pPr lvl="1"/>
            <a:r>
              <a:rPr lang="es-ES" sz="1600" dirty="0">
                <a:solidFill>
                  <a:srgbClr val="8A1B04"/>
                </a:solidFill>
                <a:ea typeface="+mj-ea"/>
              </a:rPr>
              <a:t>Centralizar usos alrededor/dentro del centro de la ciudad.</a:t>
            </a:r>
          </a:p>
        </p:txBody>
      </p:sp>
      <p:pic>
        <p:nvPicPr>
          <p:cNvPr id="2" name="Google Shape;60;p14">
            <a:extLst>
              <a:ext uri="{FF2B5EF4-FFF2-40B4-BE49-F238E27FC236}">
                <a16:creationId xmlns:a16="http://schemas.microsoft.com/office/drawing/2014/main" id="{798BABB1-9EA8-0066-546A-A5402942AAEF}"/>
              </a:ext>
            </a:extLst>
          </p:cNvPr>
          <p:cNvPicPr preferRelativeResize="0"/>
          <p:nvPr/>
        </p:nvPicPr>
        <p:blipFill rotWithShape="1">
          <a:blip r:embed="rId3" cstate="hqprint">
            <a:extLst>
              <a:ext uri="{28A0092B-C50C-407E-A947-70E740481C1C}">
                <a14:useLocalDpi xmlns:a14="http://schemas.microsoft.com/office/drawing/2010/main" val="0"/>
              </a:ext>
            </a:extLst>
          </a:blip>
          <a:srcRect t="17573" r="3794"/>
          <a:stretch/>
        </p:blipFill>
        <p:spPr>
          <a:xfrm>
            <a:off x="508885" y="4870174"/>
            <a:ext cx="5295567" cy="1709529"/>
          </a:xfrm>
          <a:prstGeom prst="rect">
            <a:avLst/>
          </a:prstGeom>
          <a:noFill/>
          <a:ln>
            <a:noFill/>
          </a:ln>
        </p:spPr>
      </p:pic>
    </p:spTree>
    <p:extLst>
      <p:ext uri="{BB962C8B-B14F-4D97-AF65-F5344CB8AC3E}">
        <p14:creationId xmlns:p14="http://schemas.microsoft.com/office/powerpoint/2010/main" val="124442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8" t="-272" r="22683" b="19001"/>
          <a:stretch/>
        </p:blipFill>
        <p:spPr>
          <a:xfrm>
            <a:off x="6307709" y="4595191"/>
            <a:ext cx="2864730" cy="2270435"/>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538"/>
          <a:stretch/>
        </p:blipFill>
        <p:spPr>
          <a:xfrm>
            <a:off x="3129537" y="4564948"/>
            <a:ext cx="3178172" cy="2305233"/>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08478"/>
            <a:ext cx="3137004" cy="2352752"/>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11087"/>
          <a:stretch/>
        </p:blipFill>
        <p:spPr>
          <a:xfrm>
            <a:off x="9172439" y="4598989"/>
            <a:ext cx="3019561" cy="226316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7467" y="-9"/>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6BFEB1E7-35C0-00D2-8D93-150B284FF097}"/>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4. Policies and Actions </a:t>
            </a:r>
            <a:br>
              <a:rPr lang="en-US" sz="3600" dirty="0">
                <a:solidFill>
                  <a:schemeClr val="bg1"/>
                </a:solidFill>
              </a:rPr>
            </a:br>
            <a:r>
              <a:rPr lang="es-ES" sz="3600" dirty="0">
                <a:solidFill>
                  <a:srgbClr val="8A1B04"/>
                </a:solidFill>
              </a:rPr>
              <a:t>Políticas y Acciones</a:t>
            </a:r>
            <a:endParaRPr lang="en-US" sz="3600" dirty="0">
              <a:solidFill>
                <a:srgbClr val="8A1B04"/>
              </a:solidFill>
            </a:endParaRPr>
          </a:p>
        </p:txBody>
      </p:sp>
    </p:spTree>
    <p:extLst>
      <p:ext uri="{BB962C8B-B14F-4D97-AF65-F5344CB8AC3E}">
        <p14:creationId xmlns:p14="http://schemas.microsoft.com/office/powerpoint/2010/main" val="16355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4B212F-C4F2-DCB1-9820-6CBBFEF03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573" y="2525516"/>
            <a:ext cx="2203704" cy="2203704"/>
          </a:xfrm>
          <a:prstGeom prst="rect">
            <a:avLst/>
          </a:prstGeom>
        </p:spPr>
      </p:pic>
      <p:pic>
        <p:nvPicPr>
          <p:cNvPr id="8" name="Picture 7">
            <a:extLst>
              <a:ext uri="{FF2B5EF4-FFF2-40B4-BE49-F238E27FC236}">
                <a16:creationId xmlns:a16="http://schemas.microsoft.com/office/drawing/2014/main" id="{58763076-C183-55E3-7002-67B80A34F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074" y="2524932"/>
            <a:ext cx="2203704" cy="2203704"/>
          </a:xfrm>
          <a:prstGeom prst="rect">
            <a:avLst/>
          </a:prstGeom>
        </p:spPr>
      </p:pic>
      <p:sp>
        <p:nvSpPr>
          <p:cNvPr id="2" name="Title 1">
            <a:extLst>
              <a:ext uri="{FF2B5EF4-FFF2-40B4-BE49-F238E27FC236}">
                <a16:creationId xmlns:a16="http://schemas.microsoft.com/office/drawing/2014/main" id="{66CB501D-09CC-30ED-DD06-95969F498B38}"/>
              </a:ext>
            </a:extLst>
          </p:cNvPr>
          <p:cNvSpPr>
            <a:spLocks noGrp="1"/>
          </p:cNvSpPr>
          <p:nvPr>
            <p:ph type="title"/>
          </p:nvPr>
        </p:nvSpPr>
        <p:spPr>
          <a:xfrm>
            <a:off x="365206" y="1261043"/>
            <a:ext cx="8979330" cy="997913"/>
          </a:xfrm>
        </p:spPr>
        <p:txBody>
          <a:bodyPr>
            <a:normAutofit fontScale="90000"/>
          </a:bodyPr>
          <a:lstStyle/>
          <a:p>
            <a:r>
              <a:rPr lang="en-US" sz="2800" dirty="0">
                <a:effectLst/>
                <a:ea typeface="Calibri" panose="020F0502020204030204" pitchFamily="34" charset="0"/>
              </a:rPr>
              <a:t>Five interrelated themes of EJ and Safety:</a:t>
            </a:r>
            <a:br>
              <a:rPr lang="en-US" sz="2800" dirty="0">
                <a:effectLst/>
                <a:ea typeface="Calibri" panose="020F0502020204030204" pitchFamily="34" charset="0"/>
              </a:rPr>
            </a:br>
            <a:br>
              <a:rPr lang="en-US" dirty="0"/>
            </a:br>
            <a:r>
              <a:rPr lang="es-ES" dirty="0">
                <a:solidFill>
                  <a:srgbClr val="8A1B04"/>
                </a:solidFill>
              </a:rPr>
              <a:t>Cinco temas interrelacionados de JA y Seguridad:</a:t>
            </a:r>
            <a:endParaRPr lang="en-US" dirty="0"/>
          </a:p>
        </p:txBody>
      </p:sp>
      <p:sp>
        <p:nvSpPr>
          <p:cNvPr id="28" name="TextBox 27">
            <a:extLst>
              <a:ext uri="{FF2B5EF4-FFF2-40B4-BE49-F238E27FC236}">
                <a16:creationId xmlns:a16="http://schemas.microsoft.com/office/drawing/2014/main" id="{CD097B0D-93C8-5CB8-F047-CB14CD129A84}"/>
              </a:ext>
            </a:extLst>
          </p:cNvPr>
          <p:cNvSpPr txBox="1"/>
          <p:nvPr/>
        </p:nvSpPr>
        <p:spPr>
          <a:xfrm>
            <a:off x="367401" y="4875990"/>
            <a:ext cx="2201510" cy="984116"/>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Clean Environment</a:t>
            </a:r>
          </a:p>
          <a:p>
            <a:pPr marL="0" lvl="0" indent="0" algn="ctr" defTabSz="1422400">
              <a:lnSpc>
                <a:spcPct val="90000"/>
              </a:lnSpc>
              <a:spcBef>
                <a:spcPct val="0"/>
              </a:spcBef>
              <a:spcAft>
                <a:spcPct val="35000"/>
              </a:spcAft>
              <a:buNone/>
            </a:pPr>
            <a:r>
              <a:rPr lang="en-US" sz="1900" i="1" kern="1200" dirty="0" err="1">
                <a:solidFill>
                  <a:srgbClr val="8A1B04"/>
                </a:solidFill>
                <a:latin typeface="Arial" panose="020B0604020202020204" pitchFamily="34" charset="0"/>
                <a:cs typeface="Arial" panose="020B0604020202020204" pitchFamily="34" charset="0"/>
              </a:rPr>
              <a:t>Ambiente</a:t>
            </a:r>
            <a:r>
              <a:rPr lang="en-US" sz="1900" i="1" kern="1200" dirty="0">
                <a:solidFill>
                  <a:srgbClr val="8A1B04"/>
                </a:solidFill>
                <a:latin typeface="Arial" panose="020B0604020202020204" pitchFamily="34" charset="0"/>
                <a:cs typeface="Arial" panose="020B0604020202020204" pitchFamily="34" charset="0"/>
              </a:rPr>
              <a:t> </a:t>
            </a:r>
            <a:r>
              <a:rPr lang="en-US" sz="1900" i="1" kern="1200" dirty="0" err="1">
                <a:solidFill>
                  <a:srgbClr val="8A1B04"/>
                </a:solidFill>
                <a:latin typeface="Arial" panose="020B0604020202020204" pitchFamily="34" charset="0"/>
                <a:cs typeface="Arial" panose="020B0604020202020204" pitchFamily="34" charset="0"/>
              </a:rPr>
              <a:t>Limpio</a:t>
            </a:r>
            <a:endParaRPr lang="en-US" sz="1900" kern="1200" dirty="0">
              <a:solidFill>
                <a:srgbClr val="8A1B04"/>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444788F-5E91-C8E6-C7F6-32D781E4A201}"/>
              </a:ext>
            </a:extLst>
          </p:cNvPr>
          <p:cNvSpPr txBox="1"/>
          <p:nvPr/>
        </p:nvSpPr>
        <p:spPr>
          <a:xfrm>
            <a:off x="2679833" y="4875990"/>
            <a:ext cx="2201510" cy="984116"/>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Safe Communities</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Comunidades Seguras</a:t>
            </a:r>
            <a:endParaRPr lang="en-US" sz="1900" i="1" kern="1200" dirty="0">
              <a:solidFill>
                <a:srgbClr val="8A1B04"/>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DF48966-09E8-1570-C20B-18677F5E85D5}"/>
              </a:ext>
            </a:extLst>
          </p:cNvPr>
          <p:cNvSpPr txBox="1"/>
          <p:nvPr/>
        </p:nvSpPr>
        <p:spPr>
          <a:xfrm>
            <a:off x="4992264" y="4857647"/>
            <a:ext cx="2182319" cy="1247265"/>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Healthy Communities</a:t>
            </a:r>
          </a:p>
          <a:p>
            <a:pPr marL="0" lvl="0" indent="0" algn="ctr" defTabSz="1422400">
              <a:lnSpc>
                <a:spcPct val="90000"/>
              </a:lnSpc>
              <a:spcBef>
                <a:spcPct val="0"/>
              </a:spcBef>
              <a:spcAft>
                <a:spcPct val="35000"/>
              </a:spcAft>
              <a:buNone/>
            </a:pPr>
            <a:r>
              <a:rPr lang="en-US" sz="1900" i="1" kern="1200" dirty="0" err="1">
                <a:solidFill>
                  <a:srgbClr val="8A1B04"/>
                </a:solidFill>
                <a:latin typeface="Arial" panose="020B0604020202020204" pitchFamily="34" charset="0"/>
                <a:cs typeface="Arial" panose="020B0604020202020204" pitchFamily="34" charset="0"/>
              </a:rPr>
              <a:t>Comunidades</a:t>
            </a:r>
            <a:r>
              <a:rPr lang="en-US" sz="1900" i="1" kern="1200" dirty="0">
                <a:solidFill>
                  <a:srgbClr val="8A1B04"/>
                </a:solidFill>
                <a:latin typeface="Arial" panose="020B0604020202020204" pitchFamily="34" charset="0"/>
                <a:cs typeface="Arial" panose="020B0604020202020204" pitchFamily="34" charset="0"/>
              </a:rPr>
              <a:t> </a:t>
            </a:r>
            <a:r>
              <a:rPr lang="en-US" sz="1900" i="1" kern="1200" dirty="0" err="1">
                <a:solidFill>
                  <a:srgbClr val="8A1B04"/>
                </a:solidFill>
                <a:latin typeface="Arial" panose="020B0604020202020204" pitchFamily="34" charset="0"/>
                <a:cs typeface="Arial" panose="020B0604020202020204" pitchFamily="34" charset="0"/>
              </a:rPr>
              <a:t>Saludables</a:t>
            </a:r>
            <a:endParaRPr lang="en-US" sz="1900" b="0" i="1" kern="1200" dirty="0">
              <a:solidFill>
                <a:srgbClr val="8A1B04"/>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C4AF545-2E4B-9EDD-DA8D-961DAA9AB707}"/>
              </a:ext>
            </a:extLst>
          </p:cNvPr>
          <p:cNvSpPr txBox="1"/>
          <p:nvPr/>
        </p:nvSpPr>
        <p:spPr>
          <a:xfrm>
            <a:off x="7285504" y="4857647"/>
            <a:ext cx="2182320" cy="1247265"/>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Resilience + Preparedness</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Resiliencia y Preparación</a:t>
            </a:r>
            <a:endParaRPr lang="en-US" sz="1900" i="1" kern="1200" dirty="0">
              <a:solidFill>
                <a:srgbClr val="8A1B04"/>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973DD31-09AB-3B51-4EC9-9A37FCA0E165}"/>
              </a:ext>
            </a:extLst>
          </p:cNvPr>
          <p:cNvSpPr txBox="1"/>
          <p:nvPr/>
        </p:nvSpPr>
        <p:spPr>
          <a:xfrm>
            <a:off x="9321369" y="4857647"/>
            <a:ext cx="2711629" cy="1510413"/>
          </a:xfrm>
          <a:prstGeom prst="rect">
            <a:avLst/>
          </a:prstGeom>
          <a:noFill/>
        </p:spPr>
        <p:txBody>
          <a:bodyPr wrap="square">
            <a:spAutoFit/>
          </a:bodyPr>
          <a:lstStyle/>
          <a:p>
            <a:pPr marL="0" lvl="0" indent="0" algn="ctr" defTabSz="1422400">
              <a:lnSpc>
                <a:spcPct val="90000"/>
              </a:lnSpc>
              <a:spcBef>
                <a:spcPct val="0"/>
              </a:spcBef>
              <a:spcAft>
                <a:spcPct val="35000"/>
              </a:spcAft>
              <a:buNone/>
            </a:pPr>
            <a:r>
              <a:rPr lang="en-US" sz="1900" kern="1200" dirty="0">
                <a:solidFill>
                  <a:srgbClr val="1D345D"/>
                </a:solidFill>
                <a:latin typeface="Arial" panose="020B0604020202020204" pitchFamily="34" charset="0"/>
                <a:cs typeface="Arial" panose="020B0604020202020204" pitchFamily="34" charset="0"/>
              </a:rPr>
              <a:t>Ecological Disasters + Hazards Adaptation</a:t>
            </a:r>
          </a:p>
          <a:p>
            <a:pPr marL="0" lvl="0" indent="0" algn="ctr" defTabSz="1422400">
              <a:lnSpc>
                <a:spcPct val="90000"/>
              </a:lnSpc>
              <a:spcBef>
                <a:spcPct val="0"/>
              </a:spcBef>
              <a:spcAft>
                <a:spcPct val="35000"/>
              </a:spcAft>
              <a:buNone/>
            </a:pPr>
            <a:r>
              <a:rPr lang="es-ES" sz="1900" i="1" kern="1200" dirty="0">
                <a:solidFill>
                  <a:srgbClr val="8A1B04"/>
                </a:solidFill>
                <a:latin typeface="Arial" panose="020B0604020202020204" pitchFamily="34" charset="0"/>
                <a:cs typeface="Arial" panose="020B0604020202020204" pitchFamily="34" charset="0"/>
              </a:rPr>
              <a:t>Adaptación a Desastres Ecológicos y Peligros</a:t>
            </a:r>
            <a:endParaRPr lang="en-US" sz="1900" i="1" kern="1200" dirty="0">
              <a:solidFill>
                <a:srgbClr val="8A1B0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9C45918-66C8-82CB-0D13-E43EE724C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33" y="2524932"/>
            <a:ext cx="2203704" cy="2203704"/>
          </a:xfrm>
          <a:prstGeom prst="rect">
            <a:avLst/>
          </a:prstGeom>
        </p:spPr>
      </p:pic>
      <p:pic>
        <p:nvPicPr>
          <p:cNvPr id="5" name="Picture 4">
            <a:extLst>
              <a:ext uri="{FF2B5EF4-FFF2-40B4-BE49-F238E27FC236}">
                <a16:creationId xmlns:a16="http://schemas.microsoft.com/office/drawing/2014/main" id="{4A47A319-7C03-5380-518C-2F3B8BF63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5331" y="2524932"/>
            <a:ext cx="2203704" cy="2203704"/>
          </a:xfrm>
          <a:prstGeom prst="rect">
            <a:avLst/>
          </a:prstGeom>
        </p:spPr>
      </p:pic>
      <p:pic>
        <p:nvPicPr>
          <p:cNvPr id="9" name="Picture 8">
            <a:extLst>
              <a:ext uri="{FF2B5EF4-FFF2-40B4-BE49-F238E27FC236}">
                <a16:creationId xmlns:a16="http://schemas.microsoft.com/office/drawing/2014/main" id="{B7C36446-4D5D-02F7-12D6-762A77F0F7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8911" y="2527126"/>
            <a:ext cx="2201510" cy="2201510"/>
          </a:xfrm>
          <a:prstGeom prst="rect">
            <a:avLst/>
          </a:prstGeom>
        </p:spPr>
      </p:pic>
    </p:spTree>
    <p:extLst>
      <p:ext uri="{BB962C8B-B14F-4D97-AF65-F5344CB8AC3E}">
        <p14:creationId xmlns:p14="http://schemas.microsoft.com/office/powerpoint/2010/main" val="273907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3704297"/>
            <a:ext cx="7119443" cy="1785104"/>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Clean Environment</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Ambiente Limpio</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412585"/>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2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406959" y="1250640"/>
            <a:ext cx="5270225" cy="5386090"/>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Increase </a:t>
            </a:r>
            <a:r>
              <a:rPr lang="en-US" sz="1600" dirty="0">
                <a:solidFill>
                  <a:srgbClr val="1D345D"/>
                </a:solidFill>
                <a:latin typeface="Arial" panose="020B0604020202020204" pitchFamily="34" charset="0"/>
                <a:ea typeface="Calibri" panose="020F0502020204030204" pitchFamily="34" charset="0"/>
                <a:cs typeface="Arial" panose="020B0604020202020204" pitchFamily="34" charset="0"/>
              </a:rPr>
              <a:t>u</a:t>
            </a: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rban greening: Along Irwindale Avenue, with maintenance and irrigation, near residential areas close to industrial zones, and along the Gold Line.</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Address concerns about industrial truck traffic.</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Improve code enforcement.</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Implement setbacks</a:t>
            </a:r>
            <a:r>
              <a:rPr lang="en-US" sz="1600" dirty="0">
                <a:solidFill>
                  <a:srgbClr val="1D345D"/>
                </a:solidFill>
                <a:latin typeface="Arial" panose="020B0604020202020204" pitchFamily="34" charset="0"/>
                <a:ea typeface="Calibri" panose="020F0502020204030204" pitchFamily="34" charset="0"/>
                <a:cs typeface="Arial" panose="020B0604020202020204" pitchFamily="34" charset="0"/>
              </a:rPr>
              <a:t> between industrial and residential</a:t>
            </a: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Enhance buffers.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Restrict M2 (industrial) uses away from residences due to height restrictions.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*Assess Future Industrial Projects for Air Quality Impact</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*Address Environmental Concerns Regarding the Park at the Live Oak Industrial Development</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*Ensure Strict Code Enforcement for Businesses, Including Setbacks, Berms, and Parking Regulations</a:t>
            </a:r>
            <a:endParaRPr lang="en-US" sz="1600" dirty="0">
              <a:solidFill>
                <a:srgbClr val="1D345D"/>
              </a:solidFill>
              <a:latin typeface="Arial" panose="020B0604020202020204" pitchFamily="34" charset="0"/>
              <a:cs typeface="Arial" panose="020B0604020202020204" pitchFamily="34" charset="0"/>
            </a:endParaRPr>
          </a:p>
          <a:p>
            <a:b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br>
            <a:endParaRPr lang="en-US" dirty="0">
              <a:solidFill>
                <a:srgbClr val="1D345D"/>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096000" y="1121548"/>
            <a:ext cx="5377069" cy="5632311"/>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Aumentar </a:t>
            </a:r>
            <a:r>
              <a:rPr lang="es-ES" sz="1600" dirty="0" err="1">
                <a:solidFill>
                  <a:srgbClr val="8A1B04"/>
                </a:solidFill>
                <a:latin typeface="Arial" panose="020B0604020202020204" pitchFamily="34" charset="0"/>
                <a:cs typeface="Arial" panose="020B0604020202020204" pitchFamily="34" charset="0"/>
              </a:rPr>
              <a:t>areas</a:t>
            </a:r>
            <a:r>
              <a:rPr lang="es-ES" sz="1600" dirty="0">
                <a:solidFill>
                  <a:srgbClr val="8A1B04"/>
                </a:solidFill>
                <a:latin typeface="Arial" panose="020B0604020202020204" pitchFamily="34" charset="0"/>
                <a:cs typeface="Arial" panose="020B0604020202020204" pitchFamily="34" charset="0"/>
              </a:rPr>
              <a:t> verdes urbanas: A lo largo de la Avenida </a:t>
            </a:r>
            <a:r>
              <a:rPr lang="es-ES" sz="1600" dirty="0" err="1">
                <a:solidFill>
                  <a:srgbClr val="8A1B04"/>
                </a:solidFill>
                <a:latin typeface="Arial" panose="020B0604020202020204" pitchFamily="34" charset="0"/>
                <a:cs typeface="Arial" panose="020B0604020202020204" pitchFamily="34" charset="0"/>
              </a:rPr>
              <a:t>Irwindale</a:t>
            </a:r>
            <a:r>
              <a:rPr lang="es-ES" sz="1600" dirty="0">
                <a:solidFill>
                  <a:srgbClr val="8A1B04"/>
                </a:solidFill>
                <a:latin typeface="Arial" panose="020B0604020202020204" pitchFamily="34" charset="0"/>
                <a:cs typeface="Arial" panose="020B0604020202020204" pitchFamily="34" charset="0"/>
              </a:rPr>
              <a:t>, con mantenimiento e irrigación, y a lo largo de la Línea Dorada (Gold Line).</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Abordar las preocupaciones sobre el tráfico de camiones industriales.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Mejorar la aplicación del código.</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Implementar zonas de separación.</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Mejorar las zonas de amortiguamiento.</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Restringir los usos M2 (industriales) lejos de las áreas residenciales debido a restricciones de altura.</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*Evaluar el Impacto de Futuros Proyectos Industriales en la Calidad del Aire</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*Abordar Preocupaciones Ambientales Relativas al Desarrollo del Parque en Live </a:t>
            </a:r>
            <a:r>
              <a:rPr lang="es-ES" sz="1600" dirty="0" err="1">
                <a:solidFill>
                  <a:srgbClr val="8A1B04"/>
                </a:solidFill>
                <a:latin typeface="Arial" panose="020B0604020202020204" pitchFamily="34" charset="0"/>
                <a:cs typeface="Arial" panose="020B0604020202020204" pitchFamily="34" charset="0"/>
              </a:rPr>
              <a:t>Oak</a:t>
            </a:r>
            <a:r>
              <a:rPr lang="es-ES" sz="1600" dirty="0">
                <a:solidFill>
                  <a:srgbClr val="8A1B04"/>
                </a:solidFill>
                <a:latin typeface="Arial" panose="020B0604020202020204" pitchFamily="34" charset="0"/>
                <a:cs typeface="Arial" panose="020B0604020202020204" pitchFamily="34" charset="0"/>
              </a:rPr>
              <a:t> Industrial</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*Garantizar el estricto cumplimiento del código para negocios, incluyendo restricciones de espacio y regulaciones de estacionamiento.</a:t>
            </a:r>
          </a:p>
          <a:p>
            <a:pPr marL="285750" indent="-285750">
              <a:buFont typeface="Arial" panose="020B0604020202020204" pitchFamily="34" charset="0"/>
              <a:buChar char="•"/>
            </a:pPr>
            <a:endParaRPr lang="es-E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9193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30204" b="6020"/>
          <a:stretch/>
        </p:blipFill>
        <p:spPr>
          <a:xfrm>
            <a:off x="189948" y="1001486"/>
            <a:ext cx="11812104" cy="5627914"/>
          </a:xfrm>
        </p:spPr>
      </p:pic>
      <p:cxnSp>
        <p:nvCxnSpPr>
          <p:cNvPr id="6" name="Straight Connector 5">
            <a:extLst>
              <a:ext uri="{FF2B5EF4-FFF2-40B4-BE49-F238E27FC236}">
                <a16:creationId xmlns:a16="http://schemas.microsoft.com/office/drawing/2014/main" id="{466D1F5A-8D81-0A1B-1965-CD41E4DD6688}"/>
              </a:ext>
            </a:extLst>
          </p:cNvPr>
          <p:cNvCxnSpPr/>
          <p:nvPr/>
        </p:nvCxnSpPr>
        <p:spPr>
          <a:xfrm>
            <a:off x="609600" y="5714999"/>
            <a:ext cx="109510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BF078A-49D3-480D-99AB-76CAE9C10F54}"/>
              </a:ext>
            </a:extLst>
          </p:cNvPr>
          <p:cNvSpPr>
            <a:spLocks noGrp="1"/>
          </p:cNvSpPr>
          <p:nvPr>
            <p:ph type="title"/>
          </p:nvPr>
        </p:nvSpPr>
        <p:spPr>
          <a:xfrm>
            <a:off x="3788229" y="5260172"/>
            <a:ext cx="4604657" cy="912030"/>
          </a:xfrm>
          <a:solidFill>
            <a:schemeClr val="bg1"/>
          </a:solidFill>
        </p:spPr>
        <p:txBody>
          <a:bodyPr>
            <a:normAutofit/>
          </a:bodyPr>
          <a:lstStyle/>
          <a:p>
            <a:pPr algn="ctr"/>
            <a:r>
              <a:rPr lang="en-US" dirty="0"/>
              <a:t>Thank You for Joining Us!</a:t>
            </a:r>
            <a:br>
              <a:rPr lang="en-US" dirty="0"/>
            </a:br>
            <a:r>
              <a:rPr lang="en-US" sz="2500" dirty="0">
                <a:solidFill>
                  <a:srgbClr val="8A1B04"/>
                </a:solidFill>
              </a:rPr>
              <a:t>¡Gracias por Estar Aquí!</a:t>
            </a:r>
            <a:endParaRPr lang="en-US" dirty="0"/>
          </a:p>
        </p:txBody>
      </p:sp>
    </p:spTree>
    <p:extLst>
      <p:ext uri="{BB962C8B-B14F-4D97-AF65-F5344CB8AC3E}">
        <p14:creationId xmlns:p14="http://schemas.microsoft.com/office/powerpoint/2010/main" val="29663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1968851330"/>
              </p:ext>
            </p:extLst>
          </p:nvPr>
        </p:nvGraphicFramePr>
        <p:xfrm>
          <a:off x="435665" y="983359"/>
          <a:ext cx="11519452" cy="5620910"/>
        </p:xfrm>
        <a:graphic>
          <a:graphicData uri="http://schemas.openxmlformats.org/drawingml/2006/table">
            <a:tbl>
              <a:tblPr firstRow="1" bandRow="1">
                <a:tableStyleId>{00A15C55-8517-42AA-B614-E9B94910E393}</a:tableStyleId>
              </a:tblPr>
              <a:tblGrid>
                <a:gridCol w="4464327">
                  <a:extLst>
                    <a:ext uri="{9D8B030D-6E8A-4147-A177-3AD203B41FA5}">
                      <a16:colId xmlns:a16="http://schemas.microsoft.com/office/drawing/2014/main" val="3867883137"/>
                    </a:ext>
                  </a:extLst>
                </a:gridCol>
                <a:gridCol w="7055125">
                  <a:extLst>
                    <a:ext uri="{9D8B030D-6E8A-4147-A177-3AD203B41FA5}">
                      <a16:colId xmlns:a16="http://schemas.microsoft.com/office/drawing/2014/main" val="3606483478"/>
                    </a:ext>
                  </a:extLst>
                </a:gridCol>
              </a:tblGrid>
              <a:tr h="347870">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1.1 Promote Healthy Land Use Patterns</a:t>
                      </a:r>
                      <a:r>
                        <a:rPr lang="en-US" sz="1400" dirty="0">
                          <a:solidFill>
                            <a:srgbClr val="1D345D"/>
                          </a:solidFill>
                        </a:rPr>
                        <a:t>. Require that all new development consider future and long-term impacts to health.</a:t>
                      </a:r>
                    </a:p>
                  </a:txBody>
                  <a:tcPr/>
                </a:tc>
                <a:tc>
                  <a:txBody>
                    <a:bodyPr/>
                    <a:lstStyle/>
                    <a:p>
                      <a:pPr marL="285750" indent="-285750">
                        <a:buFont typeface="Arial" panose="020B0604020202020204" pitchFamily="34" charset="0"/>
                        <a:buChar char="•"/>
                      </a:pPr>
                      <a:r>
                        <a:rPr lang="en-US" sz="1400" b="0" i="0" kern="1200" dirty="0">
                          <a:solidFill>
                            <a:srgbClr val="1D345D"/>
                          </a:solidFill>
                          <a:effectLst/>
                          <a:latin typeface="+mn-lt"/>
                          <a:ea typeface="+mn-ea"/>
                          <a:cs typeface="+mn-cs"/>
                        </a:rPr>
                        <a:t>Update zoning regulations to restrict the development of new residential uses within 500 feet of a freeway and orient sensitive land uses away from industrial uses and truck routes. Where new development places sensitive uses within 500 feet of a freeway or industrial use or along a truck route, a Health Risk Assessment will be required, and mitigation will be imposed to limit pollution exposure and prevent health risks to sensitive populations.</a:t>
                      </a:r>
                      <a:endParaRPr lang="en-US" sz="1400" dirty="0">
                        <a:solidFill>
                          <a:srgbClr val="1D345D"/>
                        </a:solidFill>
                      </a:endParaRPr>
                    </a:p>
                  </a:txBody>
                  <a:tcPr/>
                </a:tc>
                <a:extLst>
                  <a:ext uri="{0D108BD9-81ED-4DB2-BD59-A6C34878D82A}">
                    <a16:rowId xmlns:a16="http://schemas.microsoft.com/office/drawing/2014/main" val="433779596"/>
                  </a:ext>
                </a:extLst>
              </a:tr>
              <a:tr h="553794">
                <a:tc>
                  <a:txBody>
                    <a:bodyPr/>
                    <a:lstStyle/>
                    <a:p>
                      <a:r>
                        <a:rPr lang="en-US" sz="1400" b="1" i="0" kern="1200" dirty="0">
                          <a:solidFill>
                            <a:srgbClr val="1D345D"/>
                          </a:solidFill>
                          <a:effectLst/>
                          <a:latin typeface="+mn-lt"/>
                          <a:ea typeface="+mn-ea"/>
                          <a:cs typeface="+mn-cs"/>
                        </a:rPr>
                        <a:t>EJ 2.1 Increase Urban Greening</a:t>
                      </a:r>
                      <a:r>
                        <a:rPr lang="en-US" sz="1400" b="0" i="0" kern="1200" dirty="0">
                          <a:solidFill>
                            <a:srgbClr val="1D345D"/>
                          </a:solidFill>
                          <a:effectLst/>
                          <a:latin typeface="+mn-lt"/>
                          <a:ea typeface="+mn-ea"/>
                          <a:cs typeface="+mn-cs"/>
                        </a:rPr>
                        <a:t>. Implement ordinances and programs that increase green spaces, trees, vegetation, and parkways throughout Irwindale.</a:t>
                      </a:r>
                      <a:endParaRPr lang="en-US" sz="1400" dirty="0">
                        <a:solidFill>
                          <a:srgbClr val="1D345D"/>
                        </a:solidFill>
                      </a:endParaRPr>
                    </a:p>
                  </a:txBody>
                  <a:tcPr/>
                </a:tc>
                <a:tc>
                  <a:txBody>
                    <a:bodyPr/>
                    <a:lstStyle/>
                    <a:p>
                      <a:pPr marL="285750" indent="-285750">
                        <a:buFont typeface="Arial" panose="020B0604020202020204" pitchFamily="34" charset="0"/>
                        <a:buChar char="•"/>
                      </a:pPr>
                      <a:r>
                        <a:rPr lang="en-US" sz="1400" dirty="0">
                          <a:solidFill>
                            <a:srgbClr val="1D345D"/>
                          </a:solidFill>
                        </a:rPr>
                        <a:t>Implement an urban tree planting program to increase the number of trees in public urban areas. Trees will be selected that maximize carbon sequestration, while also providing shade and reducing urban heat island effects.</a:t>
                      </a:r>
                    </a:p>
                    <a:p>
                      <a:pPr marL="285750" indent="-285750">
                        <a:buFont typeface="Arial" panose="020B0604020202020204" pitchFamily="34" charset="0"/>
                        <a:buChar char="•"/>
                      </a:pPr>
                      <a:r>
                        <a:rPr lang="en-US" sz="1400" dirty="0">
                          <a:solidFill>
                            <a:srgbClr val="1D345D"/>
                          </a:solidFill>
                        </a:rPr>
                        <a:t>Update zoning regulations to support and incentivize the installation of green roofs and walls on new and existing buildings.</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1.1 </a:t>
                      </a:r>
                      <a:r>
                        <a:rPr lang="es-ES" sz="1400" b="1" dirty="0">
                          <a:solidFill>
                            <a:srgbClr val="8A1B04"/>
                          </a:solidFill>
                        </a:rPr>
                        <a:t>Promover Patrones de Uso de Suelo Saludables. </a:t>
                      </a:r>
                      <a:r>
                        <a:rPr lang="es-ES" sz="1400" b="0" dirty="0">
                          <a:solidFill>
                            <a:srgbClr val="8A1B04"/>
                          </a:solidFill>
                        </a:rPr>
                        <a:t>Exigir que todo nuevo desarrollo considere los impactos futuros y a largo plazo en la salud.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 Actualizar las regulaciones de zonificación para restringir el desarrollo de nuevos usos residenciales a menos de 500 pies de una autopista y orientar los usos sensibles lejos de usos industriales y rutas de camiones. Cuando el nuevo desarrollo ubique usos sensibles a menos de 500 pies de una autopista o uso industrial o a lo largo de una ruta de camiones, se requerirá una Evaluación de Riesgos para la Salud, y se impondrán medidas de mitigación para limitar la exposición a la contaminación y prevenir riesgos para la salud de poblaciones sensibles.</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pPr algn="l"/>
                      <a:r>
                        <a:rPr lang="en-US" sz="1400" b="1" dirty="0">
                          <a:solidFill>
                            <a:srgbClr val="8A1B04"/>
                          </a:solidFill>
                        </a:rPr>
                        <a:t>EJ 2.1 </a:t>
                      </a:r>
                      <a:r>
                        <a:rPr lang="es-ES" sz="1400" b="1" dirty="0">
                          <a:solidFill>
                            <a:srgbClr val="8A1B04"/>
                          </a:solidFill>
                        </a:rPr>
                        <a:t>Aumentar el Verde Urbano. </a:t>
                      </a:r>
                      <a:r>
                        <a:rPr lang="es-ES" sz="1400" b="0" dirty="0">
                          <a:solidFill>
                            <a:srgbClr val="8A1B04"/>
                          </a:solidFill>
                        </a:rPr>
                        <a:t>Implementar ordenanzas y programas que incrementen los espacios verdes, los árboles, la vegetación y las franjas verdes en toda </a:t>
                      </a:r>
                      <a:r>
                        <a:rPr lang="es-ES" sz="1400" b="0" dirty="0" err="1">
                          <a:solidFill>
                            <a:srgbClr val="8A1B04"/>
                          </a:solidFill>
                        </a:rPr>
                        <a:t>Irwindale</a:t>
                      </a:r>
                      <a:r>
                        <a:rPr lang="es-ES" sz="1400" b="0" dirty="0">
                          <a:solidFill>
                            <a:srgbClr val="8A1B04"/>
                          </a:solidFill>
                        </a:rPr>
                        <a:t>.</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Implementar un programa de plantación de árboles urbanos para aumentar el número de árboles en áreas urbanas públicas. Se seleccionarán árboles que maximicen la captura de carbono, al tiempo que proporcionen sombra y reduzcan los efectos de las islas de calor urbanas.</a:t>
                      </a:r>
                    </a:p>
                    <a:p>
                      <a:pPr marL="285750" indent="-285750">
                        <a:buFont typeface="Arial" panose="020B0604020202020204" pitchFamily="34" charset="0"/>
                        <a:buChar char="•"/>
                      </a:pPr>
                      <a:r>
                        <a:rPr lang="es-ES" sz="1400" dirty="0">
                          <a:solidFill>
                            <a:srgbClr val="8A1B04"/>
                          </a:solidFill>
                        </a:rPr>
                        <a:t>Actualizar las regulaciones de zonificación para respaldar e incentivar la instalación de techos y paredes verdes en edificios nuevos y existentes.</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4528BC26-E9AE-A132-048A-F45690372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216"/>
            <a:ext cx="672802" cy="672802"/>
          </a:xfrm>
          <a:prstGeom prst="rect">
            <a:avLst/>
          </a:prstGeom>
        </p:spPr>
      </p:pic>
    </p:spTree>
    <p:extLst>
      <p:ext uri="{BB962C8B-B14F-4D97-AF65-F5344CB8AC3E}">
        <p14:creationId xmlns:p14="http://schemas.microsoft.com/office/powerpoint/2010/main" val="393668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3254452294"/>
              </p:ext>
            </p:extLst>
          </p:nvPr>
        </p:nvGraphicFramePr>
        <p:xfrm>
          <a:off x="336401" y="915931"/>
          <a:ext cx="11519452" cy="5620910"/>
        </p:xfrm>
        <a:graphic>
          <a:graphicData uri="http://schemas.openxmlformats.org/drawingml/2006/table">
            <a:tbl>
              <a:tblPr firstRow="1" bandRow="1">
                <a:tableStyleId>{00A15C55-8517-42AA-B614-E9B94910E393}</a:tableStyleId>
              </a:tblPr>
              <a:tblGrid>
                <a:gridCol w="4971095">
                  <a:extLst>
                    <a:ext uri="{9D8B030D-6E8A-4147-A177-3AD203B41FA5}">
                      <a16:colId xmlns:a16="http://schemas.microsoft.com/office/drawing/2014/main" val="3867883137"/>
                    </a:ext>
                  </a:extLst>
                </a:gridCol>
                <a:gridCol w="6548357">
                  <a:extLst>
                    <a:ext uri="{9D8B030D-6E8A-4147-A177-3AD203B41FA5}">
                      <a16:colId xmlns:a16="http://schemas.microsoft.com/office/drawing/2014/main" val="3606483478"/>
                    </a:ext>
                  </a:extLst>
                </a:gridCol>
              </a:tblGrid>
              <a:tr h="347870">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4.1 Minimize Truck Impacts</a:t>
                      </a:r>
                      <a:r>
                        <a:rPr lang="en-US" sz="1400" dirty="0">
                          <a:solidFill>
                            <a:srgbClr val="1D345D"/>
                          </a:solidFill>
                        </a:rPr>
                        <a:t>. Minimize the air quality impacts of trucks on sensitive receptors.</a:t>
                      </a:r>
                    </a:p>
                  </a:txBody>
                  <a:tcPr/>
                </a:tc>
                <a:tc>
                  <a:txBody>
                    <a:bodyPr/>
                    <a:lstStyle/>
                    <a:p>
                      <a:pPr marL="285750" indent="-285750">
                        <a:buFont typeface="Arial" panose="020B0604020202020204" pitchFamily="34" charset="0"/>
                        <a:buChar char="•"/>
                      </a:pPr>
                      <a:r>
                        <a:rPr lang="en-US" sz="1400" dirty="0">
                          <a:solidFill>
                            <a:srgbClr val="1D345D"/>
                          </a:solidFill>
                        </a:rPr>
                        <a:t>Restrict and enforce the queuing of trucks on streets or elsewhere outside of facilities by requiring a call-ahead system where truck drivers must call the facility to confirm that there is space available for them to unload their goods.</a:t>
                      </a:r>
                    </a:p>
                    <a:p>
                      <a:pPr marL="285750" indent="-285750">
                        <a:buFont typeface="Arial" panose="020B0604020202020204" pitchFamily="34" charset="0"/>
                        <a:buChar char="•"/>
                      </a:pPr>
                      <a:r>
                        <a:rPr lang="en-US" sz="1400" dirty="0">
                          <a:solidFill>
                            <a:srgbClr val="1D345D"/>
                          </a:solidFill>
                        </a:rPr>
                        <a:t>Ensure that design of new facilities allows for the queuing of trucks on-site and away from sensitive receptors.</a:t>
                      </a:r>
                    </a:p>
                  </a:txBody>
                  <a:tcPr/>
                </a:tc>
                <a:extLst>
                  <a:ext uri="{0D108BD9-81ED-4DB2-BD59-A6C34878D82A}">
                    <a16:rowId xmlns:a16="http://schemas.microsoft.com/office/drawing/2014/main" val="433779596"/>
                  </a:ext>
                </a:extLst>
              </a:tr>
              <a:tr h="553794">
                <a:tc>
                  <a:txBody>
                    <a:bodyPr/>
                    <a:lstStyle/>
                    <a:p>
                      <a:pPr algn="l"/>
                      <a:r>
                        <a:rPr lang="en-US" sz="1400" b="1" dirty="0">
                          <a:solidFill>
                            <a:srgbClr val="1D345D"/>
                          </a:solidFill>
                        </a:rPr>
                        <a:t>SAF 2.3 Natural Buffers in New Developments</a:t>
                      </a:r>
                      <a:r>
                        <a:rPr lang="en-US" sz="1400" dirty="0">
                          <a:solidFill>
                            <a:srgbClr val="1D345D"/>
                          </a:solidFill>
                        </a:rPr>
                        <a:t>. Require natural buffers in new industrial developments and along designated truck routes to separate  polluting sources from residential and commercial uses, and other sensitive uses, to maximize their protection and reduce pollution </a:t>
                      </a:r>
                    </a:p>
                    <a:p>
                      <a:pPr algn="l"/>
                      <a:r>
                        <a:rPr lang="en-US" sz="1400" dirty="0">
                          <a:solidFill>
                            <a:srgbClr val="1D345D"/>
                          </a:solidFill>
                        </a:rPr>
                        <a:t>exposure to the community.</a:t>
                      </a:r>
                    </a:p>
                  </a:txBody>
                  <a:tcPr/>
                </a:tc>
                <a:tc>
                  <a:txBody>
                    <a:bodyPr/>
                    <a:lstStyle/>
                    <a:p>
                      <a:pPr marL="285750" indent="-285750">
                        <a:buFont typeface="Arial" panose="020B0604020202020204" pitchFamily="34" charset="0"/>
                        <a:buChar char="•"/>
                      </a:pPr>
                      <a:r>
                        <a:rPr lang="en-US" sz="1400" dirty="0">
                          <a:solidFill>
                            <a:srgbClr val="1D345D"/>
                          </a:solidFill>
                        </a:rPr>
                        <a:t>Evaluate existing, designated truck routes to prioritize locations for new and improved buffers, prioritizing routes near residential and sensitive uses, including homes, community centers, parks, and other social gathering places</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4.1 </a:t>
                      </a:r>
                      <a:r>
                        <a:rPr lang="es-ES" sz="1400" b="1" dirty="0">
                          <a:solidFill>
                            <a:srgbClr val="8A1B04"/>
                          </a:solidFill>
                        </a:rPr>
                        <a:t>Minimizar el Impacto de los Camiones.  </a:t>
                      </a:r>
                      <a:r>
                        <a:rPr lang="es-ES" sz="1400" b="0" dirty="0">
                          <a:solidFill>
                            <a:srgbClr val="8A1B04"/>
                          </a:solidFill>
                        </a:rPr>
                        <a:t>Reducir al mínimo los impactos en la calidad del aire de los camiones en receptores sensibles.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Restringir y hacer cumplir la cola de camiones en calles u otros lugares fuera de las instalaciones mediante la implementación de un sistema de llamadas previas, en el cual los conductores de camiones deben llamar a la instalación para confirmar la disponibilidad de espacio para descargar sus mercancías.</a:t>
                      </a:r>
                    </a:p>
                    <a:p>
                      <a:pPr marL="285750" indent="-285750">
                        <a:buFont typeface="Arial" panose="020B0604020202020204" pitchFamily="34" charset="0"/>
                        <a:buChar char="•"/>
                      </a:pPr>
                      <a:r>
                        <a:rPr lang="es-ES" sz="1400" dirty="0">
                          <a:solidFill>
                            <a:srgbClr val="8A1B04"/>
                          </a:solidFill>
                        </a:rPr>
                        <a:t>Asegurar que el diseño de nuevas instalaciones permita la espera de camiones en el lugar y lejos de los receptores sensibles.</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pPr algn="l"/>
                      <a:r>
                        <a:rPr lang="en-US" sz="1400" b="1" dirty="0">
                          <a:solidFill>
                            <a:srgbClr val="8A1B04"/>
                          </a:solidFill>
                        </a:rPr>
                        <a:t>SAF 2.3 </a:t>
                      </a:r>
                      <a:r>
                        <a:rPr lang="es-ES" sz="1400" b="1" dirty="0">
                          <a:solidFill>
                            <a:srgbClr val="8A1B04"/>
                          </a:solidFill>
                        </a:rPr>
                        <a:t>Buffers Naturales en Nuevos Desarrollos. </a:t>
                      </a:r>
                      <a:r>
                        <a:rPr lang="es-ES" sz="1400" b="0" dirty="0">
                          <a:solidFill>
                            <a:srgbClr val="8A1B04"/>
                          </a:solidFill>
                        </a:rPr>
                        <a:t>Requerir zonas de amortiguación natural en nuevos desarrollos industriales y a lo largo de rutas de camiones designadas para separar fuentes de contaminación de usos residenciales, comerciales y otros usos sensibles, maximizando su protección y reduciendo la exposición a la contaminación en la comunidad.</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Evaluar las rutas de camiones designadas existentes para priorizar lugares para nuevos y mejorados buffers, priorizando rutas cercanas a usos residenciales y sensibles, incluyendo viviendas, centros comunitarios, parques y otros lugares de reunión social</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4528BC26-E9AE-A132-048A-F45690372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216"/>
            <a:ext cx="672802" cy="672802"/>
          </a:xfrm>
          <a:prstGeom prst="rect">
            <a:avLst/>
          </a:prstGeom>
        </p:spPr>
      </p:pic>
    </p:spTree>
    <p:extLst>
      <p:ext uri="{BB962C8B-B14F-4D97-AF65-F5344CB8AC3E}">
        <p14:creationId xmlns:p14="http://schemas.microsoft.com/office/powerpoint/2010/main" val="29596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2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910476661"/>
              </p:ext>
            </p:extLst>
          </p:nvPr>
        </p:nvGraphicFramePr>
        <p:xfrm>
          <a:off x="435665" y="1065007"/>
          <a:ext cx="11519452" cy="5151120"/>
        </p:xfrm>
        <a:graphic>
          <a:graphicData uri="http://schemas.openxmlformats.org/drawingml/2006/table">
            <a:tbl>
              <a:tblPr firstRow="1" bandRow="1">
                <a:tableStyleId>{00A15C55-8517-42AA-B614-E9B94910E393}</a:tableStyleId>
              </a:tblPr>
              <a:tblGrid>
                <a:gridCol w="4464327">
                  <a:extLst>
                    <a:ext uri="{9D8B030D-6E8A-4147-A177-3AD203B41FA5}">
                      <a16:colId xmlns:a16="http://schemas.microsoft.com/office/drawing/2014/main" val="3867883137"/>
                    </a:ext>
                  </a:extLst>
                </a:gridCol>
                <a:gridCol w="7055125">
                  <a:extLst>
                    <a:ext uri="{9D8B030D-6E8A-4147-A177-3AD203B41FA5}">
                      <a16:colId xmlns:a16="http://schemas.microsoft.com/office/drawing/2014/main" val="3606483478"/>
                    </a:ext>
                  </a:extLst>
                </a:gridCol>
              </a:tblGrid>
              <a:tr h="266222">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1.1 Promote Healthy Land Use Patterns</a:t>
                      </a:r>
                      <a:r>
                        <a:rPr lang="en-US" sz="1400" dirty="0">
                          <a:solidFill>
                            <a:srgbClr val="1D345D"/>
                          </a:solidFill>
                        </a:rPr>
                        <a:t>. Require that all new development consider future and long-term impacts to health.</a:t>
                      </a:r>
                    </a:p>
                  </a:txBody>
                  <a:tcPr/>
                </a:tc>
                <a:tc>
                  <a:txBody>
                    <a:bodyPr/>
                    <a:lstStyle/>
                    <a:p>
                      <a:pPr marL="285750" indent="-285750">
                        <a:buFont typeface="Arial" panose="020B0604020202020204" pitchFamily="34" charset="0"/>
                        <a:buChar char="•"/>
                      </a:pPr>
                      <a:r>
                        <a:rPr lang="en-US" sz="1400" b="0" i="0" kern="1200" dirty="0">
                          <a:solidFill>
                            <a:srgbClr val="1D345D"/>
                          </a:solidFill>
                          <a:effectLst/>
                          <a:latin typeface="+mn-lt"/>
                          <a:ea typeface="+mn-ea"/>
                          <a:cs typeface="+mn-cs"/>
                        </a:rPr>
                        <a:t>Update zoning regulations to restrict the development of new residential uses within 500 feet of a freeway and orient sensitive land uses away from industrial uses and truck routes. Where new development places sensitive uses within 500 feet of a freeway or industrial use or along a truck route, a Health Risk Assessment will be required, and mitigation will be imposed to limit pollution exposure and prevent health risks to sensitive populations.</a:t>
                      </a:r>
                      <a:endParaRPr lang="en-US" sz="1400" dirty="0">
                        <a:solidFill>
                          <a:srgbClr val="1D345D"/>
                        </a:solidFill>
                      </a:endParaRPr>
                    </a:p>
                  </a:txBody>
                  <a:tcPr/>
                </a:tc>
                <a:extLst>
                  <a:ext uri="{0D108BD9-81ED-4DB2-BD59-A6C34878D82A}">
                    <a16:rowId xmlns:a16="http://schemas.microsoft.com/office/drawing/2014/main" val="433779596"/>
                  </a:ext>
                </a:extLst>
              </a:tr>
              <a:tr h="553794">
                <a:tc>
                  <a:txBody>
                    <a:bodyPr/>
                    <a:lstStyle/>
                    <a:p>
                      <a:r>
                        <a:rPr lang="en-US" sz="1400" b="1" i="0" kern="1200" dirty="0">
                          <a:solidFill>
                            <a:srgbClr val="1D345D"/>
                          </a:solidFill>
                          <a:effectLst/>
                          <a:latin typeface="+mn-lt"/>
                          <a:ea typeface="+mn-ea"/>
                          <a:cs typeface="+mn-cs"/>
                        </a:rPr>
                        <a:t>EJ 2.1 Increase Urban Greening</a:t>
                      </a:r>
                      <a:r>
                        <a:rPr lang="en-US" sz="1400" b="0" i="0" kern="1200" dirty="0">
                          <a:solidFill>
                            <a:srgbClr val="1D345D"/>
                          </a:solidFill>
                          <a:effectLst/>
                          <a:latin typeface="+mn-lt"/>
                          <a:ea typeface="+mn-ea"/>
                          <a:cs typeface="+mn-cs"/>
                        </a:rPr>
                        <a:t>. Implement ordinances and programs that increase green spaces, trees, vegetation, and parkways throughout Irwindale.</a:t>
                      </a:r>
                      <a:endParaRPr lang="en-US" sz="1400" dirty="0">
                        <a:solidFill>
                          <a:srgbClr val="1D345D"/>
                        </a:solidFill>
                      </a:endParaRPr>
                    </a:p>
                  </a:txBody>
                  <a:tcPr/>
                </a:tc>
                <a:tc>
                  <a:txBody>
                    <a:bodyPr/>
                    <a:lstStyle/>
                    <a:p>
                      <a:pPr marL="285750" indent="-285750">
                        <a:buFont typeface="Arial" panose="020B0604020202020204" pitchFamily="34" charset="0"/>
                        <a:buChar char="•"/>
                      </a:pPr>
                      <a:r>
                        <a:rPr lang="en-US" sz="1400" dirty="0">
                          <a:solidFill>
                            <a:srgbClr val="1D345D"/>
                          </a:solidFill>
                        </a:rPr>
                        <a:t>Implement an urban tree planting program to increase the number of trees in public urban areas. Trees will be selected that maximize carbon sequestration, while also providing shade and reducing urban heat island effects.</a:t>
                      </a:r>
                    </a:p>
                    <a:p>
                      <a:pPr marL="285750" indent="-285750">
                        <a:buFont typeface="Arial" panose="020B0604020202020204" pitchFamily="34" charset="0"/>
                        <a:buChar char="•"/>
                      </a:pPr>
                      <a:r>
                        <a:rPr lang="en-US" sz="1400" dirty="0">
                          <a:solidFill>
                            <a:srgbClr val="1D345D"/>
                          </a:solidFill>
                        </a:rPr>
                        <a:t>Update zoning regulations to support and incentivize the installation of green roofs and walls on new and existing buildings.</a:t>
                      </a:r>
                    </a:p>
                  </a:txBody>
                  <a:tcPr/>
                </a:tc>
                <a:extLst>
                  <a:ext uri="{0D108BD9-81ED-4DB2-BD59-A6C34878D82A}">
                    <a16:rowId xmlns:a16="http://schemas.microsoft.com/office/drawing/2014/main" val="3732311451"/>
                  </a:ext>
                </a:extLst>
              </a:tr>
              <a:tr h="553794">
                <a:tc>
                  <a:txBody>
                    <a:bodyPr/>
                    <a:lstStyle/>
                    <a:p>
                      <a:r>
                        <a:rPr lang="en-US" sz="1400" b="1" dirty="0">
                          <a:solidFill>
                            <a:srgbClr val="1D345D"/>
                          </a:solidFill>
                        </a:rPr>
                        <a:t>EJ 4.1 Minimize Truck Impacts</a:t>
                      </a:r>
                      <a:r>
                        <a:rPr lang="en-US" sz="1400" dirty="0">
                          <a:solidFill>
                            <a:srgbClr val="1D345D"/>
                          </a:solidFill>
                        </a:rPr>
                        <a:t>. Minimize the air quality impacts of trucks on sensitive receptors.</a:t>
                      </a:r>
                    </a:p>
                  </a:txBody>
                  <a:tcPr/>
                </a:tc>
                <a:tc>
                  <a:txBody>
                    <a:bodyPr/>
                    <a:lstStyle/>
                    <a:p>
                      <a:pPr marL="285750" indent="-285750">
                        <a:buFont typeface="Arial" panose="020B0604020202020204" pitchFamily="34" charset="0"/>
                        <a:buChar char="•"/>
                      </a:pPr>
                      <a:r>
                        <a:rPr lang="en-US" sz="1400" dirty="0">
                          <a:solidFill>
                            <a:srgbClr val="1D345D"/>
                          </a:solidFill>
                        </a:rPr>
                        <a:t>Restrict and enforce the queuing of trucks on streets or elsewhere outside of facilities by requiring a call-ahead system where truck drivers must call the facility to confirm that there is space available for them to unload their goods.</a:t>
                      </a:r>
                    </a:p>
                    <a:p>
                      <a:pPr marL="285750" indent="-285750">
                        <a:buFont typeface="Arial" panose="020B0604020202020204" pitchFamily="34" charset="0"/>
                        <a:buChar char="•"/>
                      </a:pPr>
                      <a:r>
                        <a:rPr lang="en-US" sz="1400" dirty="0">
                          <a:solidFill>
                            <a:srgbClr val="1D345D"/>
                          </a:solidFill>
                        </a:rPr>
                        <a:t>Ensure that design of new facilities allows for the queuing of trucks on-site and away from sensitive receptors.</a:t>
                      </a:r>
                    </a:p>
                  </a:txBody>
                  <a:tcPr/>
                </a:tc>
                <a:extLst>
                  <a:ext uri="{0D108BD9-81ED-4DB2-BD59-A6C34878D82A}">
                    <a16:rowId xmlns:a16="http://schemas.microsoft.com/office/drawing/2014/main" val="1763085382"/>
                  </a:ext>
                </a:extLst>
              </a:tr>
              <a:tr h="553794">
                <a:tc>
                  <a:txBody>
                    <a:bodyPr/>
                    <a:lstStyle/>
                    <a:p>
                      <a:pPr algn="l"/>
                      <a:r>
                        <a:rPr lang="en-US" sz="1400" b="1" dirty="0">
                          <a:solidFill>
                            <a:srgbClr val="1D345D"/>
                          </a:solidFill>
                        </a:rPr>
                        <a:t>SAF 2.3 Natural Buffers in New Developments</a:t>
                      </a:r>
                      <a:r>
                        <a:rPr lang="en-US" sz="1400" dirty="0">
                          <a:solidFill>
                            <a:srgbClr val="1D345D"/>
                          </a:solidFill>
                        </a:rPr>
                        <a:t>. Require natural buffers in new industrial developments and along designated truck routes to separate  polluting sources from residential and commercial uses, and other sensitive uses, to maximize their protection and reduce pollution </a:t>
                      </a:r>
                    </a:p>
                    <a:p>
                      <a:pPr algn="l"/>
                      <a:r>
                        <a:rPr lang="en-US" sz="1400" dirty="0">
                          <a:solidFill>
                            <a:srgbClr val="1D345D"/>
                          </a:solidFill>
                        </a:rPr>
                        <a:t>exposure to the community.</a:t>
                      </a:r>
                    </a:p>
                  </a:txBody>
                  <a:tcPr/>
                </a:tc>
                <a:tc>
                  <a:txBody>
                    <a:bodyPr/>
                    <a:lstStyle/>
                    <a:p>
                      <a:pPr marL="285750" indent="-285750">
                        <a:buFont typeface="Arial" panose="020B0604020202020204" pitchFamily="34" charset="0"/>
                        <a:buChar char="•"/>
                      </a:pPr>
                      <a:r>
                        <a:rPr lang="en-US" sz="1400" dirty="0">
                          <a:solidFill>
                            <a:srgbClr val="1D345D"/>
                          </a:solidFill>
                        </a:rPr>
                        <a:t>Evaluate existing, designated truck routes to prioritize locations for new and improved buffers, prioritizing routes near residential and sensitive uses, including homes, community centers, parks, and other social gathering places</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4528BC26-E9AE-A132-048A-F45690372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216"/>
            <a:ext cx="672802" cy="672802"/>
          </a:xfrm>
          <a:prstGeom prst="rect">
            <a:avLst/>
          </a:prstGeom>
        </p:spPr>
      </p:pic>
    </p:spTree>
    <p:extLst>
      <p:ext uri="{BB962C8B-B14F-4D97-AF65-F5344CB8AC3E}">
        <p14:creationId xmlns:p14="http://schemas.microsoft.com/office/powerpoint/2010/main" val="310167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07979" y="3704297"/>
            <a:ext cx="7119443" cy="1785104"/>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Safe Communities</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Comunidades Seguras</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412585"/>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4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534228" y="1129197"/>
            <a:ext cx="5457781" cy="5909310"/>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1D345D"/>
                </a:solidFill>
                <a:effectLst/>
                <a:latin typeface="Arial" panose="020B0604020202020204" pitchFamily="34" charset="0"/>
                <a:ea typeface="Calibri" panose="020F0502020204030204" pitchFamily="34" charset="0"/>
                <a:cs typeface="Arial" panose="020B0604020202020204" pitchFamily="34" charset="0"/>
              </a:rPr>
              <a:t>*Event Communication and Notification Procedures</a:t>
            </a:r>
          </a:p>
          <a:p>
            <a:pPr marL="285750" indent="-285750">
              <a:buFont typeface="Arial" panose="020B0604020202020204" pitchFamily="34" charset="0"/>
              <a:buChar char="•"/>
            </a:pPr>
            <a:r>
              <a:rPr lang="en-US" i="0" dirty="0">
                <a:solidFill>
                  <a:srgbClr val="1D345D"/>
                </a:solidFill>
                <a:effectLst/>
                <a:latin typeface="Arial" panose="020B0604020202020204" pitchFamily="34" charset="0"/>
                <a:cs typeface="Arial" panose="020B0604020202020204" pitchFamily="34" charset="0"/>
              </a:rPr>
              <a:t>*Upgrade Community Lighting, Especially Around Sand and Gravel Pits, and bus stops</a:t>
            </a:r>
          </a:p>
          <a:p>
            <a:pPr marL="285750" indent="-285750">
              <a:buFont typeface="Arial" panose="020B0604020202020204" pitchFamily="34" charset="0"/>
              <a:buChar char="•"/>
            </a:pPr>
            <a:r>
              <a:rPr lang="en-US" i="0" dirty="0">
                <a:solidFill>
                  <a:srgbClr val="1D345D"/>
                </a:solidFill>
                <a:effectLst/>
                <a:latin typeface="Arial" panose="020B0604020202020204" pitchFamily="34" charset="0"/>
                <a:cs typeface="Arial" panose="020B0604020202020204" pitchFamily="34" charset="0"/>
              </a:rPr>
              <a:t>*Ensure Regular Tree Trimming for Enhanced Safety</a:t>
            </a:r>
            <a:endParaRPr lang="en-US" dirty="0">
              <a:solidFill>
                <a:srgbClr val="1D34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0" dirty="0">
                <a:solidFill>
                  <a:srgbClr val="1D345D"/>
                </a:solidFill>
                <a:effectLst/>
                <a:latin typeface="Arial" panose="020B0604020202020204" pitchFamily="34" charset="0"/>
                <a:cs typeface="Arial" panose="020B0604020202020204" pitchFamily="34" charset="0"/>
              </a:rPr>
              <a:t>*Evaluate Truck Impact on Roads and Explore Street Widening</a:t>
            </a:r>
          </a:p>
          <a:p>
            <a:pPr marL="285750" indent="-285750">
              <a:buFont typeface="Arial" panose="020B0604020202020204" pitchFamily="34" charset="0"/>
              <a:buChar char="•"/>
            </a:pPr>
            <a:r>
              <a:rPr lang="en-US" i="0" dirty="0">
                <a:solidFill>
                  <a:srgbClr val="1D345D"/>
                </a:solidFill>
                <a:effectLst/>
                <a:latin typeface="Arial" panose="020B0604020202020204" pitchFamily="34" charset="0"/>
                <a:cs typeface="Arial" panose="020B0604020202020204" pitchFamily="34" charset="0"/>
              </a:rPr>
              <a:t>*Incorporate Safety Tips into Newsletters for Community Awareness</a:t>
            </a:r>
            <a:endParaRPr lang="en-US" dirty="0">
              <a:solidFill>
                <a:srgbClr val="1D34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0" dirty="0">
                <a:solidFill>
                  <a:srgbClr val="1D345D"/>
                </a:solidFill>
                <a:latin typeface="Arial" panose="020B0604020202020204" pitchFamily="34" charset="0"/>
                <a:cs typeface="Arial" panose="020B0604020202020204" pitchFamily="34" charset="0"/>
              </a:rPr>
              <a:t> *</a:t>
            </a:r>
            <a:r>
              <a:rPr lang="en-US" i="0" dirty="0">
                <a:solidFill>
                  <a:srgbClr val="1D345D"/>
                </a:solidFill>
                <a:effectLst/>
                <a:latin typeface="Arial" panose="020B0604020202020204" pitchFamily="34" charset="0"/>
                <a:cs typeface="Arial" panose="020B0604020202020204" pitchFamily="34" charset="0"/>
              </a:rPr>
              <a:t>Establish Conditions for Permitting to Ensure Community Well-being</a:t>
            </a:r>
          </a:p>
          <a:p>
            <a:pPr marL="285750" indent="-285750">
              <a:buFont typeface="Arial" panose="020B0604020202020204" pitchFamily="34" charset="0"/>
              <a:buChar char="•"/>
            </a:pPr>
            <a:r>
              <a:rPr lang="en-US" i="0" dirty="0">
                <a:solidFill>
                  <a:srgbClr val="1D345D"/>
                </a:solidFill>
                <a:effectLst/>
                <a:latin typeface="Arial" panose="020B0604020202020204" pitchFamily="34" charset="0"/>
                <a:cs typeface="Arial" panose="020B0604020202020204" pitchFamily="34" charset="0"/>
              </a:rPr>
              <a:t>*Appoint a Community Officer/Ambassador to Foster Resident Interaction</a:t>
            </a:r>
            <a:r>
              <a:rPr lang="en-US" dirty="0">
                <a:solidFill>
                  <a:srgbClr val="1D345D"/>
                </a:solidFill>
                <a:latin typeface="Arial" panose="020B0604020202020204" pitchFamily="34" charset="0"/>
                <a:cs typeface="Arial" panose="020B0604020202020204" pitchFamily="34" charset="0"/>
              </a:rPr>
              <a:t> and Increase Safety</a:t>
            </a:r>
          </a:p>
          <a:p>
            <a:pPr marL="285750" indent="-285750">
              <a:buFont typeface="Arial" panose="020B0604020202020204" pitchFamily="34" charset="0"/>
              <a:buChar char="•"/>
            </a:pPr>
            <a:r>
              <a:rPr kumimoji="0" lang="en-US" sz="1800" b="0" i="0" u="none" strike="noStrike" kern="1200" cap="none" spc="0" normalizeH="0" baseline="0" noProof="0" dirty="0">
                <a:ln>
                  <a:noFill/>
                </a:ln>
                <a:solidFill>
                  <a:srgbClr val="1D345D"/>
                </a:solidFill>
                <a:effectLst/>
                <a:uLnTx/>
                <a:uFillTx/>
                <a:latin typeface="Arial" panose="020B0604020202020204" pitchFamily="34" charset="0"/>
                <a:ea typeface="Calibri" panose="020F0502020204030204" pitchFamily="34" charset="0"/>
                <a:cs typeface="Arial" panose="020B0604020202020204" pitchFamily="34" charset="0"/>
              </a:rPr>
              <a:t>*Ensure ADA compliance is being enforced especially in public facilities such as public restrooms and parks</a:t>
            </a:r>
            <a:endParaRPr lang="en-US" dirty="0">
              <a:solidFill>
                <a:srgbClr val="1D345D"/>
              </a:solidFill>
              <a:latin typeface="Arial" panose="020B0604020202020204" pitchFamily="34" charset="0"/>
              <a:cs typeface="Arial" panose="020B0604020202020204" pitchFamily="34" charset="0"/>
            </a:endParaRPr>
          </a:p>
          <a:p>
            <a:b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br>
            <a:endParaRPr lang="en-US" dirty="0">
              <a:solidFill>
                <a:srgbClr val="1D345D"/>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328995" y="1129197"/>
            <a:ext cx="5457780" cy="6340197"/>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*Procedimientos de Comunicación y Notificación de Eventos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*Mejorar la Iluminación Comunitaria, Especialmente Alrededor de Canteras de Arena y Grava, y Paradas de Autobús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*Garantizar la Poda Regular de Árboles para una Mayor Seguridad</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*Evaluar el Impacto de los Camiones en las Carreteras y Explorar la Ampliación de Calles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*Incorporar Consejos de Seguridad en los Boletines para la Concienciación Comunitaria</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*Establecer Condiciones para las Permisos para Garantizar el Bienestar Comunitario</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*Nombrar un Oficial/</a:t>
            </a:r>
            <a:r>
              <a:rPr lang="es-ES" sz="1600" dirty="0" err="1">
                <a:solidFill>
                  <a:srgbClr val="8A1B04"/>
                </a:solidFill>
                <a:latin typeface="Arial" panose="020B0604020202020204" pitchFamily="34" charset="0"/>
                <a:cs typeface="Arial" panose="020B0604020202020204" pitchFamily="34" charset="0"/>
              </a:rPr>
              <a:t>Ambassador</a:t>
            </a:r>
            <a:r>
              <a:rPr lang="es-ES" sz="1600" dirty="0">
                <a:solidFill>
                  <a:srgbClr val="8A1B04"/>
                </a:solidFill>
                <a:latin typeface="Arial" panose="020B0604020202020204" pitchFamily="34" charset="0"/>
                <a:cs typeface="Arial" panose="020B0604020202020204" pitchFamily="34" charset="0"/>
              </a:rPr>
              <a:t> de la Comunidad para Fomentar la Interacción con los Residentes y Aumentar la Seguridad</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Asegurar que se cumpla con la Ley de Estadounidenses con Discapacidades, especialmente en instalaciones públicas como baños públicos y parques. </a:t>
            </a:r>
          </a:p>
          <a:p>
            <a:pPr marL="285750" indent="-285750">
              <a:buFont typeface="Arial" panose="020B0604020202020204" pitchFamily="34" charset="0"/>
              <a:buChar char="•"/>
            </a:pPr>
            <a:endParaRPr lang="es-E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5282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037995378"/>
              </p:ext>
            </p:extLst>
          </p:nvPr>
        </p:nvGraphicFramePr>
        <p:xfrm>
          <a:off x="506895" y="1296135"/>
          <a:ext cx="11280913" cy="5186754"/>
        </p:xfrm>
        <a:graphic>
          <a:graphicData uri="http://schemas.openxmlformats.org/drawingml/2006/table">
            <a:tbl>
              <a:tblPr firstRow="1" bandRow="1">
                <a:tableStyleId>{00A15C55-8517-42AA-B614-E9B94910E393}</a:tableStyleId>
              </a:tblPr>
              <a:tblGrid>
                <a:gridCol w="5497401">
                  <a:extLst>
                    <a:ext uri="{9D8B030D-6E8A-4147-A177-3AD203B41FA5}">
                      <a16:colId xmlns:a16="http://schemas.microsoft.com/office/drawing/2014/main" val="3867883137"/>
                    </a:ext>
                  </a:extLst>
                </a:gridCol>
                <a:gridCol w="5783512">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i="0" kern="1200" dirty="0">
                          <a:solidFill>
                            <a:srgbClr val="1D345D"/>
                          </a:solidFill>
                          <a:effectLst/>
                          <a:latin typeface="+mn-lt"/>
                          <a:ea typeface="+mn-ea"/>
                          <a:cs typeface="+mn-cs"/>
                        </a:rPr>
                        <a:t>EJ 5.2 Expand Community Engagement</a:t>
                      </a:r>
                      <a:r>
                        <a:rPr lang="en-US" sz="1400" b="0" i="0" kern="1200" dirty="0">
                          <a:solidFill>
                            <a:srgbClr val="1D345D"/>
                          </a:solidFill>
                          <a:effectLst/>
                          <a:latin typeface="+mn-lt"/>
                          <a:ea typeface="+mn-ea"/>
                          <a:cs typeface="+mn-cs"/>
                        </a:rPr>
                        <a:t>. Require com-munity engagement and involvement for new housing programs through the Housing Department and Community Development Department to ensure community needs will be met.</a:t>
                      </a:r>
                      <a:endParaRPr lang="en-US" sz="1400" dirty="0">
                        <a:solidFill>
                          <a:srgbClr val="1D345D"/>
                        </a:solidFill>
                      </a:endParaRPr>
                    </a:p>
                  </a:txBody>
                  <a:tcPr/>
                </a:tc>
                <a:tc>
                  <a:txBody>
                    <a:bodyPr/>
                    <a:lstStyle/>
                    <a:p>
                      <a:pPr marL="285750" indent="-285750">
                        <a:buFont typeface="Arial" panose="020B0604020202020204" pitchFamily="34" charset="0"/>
                        <a:buChar char="•"/>
                      </a:pPr>
                      <a:r>
                        <a:rPr lang="en-US" sz="1400" dirty="0">
                          <a:solidFill>
                            <a:srgbClr val="1D345D"/>
                          </a:solidFill>
                        </a:rPr>
                        <a:t>In tandem with community engagement efforts, establish a community feedback program through the City’s webpage to gather information from community members following the implementation of new housing programs</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EJ 5.5 Ensure Healthy Homes and Code Compliance</a:t>
                      </a:r>
                      <a:r>
                        <a:rPr lang="en-US" sz="1400" dirty="0">
                          <a:solidFill>
                            <a:srgbClr val="1D345D"/>
                          </a:solidFill>
                        </a:rPr>
                        <a:t>. Ensure the Housing Department and Code Enforcement have adequate resources (staffing, budget, etc.) for helping to maintain healthy homes and continue to enforce Chapter 8.08 of the Irwindale Municipal Code “Maintenance of Property as Public Nuisance.”</a:t>
                      </a:r>
                    </a:p>
                  </a:txBody>
                  <a:tcPr/>
                </a:tc>
                <a:tc>
                  <a:txBody>
                    <a:bodyPr/>
                    <a:lstStyle/>
                    <a:p>
                      <a:pPr marL="285750" indent="-285750">
                        <a:buFont typeface="Arial" panose="020B0604020202020204" pitchFamily="34" charset="0"/>
                        <a:buChar char="•"/>
                      </a:pPr>
                      <a:r>
                        <a:rPr lang="en-US" sz="1400" dirty="0">
                          <a:solidFill>
                            <a:srgbClr val="1D345D"/>
                          </a:solidFill>
                        </a:rPr>
                        <a:t>Create a streamlined home maintenance program for renters to report maintenance issues and locate funding for home improvement</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5.2 </a:t>
                      </a:r>
                      <a:r>
                        <a:rPr lang="es-ES" sz="1400" b="1" dirty="0">
                          <a:solidFill>
                            <a:srgbClr val="8A1B04"/>
                          </a:solidFill>
                        </a:rPr>
                        <a:t>Ampliar la Participación Comunitaria. </a:t>
                      </a:r>
                      <a:r>
                        <a:rPr lang="es-ES" sz="1400" b="0" dirty="0">
                          <a:solidFill>
                            <a:srgbClr val="8A1B04"/>
                          </a:solidFill>
                        </a:rPr>
                        <a:t>Requerir la participación y compromiso de la comunidad en los nuevos programas de vivienda a través del Departamento de Vivienda y el Departamento de Desarrollo Comunitario para asegurar que se satisfagan las necesidades de la comunidad.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Paralelamente a los esfuerzos de participación comunitaria, establecer un programa de retroalimentación de la comunidad a través de la página web de la Ciudad para recopilar información de los miembros de la comunidad después de la implementación de nuevos programas de vivienda.</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EJ 5.5 </a:t>
                      </a:r>
                      <a:r>
                        <a:rPr lang="es-ES" sz="1400" b="1" dirty="0">
                          <a:solidFill>
                            <a:srgbClr val="8A1B04"/>
                          </a:solidFill>
                        </a:rPr>
                        <a:t>Asegurar Hogares Saludables y Cumplimiento del Código. </a:t>
                      </a:r>
                      <a:r>
                        <a:rPr lang="es-ES" sz="1400" b="0" dirty="0">
                          <a:solidFill>
                            <a:srgbClr val="8A1B04"/>
                          </a:solidFill>
                        </a:rPr>
                        <a:t>Garantizar que el Departamento de Vivienda y Cumplimiento del Código tengan recursos adecuados (personal, presupuesto, etc.) para ayudar a mantener hogares saludables y continuar aplicando el Capítulo 8.08 del Código Municipal de </a:t>
                      </a:r>
                      <a:r>
                        <a:rPr lang="es-ES" sz="1400" b="0" dirty="0" err="1">
                          <a:solidFill>
                            <a:srgbClr val="8A1B04"/>
                          </a:solidFill>
                        </a:rPr>
                        <a:t>Irwindale</a:t>
                      </a:r>
                      <a:r>
                        <a:rPr lang="es-ES" sz="1400" b="0" dirty="0">
                          <a:solidFill>
                            <a:srgbClr val="8A1B04"/>
                          </a:solidFill>
                        </a:rPr>
                        <a:t> "Mantenimiento de la Propiedad como una Molestia Pública".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Crear un programa simplificado de mantenimiento del hogar para inquilinos para informar problemas de mantenimiento y encontrar financiamiento para mejoras en el hogar.</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802F8EAF-5188-B890-2ABA-710B7E91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767"/>
            <a:ext cx="780576" cy="780576"/>
          </a:xfrm>
          <a:prstGeom prst="rect">
            <a:avLst/>
          </a:prstGeom>
        </p:spPr>
      </p:pic>
    </p:spTree>
    <p:extLst>
      <p:ext uri="{BB962C8B-B14F-4D97-AF65-F5344CB8AC3E}">
        <p14:creationId xmlns:p14="http://schemas.microsoft.com/office/powerpoint/2010/main" val="82193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1822970681"/>
              </p:ext>
            </p:extLst>
          </p:nvPr>
        </p:nvGraphicFramePr>
        <p:xfrm>
          <a:off x="261730" y="967788"/>
          <a:ext cx="11668539" cy="5826834"/>
        </p:xfrm>
        <a:graphic>
          <a:graphicData uri="http://schemas.openxmlformats.org/drawingml/2006/table">
            <a:tbl>
              <a:tblPr firstRow="1" bandRow="1">
                <a:tableStyleId>{00A15C55-8517-42AA-B614-E9B94910E393}</a:tableStyleId>
              </a:tblPr>
              <a:tblGrid>
                <a:gridCol w="5324061">
                  <a:extLst>
                    <a:ext uri="{9D8B030D-6E8A-4147-A177-3AD203B41FA5}">
                      <a16:colId xmlns:a16="http://schemas.microsoft.com/office/drawing/2014/main" val="3867883137"/>
                    </a:ext>
                  </a:extLst>
                </a:gridCol>
                <a:gridCol w="6344478">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5.7 Increase Community Safety. </a:t>
                      </a:r>
                      <a:r>
                        <a:rPr lang="en-US" sz="1400" dirty="0">
                          <a:solidFill>
                            <a:srgbClr val="1D345D"/>
                          </a:solidFill>
                        </a:rPr>
                        <a:t>Coordinate with other departments, community-based organizations, and local law enforcement to increase community awareness and vigilance for crime and improve sense of safety, security, and unity in neighborhoods.</a:t>
                      </a:r>
                    </a:p>
                  </a:txBody>
                  <a:tcPr/>
                </a:tc>
                <a:tc>
                  <a:txBody>
                    <a:bodyPr/>
                    <a:lstStyle/>
                    <a:p>
                      <a:pPr marL="285750" indent="-285750">
                        <a:buFont typeface="Arial" panose="020B0604020202020204" pitchFamily="34" charset="0"/>
                        <a:buChar char="•"/>
                      </a:pPr>
                      <a:r>
                        <a:rPr lang="en-US" sz="1400" dirty="0">
                          <a:solidFill>
                            <a:srgbClr val="1D345D"/>
                          </a:solidFill>
                        </a:rPr>
                        <a:t>Work with City departments and local organizations to develop culturally appropriate programs and activities that promote social cohesion and safety in the community.</a:t>
                      </a:r>
                    </a:p>
                    <a:p>
                      <a:pPr marL="285750" indent="-285750">
                        <a:buFont typeface="Arial" panose="020B0604020202020204" pitchFamily="34" charset="0"/>
                        <a:buChar char="•"/>
                      </a:pPr>
                      <a:r>
                        <a:rPr lang="en-US" sz="1400" dirty="0">
                          <a:solidFill>
                            <a:srgbClr val="1D345D"/>
                          </a:solidFill>
                        </a:rPr>
                        <a:t>Increase safety through community and neighborhood watch programs that ensure all community members feel safe and secure, rather than threatened, by the presence of law enforcement.</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12.2 Patrolling and Surveillance</a:t>
                      </a:r>
                      <a:r>
                        <a:rPr lang="en-US" sz="1400" dirty="0">
                          <a:solidFill>
                            <a:srgbClr val="1D345D"/>
                          </a:solidFill>
                        </a:rPr>
                        <a:t>. Evaluate need for increased patrolling and surveillance through additional officers or increased frequency of patrols using crime reports and feedback from the community to enhance safety in areas of concern within the City. </a:t>
                      </a:r>
                    </a:p>
                  </a:txBody>
                  <a:tcPr/>
                </a:tc>
                <a:tc>
                  <a:txBody>
                    <a:bodyPr/>
                    <a:lstStyle/>
                    <a:p>
                      <a:pPr marL="285750" indent="-285750">
                        <a:buFont typeface="Arial" panose="020B0604020202020204" pitchFamily="34" charset="0"/>
                        <a:buChar char="•"/>
                      </a:pPr>
                      <a:r>
                        <a:rPr lang="en-US" sz="1400" dirty="0">
                          <a:solidFill>
                            <a:srgbClr val="1D345D"/>
                          </a:solidFill>
                        </a:rPr>
                        <a:t>Engage with local businesses, employers, organizations, schools, neighborhood groups, and other community members through public workshops to hear community concerns regarding perceptions of unsafe areas in Irwindale, and discuss increasing surveillance and patrolling such as Neighborhood Watch and Business Watch</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5.7 </a:t>
                      </a:r>
                      <a:r>
                        <a:rPr lang="es-ES" sz="1400" b="1" dirty="0">
                          <a:solidFill>
                            <a:srgbClr val="8A1B04"/>
                          </a:solidFill>
                        </a:rPr>
                        <a:t>Aumentar la Seguridad Comunitaria. </a:t>
                      </a:r>
                      <a:r>
                        <a:rPr lang="es-ES" sz="1400" b="0" dirty="0">
                          <a:solidFill>
                            <a:srgbClr val="8A1B04"/>
                          </a:solidFill>
                        </a:rPr>
                        <a:t>Coordinar con otros departamentos, organizaciones comunitarias y las fuerzas del orden locales para aumentar la conciencia y vigilancia comunitaria contra el crimen y mejorar el sentido de seguridad, protección y unidad en los vecindarios.</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Trabajar con los departamentos de la Ciudad y organizaciones locales para desarrollar programas y actividades culturalmente apropiados que promuevan la cohesión social y la seguridad en la comunidad.</a:t>
                      </a:r>
                    </a:p>
                    <a:p>
                      <a:pPr marL="285750" indent="-285750">
                        <a:buFont typeface="Arial" panose="020B0604020202020204" pitchFamily="34" charset="0"/>
                        <a:buChar char="•"/>
                      </a:pPr>
                      <a:r>
                        <a:rPr lang="es-ES" sz="1400" dirty="0">
                          <a:solidFill>
                            <a:srgbClr val="8A1B04"/>
                          </a:solidFill>
                        </a:rPr>
                        <a:t>Incrementar la seguridad a través de programas de vigilancia comunitaria y vecinal que garanticen que todos los miembros de la comunidad se sientan seguros y protegidos, en lugar de amenazados, por la presencia de las fuerzas del orden.</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SAF 12.2 </a:t>
                      </a:r>
                      <a:r>
                        <a:rPr lang="es-ES" sz="1400" b="1" dirty="0">
                          <a:solidFill>
                            <a:srgbClr val="8A1B04"/>
                          </a:solidFill>
                        </a:rPr>
                        <a:t>Patrullaje y Vigilancia.</a:t>
                      </a:r>
                      <a:r>
                        <a:rPr lang="es-ES" sz="1400" b="0" dirty="0">
                          <a:solidFill>
                            <a:srgbClr val="8A1B04"/>
                          </a:solidFill>
                        </a:rPr>
                        <a:t> Evaluar la necesidad de aumentar el patrullaje y la vigilancia mediante la asignación de más oficiales o el aumento de la frecuencia de patrullas, utilizando informes de delitos y retroalimentación de la comunidad para mejorar la seguridad en áreas de preocupación dentro de la Ciudad.</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 Interactuar con empresas locales, empleadores, organizaciones, escuelas, grupos vecinales y otros miembros de la comunidad a través de talleres públicos para escuchar las preocupaciones de la comunidad con respecto a la percepción de áreas inseguras en </a:t>
                      </a:r>
                      <a:r>
                        <a:rPr lang="es-ES" sz="1400" dirty="0" err="1">
                          <a:solidFill>
                            <a:srgbClr val="8A1B04"/>
                          </a:solidFill>
                        </a:rPr>
                        <a:t>Irwindale</a:t>
                      </a:r>
                      <a:r>
                        <a:rPr lang="es-ES" sz="1400" dirty="0">
                          <a:solidFill>
                            <a:srgbClr val="8A1B04"/>
                          </a:solidFill>
                        </a:rPr>
                        <a:t>, y discutir el aumento de la vigilancia y el patrullaje, como Vigilancia Vecinal y Vigilancia Empresarial.</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802F8EAF-5188-B890-2ABA-710B7E91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767"/>
            <a:ext cx="646043" cy="646043"/>
          </a:xfrm>
          <a:prstGeom prst="rect">
            <a:avLst/>
          </a:prstGeom>
        </p:spPr>
      </p:pic>
    </p:spTree>
    <p:extLst>
      <p:ext uri="{BB962C8B-B14F-4D97-AF65-F5344CB8AC3E}">
        <p14:creationId xmlns:p14="http://schemas.microsoft.com/office/powerpoint/2010/main" val="19706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1579944571"/>
              </p:ext>
            </p:extLst>
          </p:nvPr>
        </p:nvGraphicFramePr>
        <p:xfrm>
          <a:off x="506896" y="1296135"/>
          <a:ext cx="10972800" cy="3510354"/>
        </p:xfrm>
        <a:graphic>
          <a:graphicData uri="http://schemas.openxmlformats.org/drawingml/2006/table">
            <a:tbl>
              <a:tblPr firstRow="1" bandRow="1">
                <a:tableStyleId>{00A15C55-8517-42AA-B614-E9B94910E393}</a:tableStyleId>
              </a:tblPr>
              <a:tblGrid>
                <a:gridCol w="5347252">
                  <a:extLst>
                    <a:ext uri="{9D8B030D-6E8A-4147-A177-3AD203B41FA5}">
                      <a16:colId xmlns:a16="http://schemas.microsoft.com/office/drawing/2014/main" val="3867883137"/>
                    </a:ext>
                  </a:extLst>
                </a:gridCol>
                <a:gridCol w="5625548">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14.3 Implement Safety Features</a:t>
                      </a:r>
                      <a:r>
                        <a:rPr lang="en-US" sz="1400" dirty="0">
                          <a:solidFill>
                            <a:srgbClr val="1D345D"/>
                          </a:solidFill>
                        </a:rPr>
                        <a:t>. Identify areas of the City in need of additional safety features, including lighting and surveillance technology. Prioritize areas of employment, residential neighborhoods, schools, major roads, and alleyways.</a:t>
                      </a:r>
                    </a:p>
                  </a:txBody>
                  <a:tcPr/>
                </a:tc>
                <a:tc>
                  <a:txBody>
                    <a:bodyPr/>
                    <a:lstStyle/>
                    <a:p>
                      <a:pPr marL="285750" indent="-285750">
                        <a:buFont typeface="Arial" panose="020B0604020202020204" pitchFamily="34" charset="0"/>
                        <a:buChar char="•"/>
                      </a:pPr>
                      <a:r>
                        <a:rPr lang="en-US" sz="1400" dirty="0">
                          <a:solidFill>
                            <a:srgbClr val="1D345D"/>
                          </a:solidFill>
                        </a:rPr>
                        <a:t>Assess current street lighting fixtures, with focus on industrial areas, residential neighborhoods, active transportation routes, commuting routes, parking lots, and routes to school, to prioritize needs for increased and/or improved lighting and help deter theft. Identify number, location, and quality of fixtures to help determine where new fixtures may be beneficial.</a:t>
                      </a:r>
                    </a:p>
                  </a:txBody>
                  <a:tcPr/>
                </a:tc>
                <a:extLst>
                  <a:ext uri="{0D108BD9-81ED-4DB2-BD59-A6C34878D82A}">
                    <a16:rowId xmlns:a16="http://schemas.microsoft.com/office/drawing/2014/main" val="433779596"/>
                  </a:ext>
                </a:extLst>
              </a:tr>
              <a:tr h="553794">
                <a:tc>
                  <a:txBody>
                    <a:bodyPr/>
                    <a:lstStyle/>
                    <a:p>
                      <a:r>
                        <a:rPr lang="es-ES" sz="1400" b="1" dirty="0">
                          <a:solidFill>
                            <a:srgbClr val="8A1B04"/>
                          </a:solidFill>
                        </a:rPr>
                        <a:t>SAF 14.3 Implementar Características de Seguridad</a:t>
                      </a:r>
                      <a:r>
                        <a:rPr lang="es-ES" sz="1400" dirty="0">
                          <a:solidFill>
                            <a:srgbClr val="8A1B04"/>
                          </a:solidFill>
                        </a:rPr>
                        <a:t>. Identificar áreas de la Ciudad que requieran características adicionales de seguridad, incluyendo iluminación y tecnología de vigilancia. Priorizar áreas de empleo, vecindarios residenciales, escuelas, carreteras principales y callejones.</a:t>
                      </a:r>
                      <a:endParaRPr lang="en-US" sz="140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Evaluar los accesorios de iluminación de calles actuales, con un enfoque en áreas industriales, vecindarios residenciales, rutas de transporte activo, rutas de viaje, estacionamientos y rutas hacia las escuelas, para priorizar las necesidades de mayor o mejor iluminación y ayudar a disuadir robos. Identificar la cantidad, ubicación y calidad de los accesorios para determinar dónde pueden ser beneficiosos nuevos accesorios.</a:t>
                      </a:r>
                      <a:endParaRPr lang="en-US" sz="1400" dirty="0">
                        <a:solidFill>
                          <a:srgbClr val="8A1B04"/>
                        </a:solidFill>
                      </a:endParaRPr>
                    </a:p>
                  </a:txBody>
                  <a:tcPr/>
                </a:tc>
                <a:extLst>
                  <a:ext uri="{0D108BD9-81ED-4DB2-BD59-A6C34878D82A}">
                    <a16:rowId xmlns:a16="http://schemas.microsoft.com/office/drawing/2014/main" val="1544240791"/>
                  </a:ext>
                </a:extLst>
              </a:tr>
            </a:tbl>
          </a:graphicData>
        </a:graphic>
      </p:graphicFrame>
      <p:pic>
        <p:nvPicPr>
          <p:cNvPr id="3" name="Picture 2">
            <a:extLst>
              <a:ext uri="{FF2B5EF4-FFF2-40B4-BE49-F238E27FC236}">
                <a16:creationId xmlns:a16="http://schemas.microsoft.com/office/drawing/2014/main" id="{802F8EAF-5188-B890-2ABA-710B7E91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767"/>
            <a:ext cx="780576" cy="780576"/>
          </a:xfrm>
          <a:prstGeom prst="rect">
            <a:avLst/>
          </a:prstGeom>
        </p:spPr>
      </p:pic>
    </p:spTree>
    <p:extLst>
      <p:ext uri="{BB962C8B-B14F-4D97-AF65-F5344CB8AC3E}">
        <p14:creationId xmlns:p14="http://schemas.microsoft.com/office/powerpoint/2010/main" val="325733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86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D39DA-192E-78C9-2838-7E3832456470}"/>
              </a:ext>
            </a:extLst>
          </p:cNvPr>
          <p:cNvSpPr>
            <a:spLocks noGrp="1"/>
          </p:cNvSpPr>
          <p:nvPr>
            <p:ph type="title"/>
          </p:nvPr>
        </p:nvSpPr>
        <p:spPr>
          <a:xfrm>
            <a:off x="273526" y="1071016"/>
            <a:ext cx="11546087" cy="997913"/>
          </a:xfrm>
        </p:spPr>
        <p:txBody>
          <a:bodyPr/>
          <a:lstStyle/>
          <a:p>
            <a:r>
              <a:rPr lang="en-US" dirty="0"/>
              <a:t>How to Use Zoom Video Conferencing/</a:t>
            </a:r>
            <a:r>
              <a:rPr lang="en-US" dirty="0">
                <a:solidFill>
                  <a:srgbClr val="8A1B04"/>
                </a:solidFill>
              </a:rPr>
              <a:t>Cómo usar Videoconferencia de Zoom </a:t>
            </a:r>
            <a:endParaRPr lang="en-US" dirty="0"/>
          </a:p>
        </p:txBody>
      </p:sp>
      <p:sp>
        <p:nvSpPr>
          <p:cNvPr id="3" name="Content Placeholder 2">
            <a:extLst>
              <a:ext uri="{FF2B5EF4-FFF2-40B4-BE49-F238E27FC236}">
                <a16:creationId xmlns:a16="http://schemas.microsoft.com/office/drawing/2014/main" id="{EDFDF080-CEEB-6A3A-DF70-15DAD0A93F47}"/>
              </a:ext>
            </a:extLst>
          </p:cNvPr>
          <p:cNvSpPr>
            <a:spLocks noGrp="1"/>
          </p:cNvSpPr>
          <p:nvPr>
            <p:ph idx="1"/>
          </p:nvPr>
        </p:nvSpPr>
        <p:spPr>
          <a:xfrm>
            <a:off x="273527" y="2222387"/>
            <a:ext cx="11577892" cy="4196162"/>
          </a:xfrm>
        </p:spPr>
        <p:txBody>
          <a:bodyPr/>
          <a:lstStyle/>
          <a:p>
            <a:r>
              <a:rPr lang="en-US" dirty="0">
                <a:solidFill>
                  <a:srgbClr val="1D345D"/>
                </a:solidFill>
              </a:rPr>
              <a:t>Mute/Unmute &amp; Start/Stop Video/</a:t>
            </a:r>
            <a:r>
              <a:rPr lang="en-US" dirty="0">
                <a:solidFill>
                  <a:srgbClr val="8A1B04"/>
                </a:solidFill>
              </a:rPr>
              <a:t>Silenciar/Activar e iniciar/detener video</a:t>
            </a:r>
          </a:p>
          <a:p>
            <a:pPr marL="0" indent="0">
              <a:buNone/>
            </a:pPr>
            <a:endParaRPr lang="en-US" sz="2100" dirty="0">
              <a:solidFill>
                <a:srgbClr val="1D345D"/>
              </a:solidFill>
            </a:endParaRPr>
          </a:p>
          <a:p>
            <a:r>
              <a:rPr lang="en-US" dirty="0">
                <a:solidFill>
                  <a:srgbClr val="1D345D"/>
                </a:solidFill>
              </a:rPr>
              <a:t>Chat: select the chat button to type in questions or comments/</a:t>
            </a:r>
            <a:r>
              <a:rPr lang="en-US" dirty="0">
                <a:solidFill>
                  <a:srgbClr val="8A1B04"/>
                </a:solidFill>
              </a:rPr>
              <a:t>Chat: s</a:t>
            </a:r>
            <a:r>
              <a:rPr lang="es-ES" dirty="0">
                <a:solidFill>
                  <a:srgbClr val="8A1B04"/>
                </a:solidFill>
              </a:rPr>
              <a:t>eleccione el botón de chat para escribir preguntas o comentarios</a:t>
            </a:r>
            <a:endParaRPr lang="en-US" dirty="0">
              <a:solidFill>
                <a:srgbClr val="1D345D"/>
              </a:solidFill>
            </a:endParaRPr>
          </a:p>
          <a:p>
            <a:endParaRPr lang="en-US" sz="2800" dirty="0">
              <a:solidFill>
                <a:srgbClr val="1D345D"/>
              </a:solidFill>
            </a:endParaRPr>
          </a:p>
          <a:p>
            <a:r>
              <a:rPr lang="en-US" dirty="0">
                <a:solidFill>
                  <a:srgbClr val="1D345D"/>
                </a:solidFill>
              </a:rPr>
              <a:t>Reactions: show a nonverbal expression with an emoji or raise your hand to show you have a question/comment/</a:t>
            </a:r>
            <a:r>
              <a:rPr lang="es-ES" dirty="0">
                <a:solidFill>
                  <a:srgbClr val="8A1B04"/>
                </a:solidFill>
              </a:rPr>
              <a:t>Reacciones: muestre una expresión no verbal con un emoji o levante la mano para mostrar que tiene una pregunta/comentario</a:t>
            </a:r>
            <a:endParaRPr lang="en-US" dirty="0">
              <a:solidFill>
                <a:srgbClr val="8A1B04"/>
              </a:solidFill>
            </a:endParaRPr>
          </a:p>
          <a:p>
            <a:pPr marL="0" indent="0">
              <a:buNone/>
            </a:pPr>
            <a:endParaRPr lang="en-US" dirty="0">
              <a:solidFill>
                <a:srgbClr val="1D345D"/>
              </a:solidFill>
            </a:endParaRPr>
          </a:p>
          <a:p>
            <a:endParaRPr lang="en-US" dirty="0"/>
          </a:p>
        </p:txBody>
      </p:sp>
      <p:grpSp>
        <p:nvGrpSpPr>
          <p:cNvPr id="4" name="Group 3">
            <a:extLst>
              <a:ext uri="{FF2B5EF4-FFF2-40B4-BE49-F238E27FC236}">
                <a16:creationId xmlns:a16="http://schemas.microsoft.com/office/drawing/2014/main" id="{18F28728-B13B-9B79-B9B8-D5705C0706B9}"/>
              </a:ext>
            </a:extLst>
          </p:cNvPr>
          <p:cNvGrpSpPr/>
          <p:nvPr/>
        </p:nvGrpSpPr>
        <p:grpSpPr>
          <a:xfrm>
            <a:off x="5359528" y="2601180"/>
            <a:ext cx="1449901" cy="452536"/>
            <a:chOff x="5359528" y="2585276"/>
            <a:chExt cx="1449901" cy="452536"/>
          </a:xfrm>
        </p:grpSpPr>
        <p:pic>
          <p:nvPicPr>
            <p:cNvPr id="5" name="Picture 4">
              <a:extLst>
                <a:ext uri="{FF2B5EF4-FFF2-40B4-BE49-F238E27FC236}">
                  <a16:creationId xmlns:a16="http://schemas.microsoft.com/office/drawing/2014/main" id="{2ED53BC5-D4C4-BA0A-1458-C24407D78358}"/>
                </a:ext>
              </a:extLst>
            </p:cNvPr>
            <p:cNvPicPr>
              <a:picLocks noChangeAspect="1"/>
            </p:cNvPicPr>
            <p:nvPr/>
          </p:nvPicPr>
          <p:blipFill rotWithShape="1">
            <a:blip r:embed="rId3">
              <a:extLst>
                <a:ext uri="{28A0092B-C50C-407E-A947-70E740481C1C}">
                  <a14:useLocalDpi xmlns:a14="http://schemas.microsoft.com/office/drawing/2010/main" val="0"/>
                </a:ext>
              </a:extLst>
            </a:blip>
            <a:srcRect r="87350" b="2811"/>
            <a:stretch/>
          </p:blipFill>
          <p:spPr>
            <a:xfrm>
              <a:off x="5359528" y="2585276"/>
              <a:ext cx="1449901" cy="452536"/>
            </a:xfrm>
            <a:prstGeom prst="rect">
              <a:avLst/>
            </a:prstGeom>
          </p:spPr>
        </p:pic>
        <p:sp>
          <p:nvSpPr>
            <p:cNvPr id="6" name="Rectangle 5">
              <a:extLst>
                <a:ext uri="{FF2B5EF4-FFF2-40B4-BE49-F238E27FC236}">
                  <a16:creationId xmlns:a16="http://schemas.microsoft.com/office/drawing/2014/main" id="{90EFCC75-052B-6873-5A69-CD95D8553879}"/>
                </a:ext>
              </a:extLst>
            </p:cNvPr>
            <p:cNvSpPr/>
            <p:nvPr/>
          </p:nvSpPr>
          <p:spPr>
            <a:xfrm>
              <a:off x="5414838" y="2615978"/>
              <a:ext cx="1339454" cy="3941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AD78B438-8019-9E9A-D02F-AC77D0318FCB}"/>
              </a:ext>
            </a:extLst>
          </p:cNvPr>
          <p:cNvGrpSpPr/>
          <p:nvPr/>
        </p:nvGrpSpPr>
        <p:grpSpPr>
          <a:xfrm>
            <a:off x="3948174" y="3659714"/>
            <a:ext cx="4305670" cy="479394"/>
            <a:chOff x="3948174" y="3671642"/>
            <a:chExt cx="4305670" cy="479394"/>
          </a:xfrm>
        </p:grpSpPr>
        <p:pic>
          <p:nvPicPr>
            <p:cNvPr id="8" name="Picture 7">
              <a:extLst>
                <a:ext uri="{FF2B5EF4-FFF2-40B4-BE49-F238E27FC236}">
                  <a16:creationId xmlns:a16="http://schemas.microsoft.com/office/drawing/2014/main" id="{AC6449C2-EBFB-29B4-BC4E-A73902B09788}"/>
                </a:ext>
              </a:extLst>
            </p:cNvPr>
            <p:cNvPicPr>
              <a:picLocks noChangeAspect="1"/>
            </p:cNvPicPr>
            <p:nvPr/>
          </p:nvPicPr>
          <p:blipFill rotWithShape="1">
            <a:blip r:embed="rId3">
              <a:extLst>
                <a:ext uri="{28A0092B-C50C-407E-A947-70E740481C1C}">
                  <a14:useLocalDpi xmlns:a14="http://schemas.microsoft.com/office/drawing/2010/main" val="0"/>
                </a:ext>
              </a:extLst>
            </a:blip>
            <a:srcRect l="34260" t="-71" r="28173" b="-2886"/>
            <a:stretch/>
          </p:blipFill>
          <p:spPr>
            <a:xfrm>
              <a:off x="3948174" y="3671642"/>
              <a:ext cx="4305670" cy="479394"/>
            </a:xfrm>
            <a:prstGeom prst="rect">
              <a:avLst/>
            </a:prstGeom>
          </p:spPr>
        </p:pic>
        <p:sp>
          <p:nvSpPr>
            <p:cNvPr id="9" name="Rectangle 8">
              <a:extLst>
                <a:ext uri="{FF2B5EF4-FFF2-40B4-BE49-F238E27FC236}">
                  <a16:creationId xmlns:a16="http://schemas.microsoft.com/office/drawing/2014/main" id="{21466A8A-D8C5-AC96-B5A3-92C2AFBEF153}"/>
                </a:ext>
              </a:extLst>
            </p:cNvPr>
            <p:cNvSpPr/>
            <p:nvPr/>
          </p:nvSpPr>
          <p:spPr>
            <a:xfrm>
              <a:off x="4906961" y="3709283"/>
              <a:ext cx="639194" cy="4015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1C54DEC-FC01-4C68-3895-5C6693A20923}"/>
                </a:ext>
              </a:extLst>
            </p:cNvPr>
            <p:cNvPicPr>
              <a:picLocks noChangeAspect="1"/>
            </p:cNvPicPr>
            <p:nvPr/>
          </p:nvPicPr>
          <p:blipFill rotWithShape="1">
            <a:blip r:embed="rId3">
              <a:extLst>
                <a:ext uri="{28A0092B-C50C-407E-A947-70E740481C1C}">
                  <a14:useLocalDpi xmlns:a14="http://schemas.microsoft.com/office/drawing/2010/main" val="0"/>
                </a:ext>
              </a:extLst>
            </a:blip>
            <a:srcRect l="21554" t="56721" r="76917" b="5639"/>
            <a:stretch/>
          </p:blipFill>
          <p:spPr>
            <a:xfrm>
              <a:off x="4550355" y="3752578"/>
              <a:ext cx="158761" cy="158761"/>
            </a:xfrm>
            <a:prstGeom prst="rect">
              <a:avLst/>
            </a:prstGeom>
            <a:solidFill>
              <a:srgbClr val="000000"/>
            </a:solidFill>
          </p:spPr>
        </p:pic>
      </p:grpSp>
      <p:grpSp>
        <p:nvGrpSpPr>
          <p:cNvPr id="11" name="Group 10">
            <a:extLst>
              <a:ext uri="{FF2B5EF4-FFF2-40B4-BE49-F238E27FC236}">
                <a16:creationId xmlns:a16="http://schemas.microsoft.com/office/drawing/2014/main" id="{44788B2D-9DEF-A8A5-71C4-FA3D1FA0C14E}"/>
              </a:ext>
            </a:extLst>
          </p:cNvPr>
          <p:cNvGrpSpPr/>
          <p:nvPr/>
        </p:nvGrpSpPr>
        <p:grpSpPr>
          <a:xfrm>
            <a:off x="4013162" y="5140515"/>
            <a:ext cx="4172706" cy="1327868"/>
            <a:chOff x="4013162" y="5172323"/>
            <a:chExt cx="4172706" cy="1327868"/>
          </a:xfrm>
        </p:grpSpPr>
        <p:sp>
          <p:nvSpPr>
            <p:cNvPr id="12" name="Rectangle 11">
              <a:extLst>
                <a:ext uri="{FF2B5EF4-FFF2-40B4-BE49-F238E27FC236}">
                  <a16:creationId xmlns:a16="http://schemas.microsoft.com/office/drawing/2014/main" id="{B977842F-05EA-3CFD-35F8-30BFF6088E8E}"/>
                </a:ext>
              </a:extLst>
            </p:cNvPr>
            <p:cNvSpPr/>
            <p:nvPr/>
          </p:nvSpPr>
          <p:spPr>
            <a:xfrm>
              <a:off x="4013162" y="5172323"/>
              <a:ext cx="4172706" cy="132786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FB4276D-6805-3C74-8F82-0A903FDB8368}"/>
                </a:ext>
              </a:extLst>
            </p:cNvPr>
            <p:cNvPicPr>
              <a:picLocks noChangeAspect="1"/>
            </p:cNvPicPr>
            <p:nvPr/>
          </p:nvPicPr>
          <p:blipFill rotWithShape="1">
            <a:blip r:embed="rId4">
              <a:extLst>
                <a:ext uri="{28A0092B-C50C-407E-A947-70E740481C1C}">
                  <a14:useLocalDpi xmlns:a14="http://schemas.microsoft.com/office/drawing/2010/main" val="0"/>
                </a:ext>
              </a:extLst>
            </a:blip>
            <a:srcRect l="35024" r="21519" b="-902"/>
            <a:stretch/>
          </p:blipFill>
          <p:spPr>
            <a:xfrm>
              <a:off x="4043536" y="5220166"/>
              <a:ext cx="3971610" cy="1210314"/>
            </a:xfrm>
            <a:prstGeom prst="rect">
              <a:avLst/>
            </a:prstGeom>
          </p:spPr>
        </p:pic>
        <p:sp>
          <p:nvSpPr>
            <p:cNvPr id="14" name="Rectangle 13">
              <a:extLst>
                <a:ext uri="{FF2B5EF4-FFF2-40B4-BE49-F238E27FC236}">
                  <a16:creationId xmlns:a16="http://schemas.microsoft.com/office/drawing/2014/main" id="{6BAE5BC6-DCDC-5CB6-6D25-4FC5B07371CC}"/>
                </a:ext>
              </a:extLst>
            </p:cNvPr>
            <p:cNvSpPr/>
            <p:nvPr/>
          </p:nvSpPr>
          <p:spPr>
            <a:xfrm>
              <a:off x="6202017" y="5233108"/>
              <a:ext cx="1813129" cy="1210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6372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648162879"/>
              </p:ext>
            </p:extLst>
          </p:nvPr>
        </p:nvGraphicFramePr>
        <p:xfrm>
          <a:off x="455543" y="1134771"/>
          <a:ext cx="11506961" cy="5186754"/>
        </p:xfrm>
        <a:graphic>
          <a:graphicData uri="http://schemas.openxmlformats.org/drawingml/2006/table">
            <a:tbl>
              <a:tblPr firstRow="1" bandRow="1">
                <a:tableStyleId>{00A15C55-8517-42AA-B614-E9B94910E393}</a:tableStyleId>
              </a:tblPr>
              <a:tblGrid>
                <a:gridCol w="5607558">
                  <a:extLst>
                    <a:ext uri="{9D8B030D-6E8A-4147-A177-3AD203B41FA5}">
                      <a16:colId xmlns:a16="http://schemas.microsoft.com/office/drawing/2014/main" val="3867883137"/>
                    </a:ext>
                  </a:extLst>
                </a:gridCol>
                <a:gridCol w="5899403">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i="0" kern="1200" dirty="0">
                          <a:solidFill>
                            <a:srgbClr val="1D345D"/>
                          </a:solidFill>
                          <a:effectLst/>
                          <a:latin typeface="+mn-lt"/>
                          <a:ea typeface="+mn-ea"/>
                          <a:cs typeface="+mn-cs"/>
                        </a:rPr>
                        <a:t>EJ 5.2 Expand Community Engagement</a:t>
                      </a:r>
                      <a:r>
                        <a:rPr lang="en-US" sz="1400" b="0" i="0" kern="1200" dirty="0">
                          <a:solidFill>
                            <a:srgbClr val="1D345D"/>
                          </a:solidFill>
                          <a:effectLst/>
                          <a:latin typeface="+mn-lt"/>
                          <a:ea typeface="+mn-ea"/>
                          <a:cs typeface="+mn-cs"/>
                        </a:rPr>
                        <a:t>. Require com-munity engagement and involvement for new housing programs through the Housing Department and Community Development Department to ensure community needs will be met.</a:t>
                      </a:r>
                      <a:endParaRPr lang="en-US" sz="1400" dirty="0">
                        <a:solidFill>
                          <a:srgbClr val="1D345D"/>
                        </a:solidFill>
                      </a:endParaRPr>
                    </a:p>
                  </a:txBody>
                  <a:tcPr/>
                </a:tc>
                <a:tc>
                  <a:txBody>
                    <a:bodyPr/>
                    <a:lstStyle/>
                    <a:p>
                      <a:pPr marL="285750" indent="-285750">
                        <a:buFont typeface="Arial" panose="020B0604020202020204" pitchFamily="34" charset="0"/>
                        <a:buChar char="•"/>
                      </a:pPr>
                      <a:r>
                        <a:rPr lang="en-US" sz="1400" dirty="0">
                          <a:solidFill>
                            <a:srgbClr val="1D345D"/>
                          </a:solidFill>
                        </a:rPr>
                        <a:t>In tandem with community engagement efforts, establish a community feedback program through the City’s webpage to gather information from community members following the implementation of new housing programs</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EJ 5.5 Ensure Healthy Homes and Code Compliance</a:t>
                      </a:r>
                      <a:r>
                        <a:rPr lang="en-US" sz="1400" dirty="0">
                          <a:solidFill>
                            <a:srgbClr val="1D345D"/>
                          </a:solidFill>
                        </a:rPr>
                        <a:t>. Ensure the Housing Department and Code Enforcement have adequate resources (staffing, budget, etc.) for helping to maintain healthy homes and continue to enforce Chapter 8.08 of the Irwindale Municipal Code “Maintenance of Property as Public Nuisance.”</a:t>
                      </a:r>
                    </a:p>
                  </a:txBody>
                  <a:tcPr/>
                </a:tc>
                <a:tc>
                  <a:txBody>
                    <a:bodyPr/>
                    <a:lstStyle/>
                    <a:p>
                      <a:pPr marL="285750" indent="-285750">
                        <a:buFont typeface="Arial" panose="020B0604020202020204" pitchFamily="34" charset="0"/>
                        <a:buChar char="•"/>
                      </a:pPr>
                      <a:r>
                        <a:rPr lang="en-US" sz="1400" dirty="0">
                          <a:solidFill>
                            <a:srgbClr val="1D345D"/>
                          </a:solidFill>
                        </a:rPr>
                        <a:t>Create a streamlined home maintenance program for renters to report maintenance issues and locate funding for home improvement</a:t>
                      </a:r>
                    </a:p>
                  </a:txBody>
                  <a:tcPr/>
                </a:tc>
                <a:extLst>
                  <a:ext uri="{0D108BD9-81ED-4DB2-BD59-A6C34878D82A}">
                    <a16:rowId xmlns:a16="http://schemas.microsoft.com/office/drawing/2014/main" val="3732311451"/>
                  </a:ext>
                </a:extLst>
              </a:tr>
              <a:tr h="553794">
                <a:tc>
                  <a:txBody>
                    <a:bodyPr/>
                    <a:lstStyle/>
                    <a:p>
                      <a:r>
                        <a:rPr lang="en-US" sz="1400" b="1" dirty="0">
                          <a:solidFill>
                            <a:srgbClr val="1D345D"/>
                          </a:solidFill>
                        </a:rPr>
                        <a:t>EJ 5.7 Increase Community Safety. </a:t>
                      </a:r>
                      <a:r>
                        <a:rPr lang="en-US" sz="1400" dirty="0">
                          <a:solidFill>
                            <a:srgbClr val="1D345D"/>
                          </a:solidFill>
                        </a:rPr>
                        <a:t>Coordinate with other departments, community-based organizations, and local law enforcement to increase community awareness and vigilance for crime and improve sense of safety, security, and unity in neighborhoods.</a:t>
                      </a:r>
                    </a:p>
                  </a:txBody>
                  <a:tcPr/>
                </a:tc>
                <a:tc>
                  <a:txBody>
                    <a:bodyPr/>
                    <a:lstStyle/>
                    <a:p>
                      <a:pPr marL="285750" indent="-285750">
                        <a:buFont typeface="Arial" panose="020B0604020202020204" pitchFamily="34" charset="0"/>
                        <a:buChar char="•"/>
                      </a:pPr>
                      <a:r>
                        <a:rPr lang="en-US" sz="1400" dirty="0">
                          <a:solidFill>
                            <a:srgbClr val="1D345D"/>
                          </a:solidFill>
                        </a:rPr>
                        <a:t>Work with City departments and local organizations to develop culturally appropriate programs and activities that promote social cohesion and safety in the community.</a:t>
                      </a:r>
                    </a:p>
                    <a:p>
                      <a:pPr marL="285750" indent="-285750">
                        <a:buFont typeface="Arial" panose="020B0604020202020204" pitchFamily="34" charset="0"/>
                        <a:buChar char="•"/>
                      </a:pPr>
                      <a:r>
                        <a:rPr lang="en-US" sz="1400" dirty="0">
                          <a:solidFill>
                            <a:srgbClr val="1D345D"/>
                          </a:solidFill>
                        </a:rPr>
                        <a:t>Increase safety through community and neighborhood watch programs that ensure all community members feel safe and secure, rather than threatened, by the presence of law enforcement.</a:t>
                      </a:r>
                    </a:p>
                  </a:txBody>
                  <a:tcPr/>
                </a:tc>
                <a:extLst>
                  <a:ext uri="{0D108BD9-81ED-4DB2-BD59-A6C34878D82A}">
                    <a16:rowId xmlns:a16="http://schemas.microsoft.com/office/drawing/2014/main" val="1763085382"/>
                  </a:ext>
                </a:extLst>
              </a:tr>
              <a:tr h="553794">
                <a:tc>
                  <a:txBody>
                    <a:bodyPr/>
                    <a:lstStyle/>
                    <a:p>
                      <a:r>
                        <a:rPr lang="en-US" sz="1400" b="1" dirty="0">
                          <a:solidFill>
                            <a:srgbClr val="1D345D"/>
                          </a:solidFill>
                        </a:rPr>
                        <a:t>SAF 12.2 Patrolling and Surveillance</a:t>
                      </a:r>
                      <a:r>
                        <a:rPr lang="en-US" sz="1400" dirty="0">
                          <a:solidFill>
                            <a:srgbClr val="1D345D"/>
                          </a:solidFill>
                        </a:rPr>
                        <a:t>. Evaluate need for increased patrolling and surveillance through additional officers or increased frequency of patrols using crime reports and feedback from the community to enhance safety in areas of concern within the City. </a:t>
                      </a:r>
                    </a:p>
                  </a:txBody>
                  <a:tcPr/>
                </a:tc>
                <a:tc>
                  <a:txBody>
                    <a:bodyPr/>
                    <a:lstStyle/>
                    <a:p>
                      <a:pPr marL="285750" indent="-285750">
                        <a:buFont typeface="Arial" panose="020B0604020202020204" pitchFamily="34" charset="0"/>
                        <a:buChar char="•"/>
                      </a:pPr>
                      <a:r>
                        <a:rPr lang="en-US" sz="1400" dirty="0">
                          <a:solidFill>
                            <a:srgbClr val="1D345D"/>
                          </a:solidFill>
                        </a:rPr>
                        <a:t>Engage with local businesses, employers, organizations, schools, neighborhood groups, and other community members through public workshops to hear community concerns regarding perceptions of unsafe areas in Irwindale, and discuss increasing surveillance and patrolling such as Neighborhood Watch and Business Watch</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802F8EAF-5188-B890-2ABA-710B7E91E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4767"/>
            <a:ext cx="780576" cy="780576"/>
          </a:xfrm>
          <a:prstGeom prst="rect">
            <a:avLst/>
          </a:prstGeom>
        </p:spPr>
      </p:pic>
    </p:spTree>
    <p:extLst>
      <p:ext uri="{BB962C8B-B14F-4D97-AF65-F5344CB8AC3E}">
        <p14:creationId xmlns:p14="http://schemas.microsoft.com/office/powerpoint/2010/main" val="367742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3704297"/>
            <a:ext cx="7119443" cy="1785104"/>
          </a:xfrm>
          <a:prstGeom prst="rect">
            <a:avLst/>
          </a:prstGeom>
          <a:noFill/>
        </p:spPr>
        <p:txBody>
          <a:bodyPr wrap="square" rtlCol="0" anchor="ctr">
            <a:spAutoFit/>
          </a:bodyPr>
          <a:lstStyle/>
          <a:p>
            <a:r>
              <a:rPr lang="en-US" sz="4000">
                <a:solidFill>
                  <a:schemeClr val="bg1"/>
                </a:solidFill>
                <a:latin typeface="Arial" panose="020B0604020202020204" pitchFamily="34" charset="0"/>
                <a:cs typeface="Arial" panose="020B0604020202020204" pitchFamily="34" charset="0"/>
              </a:rPr>
              <a:t>Healthy Communities </a:t>
            </a:r>
            <a:endParaRPr lang="en-US" sz="4000" dirty="0">
              <a:solidFill>
                <a:schemeClr val="bg1"/>
              </a:solidFill>
              <a:latin typeface="Arial" panose="020B0604020202020204" pitchFamily="34" charset="0"/>
              <a:cs typeface="Arial" panose="020B0604020202020204" pitchFamily="34" charset="0"/>
            </a:endParaRP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Comunidades Saludables</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412585"/>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424898" y="1333986"/>
            <a:ext cx="5846810" cy="5139869"/>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Design bike-friendly streets connecting neighborhoods and other cities, enhancing the Emerald Belt bike lane, and ensuring clear and visible markings for bike lanes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Host a Farmer's Market, possibly with music events in the park or street closures on Allen Drive.</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*Establish a City-owned community garden </a:t>
            </a:r>
            <a:r>
              <a:rPr lang="en-US" sz="1600" dirty="0">
                <a:solidFill>
                  <a:srgbClr val="1D345D"/>
                </a:solidFill>
                <a:latin typeface="Arial" panose="020B0604020202020204" pitchFamily="34" charset="0"/>
                <a:ea typeface="Calibri" panose="020F0502020204030204" pitchFamily="34" charset="0"/>
                <a:cs typeface="Arial" panose="020B0604020202020204" pitchFamily="34" charset="0"/>
              </a:rPr>
              <a:t>and c</a:t>
            </a: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reate a position for an Irwindale resident to teach programs at the community garden.</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*Develop community gardens, potentially located in or near parks.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*Create a Food Pantry that accepts donations, includes food from community gardens, and prioritizes Irwindale residents.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*Establish a city program encouraging residents to plant trees in their yards while participating in a food-sharing initiative.</a:t>
            </a:r>
          </a:p>
          <a:p>
            <a:br>
              <a:rPr lang="en-US" sz="1800" dirty="0">
                <a:effectLst/>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271708" y="1153587"/>
            <a:ext cx="5677611" cy="4862870"/>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400" dirty="0">
                <a:solidFill>
                  <a:srgbClr val="8A1B04"/>
                </a:solidFill>
                <a:latin typeface="Arial" panose="020B0604020202020204" pitchFamily="34" charset="0"/>
                <a:cs typeface="Arial" panose="020B0604020202020204" pitchFamily="34" charset="0"/>
              </a:rPr>
              <a:t>Diseñar calles amigables para bicicletas que conecten vecindarios y otras ciudades, mejorando el carril para bicicletas de </a:t>
            </a:r>
            <a:r>
              <a:rPr lang="es-ES" sz="1400" dirty="0" err="1">
                <a:solidFill>
                  <a:srgbClr val="8A1B04"/>
                </a:solidFill>
                <a:latin typeface="Arial" panose="020B0604020202020204" pitchFamily="34" charset="0"/>
                <a:cs typeface="Arial" panose="020B0604020202020204" pitchFamily="34" charset="0"/>
              </a:rPr>
              <a:t>Emerald</a:t>
            </a:r>
            <a:r>
              <a:rPr lang="es-ES" sz="1400" dirty="0">
                <a:solidFill>
                  <a:srgbClr val="8A1B04"/>
                </a:solidFill>
                <a:latin typeface="Arial" panose="020B0604020202020204" pitchFamily="34" charset="0"/>
                <a:cs typeface="Arial" panose="020B0604020202020204" pitchFamily="34" charset="0"/>
              </a:rPr>
              <a:t> </a:t>
            </a:r>
            <a:r>
              <a:rPr lang="es-ES" sz="1400" dirty="0" err="1">
                <a:solidFill>
                  <a:srgbClr val="8A1B04"/>
                </a:solidFill>
                <a:latin typeface="Arial" panose="020B0604020202020204" pitchFamily="34" charset="0"/>
                <a:cs typeface="Arial" panose="020B0604020202020204" pitchFamily="34" charset="0"/>
              </a:rPr>
              <a:t>Belt</a:t>
            </a:r>
            <a:r>
              <a:rPr lang="es-ES" sz="1400" dirty="0">
                <a:solidFill>
                  <a:srgbClr val="8A1B04"/>
                </a:solidFill>
                <a:latin typeface="Arial" panose="020B0604020202020204" pitchFamily="34" charset="0"/>
                <a:cs typeface="Arial" panose="020B0604020202020204" pitchFamily="34" charset="0"/>
              </a:rPr>
              <a:t> y asegurando marcaciones claras y visibles para los carriles de bicicletas.</a:t>
            </a:r>
          </a:p>
          <a:p>
            <a:pPr marL="285750" indent="-285750">
              <a:buFont typeface="Arial" panose="020B0604020202020204" pitchFamily="34" charset="0"/>
              <a:buChar char="•"/>
            </a:pPr>
            <a:r>
              <a:rPr lang="es-ES" sz="1400" dirty="0">
                <a:solidFill>
                  <a:srgbClr val="8A1B04"/>
                </a:solidFill>
                <a:latin typeface="Arial" panose="020B0604020202020204" pitchFamily="34" charset="0"/>
                <a:cs typeface="Arial" panose="020B0604020202020204" pitchFamily="34" charset="0"/>
              </a:rPr>
              <a:t>Organizar un mercado de agricultores, posiblemente con eventos musicales en el parque o cierres de calles en Allen Drive.</a:t>
            </a:r>
          </a:p>
          <a:p>
            <a:pPr marL="285750" indent="-285750">
              <a:buFont typeface="Arial" panose="020B0604020202020204" pitchFamily="34" charset="0"/>
              <a:buChar char="•"/>
            </a:pPr>
            <a:r>
              <a:rPr lang="es-ES" sz="1400" dirty="0">
                <a:solidFill>
                  <a:srgbClr val="8A1B04"/>
                </a:solidFill>
                <a:latin typeface="Arial" panose="020B0604020202020204" pitchFamily="34" charset="0"/>
                <a:cs typeface="Arial" panose="020B0604020202020204" pitchFamily="34" charset="0"/>
              </a:rPr>
              <a:t>Establecer un huerto comunitario propiedad de la ciudad y crear un puesto para un residente de </a:t>
            </a:r>
            <a:r>
              <a:rPr lang="es-ES" sz="1400" dirty="0" err="1">
                <a:solidFill>
                  <a:srgbClr val="8A1B04"/>
                </a:solidFill>
                <a:latin typeface="Arial" panose="020B0604020202020204" pitchFamily="34" charset="0"/>
                <a:cs typeface="Arial" panose="020B0604020202020204" pitchFamily="34" charset="0"/>
              </a:rPr>
              <a:t>Irwindale</a:t>
            </a:r>
            <a:r>
              <a:rPr lang="es-ES" sz="1400" dirty="0">
                <a:solidFill>
                  <a:srgbClr val="8A1B04"/>
                </a:solidFill>
                <a:latin typeface="Arial" panose="020B0604020202020204" pitchFamily="34" charset="0"/>
                <a:cs typeface="Arial" panose="020B0604020202020204" pitchFamily="34" charset="0"/>
              </a:rPr>
              <a:t> para enseñar programas en el huerto comunitario.</a:t>
            </a:r>
          </a:p>
          <a:p>
            <a:pPr marL="285750" indent="-285750">
              <a:buFont typeface="Arial" panose="020B0604020202020204" pitchFamily="34" charset="0"/>
              <a:buChar char="•"/>
            </a:pPr>
            <a:r>
              <a:rPr lang="es-ES" sz="1400" dirty="0">
                <a:solidFill>
                  <a:srgbClr val="8A1B04"/>
                </a:solidFill>
                <a:latin typeface="Arial" panose="020B0604020202020204" pitchFamily="34" charset="0"/>
                <a:cs typeface="Arial" panose="020B0604020202020204" pitchFamily="34" charset="0"/>
              </a:rPr>
              <a:t>Desarrollar huertos comunitarios, potencialmente ubicados en o cerca de parques.</a:t>
            </a:r>
          </a:p>
          <a:p>
            <a:pPr marL="285750" indent="-285750">
              <a:buFont typeface="Arial" panose="020B0604020202020204" pitchFamily="34" charset="0"/>
              <a:buChar char="•"/>
            </a:pPr>
            <a:r>
              <a:rPr lang="es-ES" sz="1400" dirty="0">
                <a:solidFill>
                  <a:srgbClr val="8A1B04"/>
                </a:solidFill>
                <a:latin typeface="Arial" panose="020B0604020202020204" pitchFamily="34" charset="0"/>
                <a:cs typeface="Arial" panose="020B0604020202020204" pitchFamily="34" charset="0"/>
              </a:rPr>
              <a:t>Crear un banco de alimentos que acepte donaciones, incluya alimentos de los huertos comunitarios y priorice a los residentes de </a:t>
            </a:r>
            <a:r>
              <a:rPr lang="es-ES" sz="1400" dirty="0" err="1">
                <a:solidFill>
                  <a:srgbClr val="8A1B04"/>
                </a:solidFill>
                <a:latin typeface="Arial" panose="020B0604020202020204" pitchFamily="34" charset="0"/>
                <a:cs typeface="Arial" panose="020B0604020202020204" pitchFamily="34" charset="0"/>
              </a:rPr>
              <a:t>Irwindale</a:t>
            </a:r>
            <a:r>
              <a:rPr lang="es-ES" sz="1400" dirty="0">
                <a:solidFill>
                  <a:srgbClr val="8A1B04"/>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ES" sz="1400" dirty="0">
                <a:solidFill>
                  <a:srgbClr val="8A1B04"/>
                </a:solidFill>
                <a:latin typeface="Arial" panose="020B0604020202020204" pitchFamily="34" charset="0"/>
                <a:cs typeface="Arial" panose="020B0604020202020204" pitchFamily="34" charset="0"/>
              </a:rPr>
              <a:t>Establecer un programa municipal que anime a los residentes a plantar árboles en sus patios y participar en una iniciativa de intercambio de alimentos.</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491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568531190"/>
              </p:ext>
            </p:extLst>
          </p:nvPr>
        </p:nvGraphicFramePr>
        <p:xfrm>
          <a:off x="271669" y="1009017"/>
          <a:ext cx="11648661" cy="5613474"/>
        </p:xfrm>
        <a:graphic>
          <a:graphicData uri="http://schemas.openxmlformats.org/drawingml/2006/table">
            <a:tbl>
              <a:tblPr firstRow="1" bandRow="1">
                <a:tableStyleId>{00A15C55-8517-42AA-B614-E9B94910E393}</a:tableStyleId>
              </a:tblPr>
              <a:tblGrid>
                <a:gridCol w="4045226">
                  <a:extLst>
                    <a:ext uri="{9D8B030D-6E8A-4147-A177-3AD203B41FA5}">
                      <a16:colId xmlns:a16="http://schemas.microsoft.com/office/drawing/2014/main" val="3867883137"/>
                    </a:ext>
                  </a:extLst>
                </a:gridCol>
                <a:gridCol w="7603435">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6.6 Expand Park Access</a:t>
                      </a:r>
                      <a:r>
                        <a:rPr lang="en-US" sz="1400" dirty="0">
                          <a:solidFill>
                            <a:srgbClr val="1D345D"/>
                          </a:solidFill>
                        </a:rPr>
                        <a:t>. Identify and eliminate barriers to parks and recreation access in Irwindale.</a:t>
                      </a:r>
                    </a:p>
                  </a:txBody>
                  <a:tcPr/>
                </a:tc>
                <a:tc>
                  <a:txBody>
                    <a:bodyPr/>
                    <a:lstStyle/>
                    <a:p>
                      <a:pPr marL="285750" indent="-285750">
                        <a:buFont typeface="Arial" panose="020B0604020202020204" pitchFamily="34" charset="0"/>
                        <a:buChar char="•"/>
                      </a:pPr>
                      <a:r>
                        <a:rPr lang="en-US" sz="1400" dirty="0">
                          <a:solidFill>
                            <a:srgbClr val="1D345D"/>
                          </a:solidFill>
                        </a:rPr>
                        <a:t>Identify and eliminate barriers, such as the appropriateness or desirability of the types of recreational programs available, as well as the cost or accessibility concerns for enjoying recreational amenities.</a:t>
                      </a:r>
                    </a:p>
                    <a:p>
                      <a:pPr marL="285750" indent="-285750">
                        <a:buFont typeface="Arial" panose="020B0604020202020204" pitchFamily="34" charset="0"/>
                        <a:buChar char="•"/>
                      </a:pPr>
                      <a:r>
                        <a:rPr lang="en-US" sz="1400" dirty="0">
                          <a:solidFill>
                            <a:srgbClr val="1D345D"/>
                          </a:solidFill>
                        </a:rPr>
                        <a:t>Collaborate with Los Angeles Parks and Recreation to develop a voucher program that will allow low-income residents of Irwindale to access the Santa Fe Dam Recreation Center at a free or reduced price.</a:t>
                      </a:r>
                    </a:p>
                  </a:txBody>
                  <a:tcPr/>
                </a:tc>
                <a:extLst>
                  <a:ext uri="{0D108BD9-81ED-4DB2-BD59-A6C34878D82A}">
                    <a16:rowId xmlns:a16="http://schemas.microsoft.com/office/drawing/2014/main" val="433779596"/>
                  </a:ext>
                </a:extLst>
              </a:tr>
              <a:tr h="553794">
                <a:tc>
                  <a:txBody>
                    <a:bodyPr/>
                    <a:lstStyle/>
                    <a:p>
                      <a:r>
                        <a:rPr lang="en-US" sz="1400" b="1" i="0" dirty="0">
                          <a:solidFill>
                            <a:srgbClr val="1D345D"/>
                          </a:solidFill>
                        </a:rPr>
                        <a:t>EJ 8.1 Provide Urban Agriculture. </a:t>
                      </a:r>
                      <a:r>
                        <a:rPr lang="en-US" sz="1400" dirty="0">
                          <a:solidFill>
                            <a:srgbClr val="1D345D"/>
                          </a:solidFill>
                        </a:rPr>
                        <a:t>Develop a community garden in or near a park, on the site of a closed mining pit, or another appropriate area.</a:t>
                      </a:r>
                    </a:p>
                  </a:txBody>
                  <a:tcPr/>
                </a:tc>
                <a:tc>
                  <a:txBody>
                    <a:bodyPr/>
                    <a:lstStyle/>
                    <a:p>
                      <a:pPr marL="285750" indent="-285750">
                        <a:buFont typeface="Arial" panose="020B0604020202020204" pitchFamily="34" charset="0"/>
                        <a:buChar char="•"/>
                      </a:pPr>
                      <a:r>
                        <a:rPr lang="en-US" sz="1400" dirty="0">
                          <a:solidFill>
                            <a:srgbClr val="1D345D"/>
                          </a:solidFill>
                        </a:rPr>
                        <a:t>If a vacant site, such as a closed mining pit is chosen, offer incentives such as reduced taxes (property, vacancy, etc.) to put the land to use as a community garden.</a:t>
                      </a:r>
                    </a:p>
                    <a:p>
                      <a:pPr marL="285750" indent="-285750">
                        <a:buFont typeface="Arial" panose="020B0604020202020204" pitchFamily="34" charset="0"/>
                        <a:buChar char="•"/>
                      </a:pPr>
                      <a:r>
                        <a:rPr lang="en-US" sz="1400" dirty="0">
                          <a:solidFill>
                            <a:srgbClr val="1D345D"/>
                          </a:solidFill>
                        </a:rPr>
                        <a:t>Collaborate with local organizations such as the San Gabriel Valley Conservation Corps, City of Hope, and any Tongva organizations for garden and program planning, operations, and maintenance.</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6.6 </a:t>
                      </a:r>
                      <a:r>
                        <a:rPr lang="es-ES" sz="1400" b="1" dirty="0">
                          <a:solidFill>
                            <a:srgbClr val="8A1B04"/>
                          </a:solidFill>
                        </a:rPr>
                        <a:t>Ampliar el Acceso a Parques. </a:t>
                      </a:r>
                      <a:r>
                        <a:rPr lang="es-ES" sz="1400" b="0" dirty="0">
                          <a:solidFill>
                            <a:srgbClr val="8A1B04"/>
                          </a:solidFill>
                        </a:rPr>
                        <a:t>Identificar y eliminar barreras para el acceso a parques y actividades recreativas en </a:t>
                      </a:r>
                      <a:r>
                        <a:rPr lang="es-ES" sz="1400" b="0" dirty="0" err="1">
                          <a:solidFill>
                            <a:srgbClr val="8A1B04"/>
                          </a:solidFill>
                        </a:rPr>
                        <a:t>Irwindale</a:t>
                      </a:r>
                      <a:r>
                        <a:rPr lang="es-ES" sz="1400" b="0" dirty="0">
                          <a:solidFill>
                            <a:srgbClr val="8A1B04"/>
                          </a:solidFill>
                        </a:rPr>
                        <a:t>.</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Identificar y eliminar obstáculos, como la idoneidad o deseabilidad de los tipos de programas recreativos disponibles, así como las preocupaciones sobre el costo o la accesibilidad para disfrutar de las comodidades recreativas.</a:t>
                      </a:r>
                    </a:p>
                    <a:p>
                      <a:pPr marL="285750" indent="-285750">
                        <a:buFont typeface="Arial" panose="020B0604020202020204" pitchFamily="34" charset="0"/>
                        <a:buChar char="•"/>
                      </a:pPr>
                      <a:r>
                        <a:rPr lang="es-ES" sz="1400" dirty="0">
                          <a:solidFill>
                            <a:srgbClr val="8A1B04"/>
                          </a:solidFill>
                        </a:rPr>
                        <a:t>Colaborar con el Departamento de Parques y Recreación de Los Ángeles para desarrollar un programa de cupones que permita a los residentes de bajos ingresos de </a:t>
                      </a:r>
                      <a:r>
                        <a:rPr lang="es-ES" sz="1400" dirty="0" err="1">
                          <a:solidFill>
                            <a:srgbClr val="8A1B04"/>
                          </a:solidFill>
                        </a:rPr>
                        <a:t>Irwindale</a:t>
                      </a:r>
                      <a:r>
                        <a:rPr lang="es-ES" sz="1400" dirty="0">
                          <a:solidFill>
                            <a:srgbClr val="8A1B04"/>
                          </a:solidFill>
                        </a:rPr>
                        <a:t> acceder al Centro de Recreación de Santa Fe </a:t>
                      </a:r>
                      <a:r>
                        <a:rPr lang="es-ES" sz="1400" dirty="0" err="1">
                          <a:solidFill>
                            <a:srgbClr val="8A1B04"/>
                          </a:solidFill>
                        </a:rPr>
                        <a:t>Dam</a:t>
                      </a:r>
                      <a:r>
                        <a:rPr lang="es-ES" sz="1400" dirty="0">
                          <a:solidFill>
                            <a:srgbClr val="8A1B04"/>
                          </a:solidFill>
                        </a:rPr>
                        <a:t> de forma gratuita o a un costo reducido.</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EJ 8.1 </a:t>
                      </a:r>
                      <a:r>
                        <a:rPr lang="es-ES" sz="1400" b="1" dirty="0">
                          <a:solidFill>
                            <a:srgbClr val="8A1B04"/>
                          </a:solidFill>
                        </a:rPr>
                        <a:t>Brindar Agricultura Urbana. </a:t>
                      </a:r>
                      <a:r>
                        <a:rPr lang="es-ES" sz="1400" b="0" dirty="0">
                          <a:solidFill>
                            <a:srgbClr val="8A1B04"/>
                          </a:solidFill>
                        </a:rPr>
                        <a:t>Desarrollar un huerto comunitario en un parque o cerca de él, en el sitio de una mina cerrada u otra área adecuada.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Si se elige un sitio vacante, como una mina cerrada, ofrecer incentivos como impuestos reducidos (propiedad, vacante, etc.) para poner la tierra en uso como un huerto comunitario.</a:t>
                      </a:r>
                    </a:p>
                    <a:p>
                      <a:pPr marL="285750" indent="-285750">
                        <a:buFont typeface="Arial" panose="020B0604020202020204" pitchFamily="34" charset="0"/>
                        <a:buChar char="•"/>
                      </a:pPr>
                      <a:r>
                        <a:rPr lang="es-ES" sz="1400" dirty="0">
                          <a:solidFill>
                            <a:srgbClr val="8A1B04"/>
                          </a:solidFill>
                        </a:rPr>
                        <a:t>Colaborar con organizaciones locales como el Cuerpo de Conservación del Valle de San Gabriel, la Ciudad de la Esperanza y cualquier organización </a:t>
                      </a:r>
                      <a:r>
                        <a:rPr lang="es-ES" sz="1400" dirty="0" err="1">
                          <a:solidFill>
                            <a:srgbClr val="8A1B04"/>
                          </a:solidFill>
                        </a:rPr>
                        <a:t>Tongva</a:t>
                      </a:r>
                      <a:r>
                        <a:rPr lang="es-ES" sz="1400" dirty="0">
                          <a:solidFill>
                            <a:srgbClr val="8A1B04"/>
                          </a:solidFill>
                        </a:rPr>
                        <a:t> para la planificación, operación y mantenimiento del huerto y el programa.</a:t>
                      </a:r>
                      <a:r>
                        <a:rPr lang="en-US" sz="1400" dirty="0">
                          <a:solidFill>
                            <a:srgbClr val="8A1B04"/>
                          </a:solidFill>
                        </a:rPr>
                        <a:t>areas.</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1525D2E3-9615-6E03-6D2E-1F71F08F4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2" y="596740"/>
            <a:ext cx="824555" cy="824555"/>
          </a:xfrm>
          <a:prstGeom prst="rect">
            <a:avLst/>
          </a:prstGeom>
        </p:spPr>
      </p:pic>
    </p:spTree>
    <p:extLst>
      <p:ext uri="{BB962C8B-B14F-4D97-AF65-F5344CB8AC3E}">
        <p14:creationId xmlns:p14="http://schemas.microsoft.com/office/powerpoint/2010/main" val="140876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3343413879"/>
              </p:ext>
            </p:extLst>
          </p:nvPr>
        </p:nvGraphicFramePr>
        <p:xfrm>
          <a:off x="561008" y="1148165"/>
          <a:ext cx="11266557" cy="5186754"/>
        </p:xfrm>
        <a:graphic>
          <a:graphicData uri="http://schemas.openxmlformats.org/drawingml/2006/table">
            <a:tbl>
              <a:tblPr firstRow="1" bandRow="1">
                <a:tableStyleId>{00A15C55-8517-42AA-B614-E9B94910E393}</a:tableStyleId>
              </a:tblPr>
              <a:tblGrid>
                <a:gridCol w="5412409">
                  <a:extLst>
                    <a:ext uri="{9D8B030D-6E8A-4147-A177-3AD203B41FA5}">
                      <a16:colId xmlns:a16="http://schemas.microsoft.com/office/drawing/2014/main" val="3867883137"/>
                    </a:ext>
                  </a:extLst>
                </a:gridCol>
                <a:gridCol w="5854148">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8.2 Facilitate Home Gardening. </a:t>
                      </a:r>
                      <a:r>
                        <a:rPr lang="en-US" sz="1400" dirty="0">
                          <a:solidFill>
                            <a:srgbClr val="1D345D"/>
                          </a:solidFill>
                        </a:rPr>
                        <a:t>Incentivize and facilitate edible landscaping and gardening around new and existing commercial and residential developments, as well as on underused industrial lands.</a:t>
                      </a:r>
                    </a:p>
                  </a:txBody>
                  <a:tcPr/>
                </a:tc>
                <a:tc>
                  <a:txBody>
                    <a:bodyPr/>
                    <a:lstStyle/>
                    <a:p>
                      <a:pPr marL="285750" indent="-285750">
                        <a:buFont typeface="Arial" panose="020B0604020202020204" pitchFamily="34" charset="0"/>
                        <a:buChar char="•"/>
                      </a:pPr>
                      <a:r>
                        <a:rPr lang="en-US" sz="1400" dirty="0">
                          <a:solidFill>
                            <a:srgbClr val="1D345D"/>
                          </a:solidFill>
                        </a:rPr>
                        <a:t>Loosen permit requirements and reduce fees and taxes where possible for indoor or outdoor urban agriculture.</a:t>
                      </a:r>
                    </a:p>
                    <a:p>
                      <a:pPr marL="285750" indent="-285750">
                        <a:buFont typeface="Arial" panose="020B0604020202020204" pitchFamily="34" charset="0"/>
                        <a:buChar char="•"/>
                      </a:pPr>
                      <a:r>
                        <a:rPr lang="en-US" sz="1400" dirty="0">
                          <a:solidFill>
                            <a:srgbClr val="1D345D"/>
                          </a:solidFill>
                        </a:rPr>
                        <a:t>Publicize resources and grant programs for urban agriculture activities.</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EJ 8.4 Promote Gardening and Cooking Education for Adults of All Ages</a:t>
                      </a:r>
                      <a:r>
                        <a:rPr lang="en-US" sz="1400" dirty="0">
                          <a:solidFill>
                            <a:srgbClr val="1D345D"/>
                          </a:solidFill>
                        </a:rPr>
                        <a:t>. Promote local opportunities for the Irwindale community to learn gardening and healthy cooking techniques.</a:t>
                      </a:r>
                    </a:p>
                  </a:txBody>
                  <a:tcPr/>
                </a:tc>
                <a:tc>
                  <a:txBody>
                    <a:bodyPr/>
                    <a:lstStyle/>
                    <a:p>
                      <a:pPr marL="285750" indent="-285750">
                        <a:buFont typeface="Arial" panose="020B0604020202020204" pitchFamily="34" charset="0"/>
                        <a:buChar char="•"/>
                      </a:pPr>
                      <a:r>
                        <a:rPr lang="en-US" sz="1400" dirty="0">
                          <a:solidFill>
                            <a:srgbClr val="1D345D"/>
                          </a:solidFill>
                        </a:rPr>
                        <a:t>Partner with City of Hope and San Gabriel Valley Conservation Corps to publicize and support opportunities for the Irwindale community to take healthy cooking and gardening classes.</a:t>
                      </a:r>
                    </a:p>
                    <a:p>
                      <a:pPr marL="285750" indent="-285750">
                        <a:buFont typeface="Arial" panose="020B0604020202020204" pitchFamily="34" charset="0"/>
                        <a:buChar char="•"/>
                      </a:pPr>
                      <a:r>
                        <a:rPr lang="en-US" sz="1400" dirty="0">
                          <a:solidFill>
                            <a:srgbClr val="1D345D"/>
                          </a:solidFill>
                        </a:rPr>
                        <a:t>Allow and encourage food/medicine harvesting and foraging by the Tongva community in Irwindale Park, Santa Fe Dam Recreational Area, and other natural areas.</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EJ 8.2 </a:t>
                      </a:r>
                      <a:r>
                        <a:rPr lang="es-ES" sz="1400" b="1" dirty="0">
                          <a:solidFill>
                            <a:srgbClr val="8A1B04"/>
                          </a:solidFill>
                        </a:rPr>
                        <a:t>Facilitar la Jardinería en el Hogar. </a:t>
                      </a:r>
                      <a:r>
                        <a:rPr lang="es-ES" sz="1400" b="0" dirty="0">
                          <a:solidFill>
                            <a:srgbClr val="8A1B04"/>
                          </a:solidFill>
                        </a:rPr>
                        <a:t>Incentivar y facilitar la jardinería y el paisajismo comestible en desarrollos comerciales y residenciales nuevos y existentes, así como en terrenos industriales subutilizados.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Flexibilizar los requisitos de permisos y reducir tarifas e impuestos en la medida de lo posible para la agricultura urbana en interiores o exteriores.</a:t>
                      </a:r>
                    </a:p>
                    <a:p>
                      <a:pPr marL="285750" indent="-285750">
                        <a:buFont typeface="Arial" panose="020B0604020202020204" pitchFamily="34" charset="0"/>
                        <a:buChar char="•"/>
                      </a:pPr>
                      <a:r>
                        <a:rPr lang="es-ES" sz="1400" dirty="0">
                          <a:solidFill>
                            <a:srgbClr val="8A1B04"/>
                          </a:solidFill>
                        </a:rPr>
                        <a:t>Difundir recursos y programas de subvenciones para actividades de agricultura urbana.</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EJ 8.4 </a:t>
                      </a:r>
                      <a:r>
                        <a:rPr lang="es-ES" sz="1400" b="1" dirty="0">
                          <a:solidFill>
                            <a:srgbClr val="8A1B04"/>
                          </a:solidFill>
                        </a:rPr>
                        <a:t>Promover la Educación en Jardinería y Cocina para Adultos de Todas las Edades. </a:t>
                      </a:r>
                      <a:r>
                        <a:rPr lang="es-ES" sz="1400" b="0" dirty="0">
                          <a:solidFill>
                            <a:srgbClr val="8A1B04"/>
                          </a:solidFill>
                        </a:rPr>
                        <a:t>Promover oportunidades locales para que la comunidad de </a:t>
                      </a:r>
                      <a:r>
                        <a:rPr lang="es-ES" sz="1400" b="0" dirty="0" err="1">
                          <a:solidFill>
                            <a:srgbClr val="8A1B04"/>
                          </a:solidFill>
                        </a:rPr>
                        <a:t>Irwindale</a:t>
                      </a:r>
                      <a:r>
                        <a:rPr lang="es-ES" sz="1400" b="0" dirty="0">
                          <a:solidFill>
                            <a:srgbClr val="8A1B04"/>
                          </a:solidFill>
                        </a:rPr>
                        <a:t> aprenda técnicas de jardinería y cocina saludable.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Colaborar con la Ciudad de la Esperanza y el Cuerpo de Conservación del Valle de San Gabriel para dar a conocer y respaldar oportunidades para que la comunidad de </a:t>
                      </a:r>
                      <a:r>
                        <a:rPr lang="es-ES" sz="1400" dirty="0" err="1">
                          <a:solidFill>
                            <a:srgbClr val="8A1B04"/>
                          </a:solidFill>
                        </a:rPr>
                        <a:t>Irwindale</a:t>
                      </a:r>
                      <a:r>
                        <a:rPr lang="es-ES" sz="1400" dirty="0">
                          <a:solidFill>
                            <a:srgbClr val="8A1B04"/>
                          </a:solidFill>
                        </a:rPr>
                        <a:t> tome clases de cocina saludable y jardinería.</a:t>
                      </a:r>
                    </a:p>
                    <a:p>
                      <a:pPr marL="285750" indent="-285750">
                        <a:buFont typeface="Arial" panose="020B0604020202020204" pitchFamily="34" charset="0"/>
                        <a:buChar char="•"/>
                      </a:pPr>
                      <a:r>
                        <a:rPr lang="es-ES" sz="1400" dirty="0">
                          <a:solidFill>
                            <a:srgbClr val="8A1B04"/>
                          </a:solidFill>
                        </a:rPr>
                        <a:t>Permitir y fomentar la recolección de alimentos/medicinas por parte de la comunidad </a:t>
                      </a:r>
                      <a:r>
                        <a:rPr lang="es-ES" sz="1400" dirty="0" err="1">
                          <a:solidFill>
                            <a:srgbClr val="8A1B04"/>
                          </a:solidFill>
                        </a:rPr>
                        <a:t>Tongva</a:t>
                      </a:r>
                      <a:r>
                        <a:rPr lang="es-ES" sz="1400" dirty="0">
                          <a:solidFill>
                            <a:srgbClr val="8A1B04"/>
                          </a:solidFill>
                        </a:rPr>
                        <a:t> en el Parque de </a:t>
                      </a:r>
                      <a:r>
                        <a:rPr lang="es-ES" sz="1400" dirty="0" err="1">
                          <a:solidFill>
                            <a:srgbClr val="8A1B04"/>
                          </a:solidFill>
                        </a:rPr>
                        <a:t>Irwindale</a:t>
                      </a:r>
                      <a:r>
                        <a:rPr lang="es-ES" sz="1400" dirty="0">
                          <a:solidFill>
                            <a:srgbClr val="8A1B04"/>
                          </a:solidFill>
                        </a:rPr>
                        <a:t>, el Área Recreativa de Santa Fe </a:t>
                      </a:r>
                      <a:r>
                        <a:rPr lang="es-ES" sz="1400" dirty="0" err="1">
                          <a:solidFill>
                            <a:srgbClr val="8A1B04"/>
                          </a:solidFill>
                        </a:rPr>
                        <a:t>Dam</a:t>
                      </a:r>
                      <a:r>
                        <a:rPr lang="es-ES" sz="1400" dirty="0">
                          <a:solidFill>
                            <a:srgbClr val="8A1B04"/>
                          </a:solidFill>
                        </a:rPr>
                        <a:t> y otras áreas naturales.</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1525D2E3-9615-6E03-6D2E-1F71F08F4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5888"/>
            <a:ext cx="824555" cy="824555"/>
          </a:xfrm>
          <a:prstGeom prst="rect">
            <a:avLst/>
          </a:prstGeom>
        </p:spPr>
      </p:pic>
    </p:spTree>
    <p:extLst>
      <p:ext uri="{BB962C8B-B14F-4D97-AF65-F5344CB8AC3E}">
        <p14:creationId xmlns:p14="http://schemas.microsoft.com/office/powerpoint/2010/main" val="117621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00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635947436"/>
              </p:ext>
            </p:extLst>
          </p:nvPr>
        </p:nvGraphicFramePr>
        <p:xfrm>
          <a:off x="271669" y="1009017"/>
          <a:ext cx="11648661" cy="5186754"/>
        </p:xfrm>
        <a:graphic>
          <a:graphicData uri="http://schemas.openxmlformats.org/drawingml/2006/table">
            <a:tbl>
              <a:tblPr firstRow="1" bandRow="1">
                <a:tableStyleId>{00A15C55-8517-42AA-B614-E9B94910E393}</a:tableStyleId>
              </a:tblPr>
              <a:tblGrid>
                <a:gridCol w="4045226">
                  <a:extLst>
                    <a:ext uri="{9D8B030D-6E8A-4147-A177-3AD203B41FA5}">
                      <a16:colId xmlns:a16="http://schemas.microsoft.com/office/drawing/2014/main" val="3867883137"/>
                    </a:ext>
                  </a:extLst>
                </a:gridCol>
                <a:gridCol w="7603435">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EJ 6.6 Expand Park Access</a:t>
                      </a:r>
                      <a:r>
                        <a:rPr lang="en-US" sz="1400" dirty="0">
                          <a:solidFill>
                            <a:srgbClr val="1D345D"/>
                          </a:solidFill>
                        </a:rPr>
                        <a:t>. Identify and eliminate barriers to parks and recreation access in Irwindale.</a:t>
                      </a:r>
                    </a:p>
                  </a:txBody>
                  <a:tcPr/>
                </a:tc>
                <a:tc>
                  <a:txBody>
                    <a:bodyPr/>
                    <a:lstStyle/>
                    <a:p>
                      <a:pPr marL="285750" indent="-285750">
                        <a:buFont typeface="Arial" panose="020B0604020202020204" pitchFamily="34" charset="0"/>
                        <a:buChar char="•"/>
                      </a:pPr>
                      <a:r>
                        <a:rPr lang="en-US" sz="1400" dirty="0">
                          <a:solidFill>
                            <a:srgbClr val="1D345D"/>
                          </a:solidFill>
                        </a:rPr>
                        <a:t>Identify and eliminate barriers, such as the appropriateness or desirability of the types of recreational programs available, as well as the cost or accessibility concerns for enjoying recreational amenities.</a:t>
                      </a:r>
                    </a:p>
                    <a:p>
                      <a:pPr marL="285750" indent="-285750">
                        <a:buFont typeface="Arial" panose="020B0604020202020204" pitchFamily="34" charset="0"/>
                        <a:buChar char="•"/>
                      </a:pPr>
                      <a:r>
                        <a:rPr lang="en-US" sz="1400" dirty="0">
                          <a:solidFill>
                            <a:srgbClr val="1D345D"/>
                          </a:solidFill>
                        </a:rPr>
                        <a:t>Collaborate with Los Angeles Parks and Recreation to develop a voucher program that will allow low-income residents of Irwindale to access the Santa Fe Dam Recreation Center at a free or reduced price.</a:t>
                      </a:r>
                    </a:p>
                  </a:txBody>
                  <a:tcPr/>
                </a:tc>
                <a:extLst>
                  <a:ext uri="{0D108BD9-81ED-4DB2-BD59-A6C34878D82A}">
                    <a16:rowId xmlns:a16="http://schemas.microsoft.com/office/drawing/2014/main" val="433779596"/>
                  </a:ext>
                </a:extLst>
              </a:tr>
              <a:tr h="553794">
                <a:tc>
                  <a:txBody>
                    <a:bodyPr/>
                    <a:lstStyle/>
                    <a:p>
                      <a:r>
                        <a:rPr lang="en-US" sz="1400" b="1" i="0" dirty="0">
                          <a:solidFill>
                            <a:srgbClr val="1D345D"/>
                          </a:solidFill>
                        </a:rPr>
                        <a:t>EJ 8.1 Provide Urban Agriculture. </a:t>
                      </a:r>
                      <a:r>
                        <a:rPr lang="en-US" sz="1400" dirty="0">
                          <a:solidFill>
                            <a:srgbClr val="1D345D"/>
                          </a:solidFill>
                        </a:rPr>
                        <a:t>Develop a community garden in or near a park, on the site of a closed mining pit, or another appropriate area.</a:t>
                      </a:r>
                    </a:p>
                  </a:txBody>
                  <a:tcPr/>
                </a:tc>
                <a:tc>
                  <a:txBody>
                    <a:bodyPr/>
                    <a:lstStyle/>
                    <a:p>
                      <a:pPr marL="285750" indent="-285750">
                        <a:buFont typeface="Arial" panose="020B0604020202020204" pitchFamily="34" charset="0"/>
                        <a:buChar char="•"/>
                      </a:pPr>
                      <a:r>
                        <a:rPr lang="en-US" sz="1400" dirty="0">
                          <a:solidFill>
                            <a:srgbClr val="1D345D"/>
                          </a:solidFill>
                        </a:rPr>
                        <a:t>If a vacant site, such as a closed mining pit is chosen, offer incentives such as reduced taxes (property, vacancy, etc.) to put the land to use as a community garden.</a:t>
                      </a:r>
                    </a:p>
                    <a:p>
                      <a:pPr marL="285750" indent="-285750">
                        <a:buFont typeface="Arial" panose="020B0604020202020204" pitchFamily="34" charset="0"/>
                        <a:buChar char="•"/>
                      </a:pPr>
                      <a:r>
                        <a:rPr lang="en-US" sz="1400" dirty="0">
                          <a:solidFill>
                            <a:srgbClr val="1D345D"/>
                          </a:solidFill>
                        </a:rPr>
                        <a:t>Collaborate with local organizations such as the San Gabriel Valley Conservation Corps, City of Hope, and any Tongva organizations for garden and program planning, operations, and maintenance.</a:t>
                      </a:r>
                    </a:p>
                  </a:txBody>
                  <a:tcPr/>
                </a:tc>
                <a:extLst>
                  <a:ext uri="{0D108BD9-81ED-4DB2-BD59-A6C34878D82A}">
                    <a16:rowId xmlns:a16="http://schemas.microsoft.com/office/drawing/2014/main" val="3732311451"/>
                  </a:ext>
                </a:extLst>
              </a:tr>
              <a:tr h="553794">
                <a:tc>
                  <a:txBody>
                    <a:bodyPr/>
                    <a:lstStyle/>
                    <a:p>
                      <a:r>
                        <a:rPr lang="en-US" sz="1400" b="1" dirty="0">
                          <a:solidFill>
                            <a:srgbClr val="1D345D"/>
                          </a:solidFill>
                        </a:rPr>
                        <a:t>8.2 Facilitate Home Gardening. </a:t>
                      </a:r>
                      <a:r>
                        <a:rPr lang="en-US" sz="1400" dirty="0">
                          <a:solidFill>
                            <a:srgbClr val="1D345D"/>
                          </a:solidFill>
                        </a:rPr>
                        <a:t>Incentivize and facilitate edible landscaping and gardening around new and existing commercial and residential developments, as well as on underused industrial lands.</a:t>
                      </a:r>
                    </a:p>
                  </a:txBody>
                  <a:tcPr/>
                </a:tc>
                <a:tc>
                  <a:txBody>
                    <a:bodyPr/>
                    <a:lstStyle/>
                    <a:p>
                      <a:pPr marL="285750" indent="-285750">
                        <a:buFont typeface="Arial" panose="020B0604020202020204" pitchFamily="34" charset="0"/>
                        <a:buChar char="•"/>
                      </a:pPr>
                      <a:r>
                        <a:rPr lang="en-US" sz="1400" dirty="0">
                          <a:solidFill>
                            <a:srgbClr val="1D345D"/>
                          </a:solidFill>
                        </a:rPr>
                        <a:t>Loosen permit requirements and reduce fees and taxes where possible for indoor or outdoor urban agriculture.</a:t>
                      </a:r>
                    </a:p>
                    <a:p>
                      <a:pPr marL="285750" indent="-285750">
                        <a:buFont typeface="Arial" panose="020B0604020202020204" pitchFamily="34" charset="0"/>
                        <a:buChar char="•"/>
                      </a:pPr>
                      <a:r>
                        <a:rPr lang="en-US" sz="1400" dirty="0">
                          <a:solidFill>
                            <a:srgbClr val="1D345D"/>
                          </a:solidFill>
                        </a:rPr>
                        <a:t>Publicize resources and grant programs for urban agriculture activities.</a:t>
                      </a:r>
                    </a:p>
                  </a:txBody>
                  <a:tcPr/>
                </a:tc>
                <a:extLst>
                  <a:ext uri="{0D108BD9-81ED-4DB2-BD59-A6C34878D82A}">
                    <a16:rowId xmlns:a16="http://schemas.microsoft.com/office/drawing/2014/main" val="1763085382"/>
                  </a:ext>
                </a:extLst>
              </a:tr>
              <a:tr h="553794">
                <a:tc>
                  <a:txBody>
                    <a:bodyPr/>
                    <a:lstStyle/>
                    <a:p>
                      <a:r>
                        <a:rPr lang="en-US" sz="1400" b="1" dirty="0">
                          <a:solidFill>
                            <a:srgbClr val="1D345D"/>
                          </a:solidFill>
                        </a:rPr>
                        <a:t>EJ 8.4 Promote Gardening and Cooking Education for Adults of All Ages</a:t>
                      </a:r>
                      <a:r>
                        <a:rPr lang="en-US" sz="1400" dirty="0">
                          <a:solidFill>
                            <a:srgbClr val="1D345D"/>
                          </a:solidFill>
                        </a:rPr>
                        <a:t>. Promote local opportunities for the Irwindale community to learn gardening and healthy cooking techniques.</a:t>
                      </a:r>
                    </a:p>
                  </a:txBody>
                  <a:tcPr/>
                </a:tc>
                <a:tc>
                  <a:txBody>
                    <a:bodyPr/>
                    <a:lstStyle/>
                    <a:p>
                      <a:pPr marL="285750" indent="-285750">
                        <a:buFont typeface="Arial" panose="020B0604020202020204" pitchFamily="34" charset="0"/>
                        <a:buChar char="•"/>
                      </a:pPr>
                      <a:r>
                        <a:rPr lang="en-US" sz="1400" dirty="0">
                          <a:solidFill>
                            <a:srgbClr val="1D345D"/>
                          </a:solidFill>
                        </a:rPr>
                        <a:t>Partner with City of Hope and San Gabriel Valley Conservation Corps to publicize and support opportunities for the Irwindale community to take healthy cooking and gardening classes.</a:t>
                      </a:r>
                    </a:p>
                    <a:p>
                      <a:pPr marL="285750" indent="-285750">
                        <a:buFont typeface="Arial" panose="020B0604020202020204" pitchFamily="34" charset="0"/>
                        <a:buChar char="•"/>
                      </a:pPr>
                      <a:r>
                        <a:rPr lang="en-US" sz="1400" dirty="0">
                          <a:solidFill>
                            <a:srgbClr val="1D345D"/>
                          </a:solidFill>
                        </a:rPr>
                        <a:t>Allow and encourage food/medicine harvesting and foraging by the Tongva community in Irwindale Park, Santa Fe Dam Recreational Area, and other natural areas.</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1525D2E3-9615-6E03-6D2E-1F71F08F4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2" y="596740"/>
            <a:ext cx="824555" cy="824555"/>
          </a:xfrm>
          <a:prstGeom prst="rect">
            <a:avLst/>
          </a:prstGeom>
        </p:spPr>
      </p:pic>
    </p:spTree>
    <p:extLst>
      <p:ext uri="{BB962C8B-B14F-4D97-AF65-F5344CB8AC3E}">
        <p14:creationId xmlns:p14="http://schemas.microsoft.com/office/powerpoint/2010/main" val="291360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3704297"/>
            <a:ext cx="7119443" cy="1785104"/>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Resilience + Preparedness</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Resiliencia y Preparación</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80647" y="4412585"/>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4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395197" y="1081090"/>
            <a:ext cx="5571711" cy="5139869"/>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Consider establishing a centrally located PD (Police Department) Station.</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Propose transportation options to neighboring cities like Covina, with a shuttle bus from City Hall to increase access to retail, stores, and activities outside of the City.</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Suggest that the City offers emergency preparedness training.</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Recommend including a regular segment or article with emergency preparedness information in the Irwindale Weekly.</a:t>
            </a:r>
          </a:p>
          <a:p>
            <a:pPr marL="285750" indent="-285750">
              <a:buFont typeface="Arial" panose="020B0604020202020204" pitchFamily="34" charset="0"/>
              <a:buChar char="•"/>
            </a:pPr>
            <a:r>
              <a:rPr lang="en-US" sz="1600" dirty="0">
                <a:solidFill>
                  <a:srgbClr val="1D345D"/>
                </a:solidFill>
                <a:latin typeface="Arial" panose="020B0604020202020204" pitchFamily="34" charset="0"/>
                <a:ea typeface="Calibri" panose="020F0502020204030204" pitchFamily="34" charset="0"/>
                <a:cs typeface="Arial" panose="020B0604020202020204" pitchFamily="34" charset="0"/>
              </a:rPr>
              <a:t>*Explore Sustainable Water Storage Solutions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*Revise and Update the Emergency Plan</a:t>
            </a:r>
          </a:p>
          <a:p>
            <a:pPr marL="285750" indent="-285750">
              <a:buFont typeface="Arial" panose="020B0604020202020204" pitchFamily="34" charset="0"/>
              <a:buChar char="•"/>
            </a:pPr>
            <a:r>
              <a:rPr lang="en-US" sz="1600" dirty="0">
                <a:solidFill>
                  <a:srgbClr val="1D345D"/>
                </a:solidFill>
                <a:latin typeface="Arial" panose="020B0604020202020204" pitchFamily="34" charset="0"/>
                <a:ea typeface="Calibri" panose="020F0502020204030204" pitchFamily="34" charset="0"/>
                <a:cs typeface="Arial" panose="020B0604020202020204" pitchFamily="34" charset="0"/>
              </a:rPr>
              <a:t>*Improve City-Resident Communication, Especially During Emergencies</a:t>
            </a:r>
          </a:p>
          <a:p>
            <a:pPr marL="285750" indent="-285750">
              <a:buFont typeface="Arial" panose="020B0604020202020204" pitchFamily="34" charset="0"/>
              <a:buChar char="•"/>
            </a:pPr>
            <a:r>
              <a:rPr lang="en-US" sz="1600" dirty="0">
                <a:solidFill>
                  <a:srgbClr val="1D345D"/>
                </a:solidFill>
                <a:effectLst/>
                <a:latin typeface="Arial" panose="020B0604020202020204" pitchFamily="34" charset="0"/>
                <a:ea typeface="Calibri" panose="020F0502020204030204" pitchFamily="34" charset="0"/>
                <a:cs typeface="Arial" panose="020B0604020202020204" pitchFamily="34" charset="0"/>
              </a:rPr>
              <a:t>*Designate the Senior Center as a Resilience and Safety Hub During Crises, Such as Hurricane Hillary</a:t>
            </a:r>
          </a:p>
          <a:p>
            <a:br>
              <a:rPr lang="en-US" sz="1800" dirty="0">
                <a:effectLst/>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5966908" y="984271"/>
            <a:ext cx="6081657" cy="5570756"/>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*Considerar establecer una Estación de Policía ubicada centralmente</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*Proponer opciones de transporte hacia ciudades vecinas como </a:t>
            </a:r>
            <a:r>
              <a:rPr lang="es-ES" sz="1600" dirty="0" err="1">
                <a:solidFill>
                  <a:srgbClr val="8A1B04"/>
                </a:solidFill>
                <a:latin typeface="Arial" panose="020B0604020202020204" pitchFamily="34" charset="0"/>
                <a:cs typeface="Arial" panose="020B0604020202020204" pitchFamily="34" charset="0"/>
              </a:rPr>
              <a:t>Covina</a:t>
            </a:r>
            <a:r>
              <a:rPr lang="es-ES" sz="1600" dirty="0">
                <a:solidFill>
                  <a:srgbClr val="8A1B04"/>
                </a:solidFill>
                <a:latin typeface="Arial" panose="020B0604020202020204" pitchFamily="34" charset="0"/>
                <a:cs typeface="Arial" panose="020B0604020202020204" pitchFamily="34" charset="0"/>
              </a:rPr>
              <a:t>, con un servicio de autobús desde el Ayuntamiento para aumentar el acceso a tiendas y actividades fuera de la ciudad.</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*Sugerir que la ciudad ofrezca entrenamiento en preparación para emergencias.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*Recomendar incluir un segmento regular o artículo con información sobre preparación para emergencias en el </a:t>
            </a:r>
            <a:r>
              <a:rPr lang="es-ES" sz="1600" dirty="0" err="1">
                <a:solidFill>
                  <a:srgbClr val="8A1B04"/>
                </a:solidFill>
                <a:latin typeface="Arial" panose="020B0604020202020204" pitchFamily="34" charset="0"/>
                <a:cs typeface="Arial" panose="020B0604020202020204" pitchFamily="34" charset="0"/>
              </a:rPr>
              <a:t>Irwindale</a:t>
            </a:r>
            <a:r>
              <a:rPr lang="es-ES" sz="1600" dirty="0">
                <a:solidFill>
                  <a:srgbClr val="8A1B04"/>
                </a:solidFill>
                <a:latin typeface="Arial" panose="020B0604020202020204" pitchFamily="34" charset="0"/>
                <a:cs typeface="Arial" panose="020B0604020202020204" pitchFamily="34" charset="0"/>
              </a:rPr>
              <a:t> </a:t>
            </a:r>
            <a:r>
              <a:rPr lang="es-ES" sz="1600" dirty="0" err="1">
                <a:solidFill>
                  <a:srgbClr val="8A1B04"/>
                </a:solidFill>
                <a:latin typeface="Arial" panose="020B0604020202020204" pitchFamily="34" charset="0"/>
                <a:cs typeface="Arial" panose="020B0604020202020204" pitchFamily="34" charset="0"/>
              </a:rPr>
              <a:t>Weekly</a:t>
            </a:r>
            <a:r>
              <a:rPr lang="es-ES" sz="1600" dirty="0">
                <a:solidFill>
                  <a:srgbClr val="8A1B04"/>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*Explorar soluciones sostenibles para el almacenamiento de agua.</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*Revisar y actualizar el Plan de Emergencia.</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*Mejorar la comunicación entre la ciudad y los residentes, especialmente durante emergencias.</a:t>
            </a: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*Designar el Centro para Personas Mayores como un centro de resiliencia y seguridad durante crisis, como el huracán Hillary.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2629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1519317152"/>
              </p:ext>
            </p:extLst>
          </p:nvPr>
        </p:nvGraphicFramePr>
        <p:xfrm>
          <a:off x="441064" y="1296135"/>
          <a:ext cx="11406379" cy="5186754"/>
        </p:xfrm>
        <a:graphic>
          <a:graphicData uri="http://schemas.openxmlformats.org/drawingml/2006/table">
            <a:tbl>
              <a:tblPr firstRow="1" bandRow="1">
                <a:tableStyleId>{00A15C55-8517-42AA-B614-E9B94910E393}</a:tableStyleId>
              </a:tblPr>
              <a:tblGrid>
                <a:gridCol w="4934850">
                  <a:extLst>
                    <a:ext uri="{9D8B030D-6E8A-4147-A177-3AD203B41FA5}">
                      <a16:colId xmlns:a16="http://schemas.microsoft.com/office/drawing/2014/main" val="3867883137"/>
                    </a:ext>
                  </a:extLst>
                </a:gridCol>
                <a:gridCol w="6471529">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11.4 Increase Connectivity and Mobility</a:t>
                      </a:r>
                      <a:r>
                        <a:rPr lang="en-US" sz="1400" dirty="0">
                          <a:solidFill>
                            <a:srgbClr val="1D345D"/>
                          </a:solidFill>
                        </a:rPr>
                        <a:t>. Expand connectivity and mobility infrastructure in the city to ensure equitable access to centrally located public facilities.</a:t>
                      </a:r>
                    </a:p>
                  </a:txBody>
                  <a:tcPr/>
                </a:tc>
                <a:tc>
                  <a:txBody>
                    <a:bodyPr/>
                    <a:lstStyle/>
                    <a:p>
                      <a:pPr marL="285750" indent="-285750">
                        <a:buFont typeface="Arial" panose="020B0604020202020204" pitchFamily="34" charset="0"/>
                        <a:buChar char="•"/>
                      </a:pPr>
                      <a:r>
                        <a:rPr lang="en-US" sz="1400" dirty="0">
                          <a:solidFill>
                            <a:srgbClr val="1D345D"/>
                          </a:solidFill>
                        </a:rPr>
                        <a:t>Collaborate with the LA Metro and Foothill Transit to determine the level of connectivity and identify gaps in service between the various residential areas in Irwindale and the public facilities that are located in the southeastern portion of the city, where the majority of community amenities are located.</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4.4 Water Resource Protection Partnerships. </a:t>
                      </a:r>
                      <a:r>
                        <a:rPr lang="en-US" sz="1400" b="0" dirty="0">
                          <a:solidFill>
                            <a:srgbClr val="1D345D"/>
                          </a:solidFill>
                        </a:rPr>
                        <a:t>Partner with local organizations, agencies, and water purveyors that service Irwindale to protect groundwater and surface water resources that are vulnerable to climate change and to ensure a safe and reliable supply of water for future generations.</a:t>
                      </a:r>
                    </a:p>
                  </a:txBody>
                  <a:tcPr/>
                </a:tc>
                <a:tc>
                  <a:txBody>
                    <a:bodyPr/>
                    <a:lstStyle/>
                    <a:p>
                      <a:pPr marL="285750" indent="-285750">
                        <a:buFont typeface="Arial" panose="020B0604020202020204" pitchFamily="34" charset="0"/>
                        <a:buChar char="•"/>
                      </a:pPr>
                      <a:r>
                        <a:rPr lang="en-US" sz="1400" dirty="0">
                          <a:solidFill>
                            <a:srgbClr val="1D345D"/>
                          </a:solidFill>
                        </a:rPr>
                        <a:t>Implement green infrastructure measures (e.g., greenways, community forest, linear parks, vegetated swales, miniparks) to be incorporated into all new development and redevelopment applications to facilitate groundwater recharge. This includes all projects (four units or fewer) that have a land disturbance activity and add, create, or replace more than 500 square feet of impervious area.</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SAF 11.4 </a:t>
                      </a:r>
                      <a:r>
                        <a:rPr lang="es-ES" sz="1400" b="1" dirty="0">
                          <a:solidFill>
                            <a:srgbClr val="8A1B04"/>
                          </a:solidFill>
                        </a:rPr>
                        <a:t>Incrementar la Conectividad y Movilidad.</a:t>
                      </a:r>
                      <a:r>
                        <a:rPr lang="es-ES" sz="1400" b="0" dirty="0">
                          <a:solidFill>
                            <a:srgbClr val="8A1B04"/>
                          </a:solidFill>
                        </a:rPr>
                        <a:t> Ampliar la infraestructura de conectividad y movilidad en la ciudad para garantizar un acceso equitativo a las instalaciones públicas ubicadas en el centro.</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Colaborar con LA Metro y </a:t>
                      </a:r>
                      <a:r>
                        <a:rPr lang="es-ES" sz="1400" dirty="0" err="1">
                          <a:solidFill>
                            <a:srgbClr val="8A1B04"/>
                          </a:solidFill>
                        </a:rPr>
                        <a:t>Foothill</a:t>
                      </a:r>
                      <a:r>
                        <a:rPr lang="es-ES" sz="1400" dirty="0">
                          <a:solidFill>
                            <a:srgbClr val="8A1B04"/>
                          </a:solidFill>
                        </a:rPr>
                        <a:t> </a:t>
                      </a:r>
                      <a:r>
                        <a:rPr lang="es-ES" sz="1400" dirty="0" err="1">
                          <a:solidFill>
                            <a:srgbClr val="8A1B04"/>
                          </a:solidFill>
                        </a:rPr>
                        <a:t>Transit</a:t>
                      </a:r>
                      <a:r>
                        <a:rPr lang="es-ES" sz="1400" dirty="0">
                          <a:solidFill>
                            <a:srgbClr val="8A1B04"/>
                          </a:solidFill>
                        </a:rPr>
                        <a:t> para determinar el nivel de conectividad e identificar brechas en el servicio entre las diversas áreas residenciales de </a:t>
                      </a:r>
                      <a:r>
                        <a:rPr lang="es-ES" sz="1400" dirty="0" err="1">
                          <a:solidFill>
                            <a:srgbClr val="8A1B04"/>
                          </a:solidFill>
                        </a:rPr>
                        <a:t>Irwindale</a:t>
                      </a:r>
                      <a:r>
                        <a:rPr lang="es-ES" sz="1400" dirty="0">
                          <a:solidFill>
                            <a:srgbClr val="8A1B04"/>
                          </a:solidFill>
                        </a:rPr>
                        <a:t> y las instalaciones públicas ubicadas en la parte sureste de la ciudad, donde se encuentran la mayoría de las comodidades comunitarias.</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SAF 4.4 </a:t>
                      </a:r>
                      <a:r>
                        <a:rPr lang="es-ES" sz="1400" b="1" dirty="0">
                          <a:solidFill>
                            <a:srgbClr val="8A1B04"/>
                          </a:solidFill>
                        </a:rPr>
                        <a:t>Asociaciones para la Protección de los Recursos Hídricos. </a:t>
                      </a:r>
                      <a:r>
                        <a:rPr lang="es-ES" sz="1400" b="0" dirty="0">
                          <a:solidFill>
                            <a:srgbClr val="8A1B04"/>
                          </a:solidFill>
                        </a:rPr>
                        <a:t>Colaborar con organizaciones locales, agencias y proveedores de agua que sirven a </a:t>
                      </a:r>
                      <a:r>
                        <a:rPr lang="es-ES" sz="1400" b="0" dirty="0" err="1">
                          <a:solidFill>
                            <a:srgbClr val="8A1B04"/>
                          </a:solidFill>
                        </a:rPr>
                        <a:t>Irwindale</a:t>
                      </a:r>
                      <a:r>
                        <a:rPr lang="es-ES" sz="1400" b="0" dirty="0">
                          <a:solidFill>
                            <a:srgbClr val="8A1B04"/>
                          </a:solidFill>
                        </a:rPr>
                        <a:t> para proteger los recursos de aguas subterráneas y superficiales que son vulnerables al cambio climático y asegurar un suministro seguro y confiable de agua para las futuras generaciones.</a:t>
                      </a:r>
                      <a:endParaRPr lang="en-US" sz="1400" b="0" dirty="0">
                        <a:solidFill>
                          <a:srgbClr val="8A1B04"/>
                        </a:solidFill>
                      </a:endParaRPr>
                    </a:p>
                  </a:txBody>
                  <a:tcPr/>
                </a:tc>
                <a:tc>
                  <a:txBody>
                    <a:bodyPr/>
                    <a:lstStyle/>
                    <a:p>
                      <a:pPr marL="285750" indent="-285750">
                        <a:buFont typeface="Arial" panose="020B0604020202020204" pitchFamily="34" charset="0"/>
                        <a:buChar char="•"/>
                      </a:pPr>
                      <a:endParaRPr lang="es-ES" sz="1400" dirty="0">
                        <a:solidFill>
                          <a:srgbClr val="8A1B04"/>
                        </a:solidFill>
                      </a:endParaRPr>
                    </a:p>
                    <a:p>
                      <a:pPr marL="285750" indent="-285750">
                        <a:buFont typeface="Arial" panose="020B0604020202020204" pitchFamily="34" charset="0"/>
                        <a:buChar char="•"/>
                      </a:pPr>
                      <a:r>
                        <a:rPr lang="es-ES" sz="1400" dirty="0">
                          <a:solidFill>
                            <a:srgbClr val="8A1B04"/>
                          </a:solidFill>
                        </a:rPr>
                        <a:t>Implementar medidas de infraestructura verde (por ejemplo, vías verdes, bosques comunitarios, parques lineales, zanjas vegetadas, mini parques) para ser incorporadas en todas las solicitudes de nuevos desarrollos y reurbanización con el fin de facilitar la recarga de aguas subterráneas. Esto incluye todos los proyectos (de cuatro unidades o menos) que implican actividad de alteración del terreno y añaden, crean o reemplazan más de 500 pies cuadrados de área impermeable.</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56B99B58-E576-DA2F-5FA2-DDC36C01F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6595"/>
            <a:ext cx="724579" cy="724579"/>
          </a:xfrm>
          <a:prstGeom prst="rect">
            <a:avLst/>
          </a:prstGeom>
        </p:spPr>
      </p:pic>
    </p:spTree>
    <p:extLst>
      <p:ext uri="{BB962C8B-B14F-4D97-AF65-F5344CB8AC3E}">
        <p14:creationId xmlns:p14="http://schemas.microsoft.com/office/powerpoint/2010/main" val="263423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063F-3626-7189-53FE-1061D47ADFF3}"/>
              </a:ext>
            </a:extLst>
          </p:cNvPr>
          <p:cNvSpPr>
            <a:spLocks noGrp="1"/>
          </p:cNvSpPr>
          <p:nvPr>
            <p:ph type="title"/>
          </p:nvPr>
        </p:nvSpPr>
        <p:spPr>
          <a:xfrm>
            <a:off x="273526" y="1071016"/>
            <a:ext cx="11644595" cy="997913"/>
          </a:xfrm>
        </p:spPr>
        <p:txBody>
          <a:bodyPr/>
          <a:lstStyle/>
          <a:p>
            <a:pPr algn="ctr"/>
            <a:r>
              <a:rPr lang="en-US" dirty="0"/>
              <a:t>Agenda / </a:t>
            </a:r>
            <a:r>
              <a:rPr lang="en-US" dirty="0">
                <a:solidFill>
                  <a:srgbClr val="8A1B04"/>
                </a:solidFill>
              </a:rPr>
              <a:t>Agenda</a:t>
            </a:r>
          </a:p>
        </p:txBody>
      </p:sp>
      <p:sp>
        <p:nvSpPr>
          <p:cNvPr id="3" name="Content Placeholder 2">
            <a:extLst>
              <a:ext uri="{FF2B5EF4-FFF2-40B4-BE49-F238E27FC236}">
                <a16:creationId xmlns:a16="http://schemas.microsoft.com/office/drawing/2014/main" id="{07708A56-318E-9844-8FFA-B28DC17B259A}"/>
              </a:ext>
            </a:extLst>
          </p:cNvPr>
          <p:cNvSpPr>
            <a:spLocks noGrp="1"/>
          </p:cNvSpPr>
          <p:nvPr>
            <p:ph idx="1"/>
          </p:nvPr>
        </p:nvSpPr>
        <p:spPr>
          <a:xfrm>
            <a:off x="273527" y="2218414"/>
            <a:ext cx="5685976" cy="4196162"/>
          </a:xfrm>
        </p:spPr>
        <p:txBody>
          <a:bodyPr>
            <a:noAutofit/>
          </a:bodyPr>
          <a:lstStyle/>
          <a:p>
            <a:pPr marL="457200" indent="-457200">
              <a:buFont typeface="+mj-lt"/>
              <a:buAutoNum type="arabicPeriod"/>
            </a:pPr>
            <a:r>
              <a:rPr lang="en-US" sz="2400" dirty="0"/>
              <a:t>Welcome and Introductions</a:t>
            </a:r>
            <a:endParaRPr lang="en-US" sz="2400" dirty="0">
              <a:solidFill>
                <a:srgbClr val="1D345D"/>
              </a:solidFill>
            </a:endParaRPr>
          </a:p>
          <a:p>
            <a:pPr marL="457200" indent="-457200">
              <a:buFont typeface="+mj-lt"/>
              <a:buAutoNum type="arabicPeriod"/>
            </a:pPr>
            <a:r>
              <a:rPr lang="en-US" sz="2400" dirty="0"/>
              <a:t>Summary of Workshop #2</a:t>
            </a:r>
          </a:p>
          <a:p>
            <a:pPr marL="457200" indent="-457200">
              <a:buFont typeface="+mj-lt"/>
              <a:buAutoNum type="arabicPeriod"/>
            </a:pPr>
            <a:r>
              <a:rPr lang="en-US" sz="2400" dirty="0"/>
              <a:t>General Plan Process</a:t>
            </a:r>
          </a:p>
          <a:p>
            <a:pPr marL="457200" indent="-457200">
              <a:buFont typeface="+mj-lt"/>
              <a:buAutoNum type="arabicPeriod"/>
            </a:pPr>
            <a:r>
              <a:rPr lang="en-US" sz="2400" dirty="0"/>
              <a:t>Review of Safety + EJ Elements</a:t>
            </a:r>
          </a:p>
          <a:p>
            <a:pPr marL="457200" indent="-457200">
              <a:buFont typeface="+mj-lt"/>
              <a:buAutoNum type="arabicPeriod"/>
            </a:pPr>
            <a:r>
              <a:rPr lang="en-US" sz="2400" dirty="0"/>
              <a:t>Policy and Actions </a:t>
            </a:r>
            <a:endParaRPr lang="en-US" sz="2400" dirty="0">
              <a:solidFill>
                <a:srgbClr val="1D345D"/>
              </a:solidFill>
            </a:endParaRPr>
          </a:p>
          <a:p>
            <a:pPr marL="457200" indent="-457200">
              <a:buFont typeface="+mj-lt"/>
              <a:buAutoNum type="arabicPeriod"/>
            </a:pPr>
            <a:r>
              <a:rPr lang="en-US" sz="2400" dirty="0"/>
              <a:t>Group Discussions and Sharing</a:t>
            </a:r>
            <a:endParaRPr lang="en-US" sz="2400" dirty="0">
              <a:solidFill>
                <a:srgbClr val="1D345D"/>
              </a:solidFill>
            </a:endParaRPr>
          </a:p>
        </p:txBody>
      </p:sp>
      <p:sp>
        <p:nvSpPr>
          <p:cNvPr id="4" name="Title 1">
            <a:extLst>
              <a:ext uri="{FF2B5EF4-FFF2-40B4-BE49-F238E27FC236}">
                <a16:creationId xmlns:a16="http://schemas.microsoft.com/office/drawing/2014/main" id="{D3EF192D-69D2-FCB8-3490-9368751D7145}"/>
              </a:ext>
            </a:extLst>
          </p:cNvPr>
          <p:cNvSpPr txBox="1">
            <a:spLocks/>
          </p:cNvSpPr>
          <p:nvPr/>
        </p:nvSpPr>
        <p:spPr>
          <a:xfrm>
            <a:off x="6099179" y="1072338"/>
            <a:ext cx="558393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endParaRPr lang="en-US" dirty="0">
              <a:solidFill>
                <a:srgbClr val="8A1B04"/>
              </a:solidFill>
            </a:endParaRPr>
          </a:p>
        </p:txBody>
      </p:sp>
      <p:sp>
        <p:nvSpPr>
          <p:cNvPr id="5" name="Content Placeholder 2">
            <a:extLst>
              <a:ext uri="{FF2B5EF4-FFF2-40B4-BE49-F238E27FC236}">
                <a16:creationId xmlns:a16="http://schemas.microsoft.com/office/drawing/2014/main" id="{90D2B597-C8E0-DC42-2CD9-77F4D3AE9970}"/>
              </a:ext>
            </a:extLst>
          </p:cNvPr>
          <p:cNvSpPr txBox="1">
            <a:spLocks/>
          </p:cNvSpPr>
          <p:nvPr/>
        </p:nvSpPr>
        <p:spPr>
          <a:xfrm>
            <a:off x="6099179" y="2219736"/>
            <a:ext cx="5583936" cy="4196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solidFill>
                  <a:srgbClr val="8A1B04"/>
                </a:solidFill>
              </a:rPr>
              <a:t>Introducción y Bienvenida </a:t>
            </a:r>
          </a:p>
          <a:p>
            <a:pPr marL="457200" indent="-457200">
              <a:buFont typeface="+mj-lt"/>
              <a:buAutoNum type="arabicPeriod"/>
            </a:pPr>
            <a:r>
              <a:rPr lang="es-ES" sz="2400" dirty="0">
                <a:solidFill>
                  <a:srgbClr val="8A1B04"/>
                </a:solidFill>
              </a:rPr>
              <a:t>Resumen de la Reunión #2</a:t>
            </a:r>
            <a:r>
              <a:rPr lang="en-US" sz="2400" dirty="0">
                <a:solidFill>
                  <a:srgbClr val="8A1B04"/>
                </a:solidFill>
              </a:rPr>
              <a:t> </a:t>
            </a:r>
          </a:p>
          <a:p>
            <a:pPr marL="457200" indent="-457200">
              <a:buFont typeface="+mj-lt"/>
              <a:buAutoNum type="arabicPeriod"/>
            </a:pPr>
            <a:r>
              <a:rPr lang="es-ES" sz="2400" dirty="0">
                <a:solidFill>
                  <a:srgbClr val="8A1B04"/>
                </a:solidFill>
              </a:rPr>
              <a:t>Proceso del General Plan</a:t>
            </a:r>
          </a:p>
          <a:p>
            <a:pPr marL="457200" indent="-457200">
              <a:buFont typeface="+mj-lt"/>
              <a:buAutoNum type="arabicPeriod"/>
            </a:pPr>
            <a:r>
              <a:rPr lang="es-ES" sz="2400" dirty="0">
                <a:solidFill>
                  <a:srgbClr val="8A1B04"/>
                </a:solidFill>
              </a:rPr>
              <a:t>Revisión de los Elementos de Seguridad y Justicia Ambiental</a:t>
            </a:r>
          </a:p>
          <a:p>
            <a:pPr marL="457200" indent="-457200">
              <a:buFont typeface="+mj-lt"/>
              <a:buAutoNum type="arabicPeriod"/>
            </a:pPr>
            <a:r>
              <a:rPr lang="es-ES" sz="2400" dirty="0">
                <a:solidFill>
                  <a:srgbClr val="8A1B04"/>
                </a:solidFill>
              </a:rPr>
              <a:t>Políticas y Acciones</a:t>
            </a:r>
          </a:p>
          <a:p>
            <a:pPr marL="457200" indent="-457200">
              <a:buFont typeface="+mj-lt"/>
              <a:buAutoNum type="arabicPeriod"/>
            </a:pPr>
            <a:r>
              <a:rPr lang="es-ES" sz="2400" dirty="0">
                <a:solidFill>
                  <a:srgbClr val="8A1B04"/>
                </a:solidFill>
              </a:rPr>
              <a:t>Discusiones en Grupo y Compartir</a:t>
            </a:r>
          </a:p>
        </p:txBody>
      </p:sp>
    </p:spTree>
    <p:extLst>
      <p:ext uri="{BB962C8B-B14F-4D97-AF65-F5344CB8AC3E}">
        <p14:creationId xmlns:p14="http://schemas.microsoft.com/office/powerpoint/2010/main" val="62081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303981328"/>
              </p:ext>
            </p:extLst>
          </p:nvPr>
        </p:nvGraphicFramePr>
        <p:xfrm>
          <a:off x="600765" y="1296135"/>
          <a:ext cx="11246678" cy="4546674"/>
        </p:xfrm>
        <a:graphic>
          <a:graphicData uri="http://schemas.openxmlformats.org/drawingml/2006/table">
            <a:tbl>
              <a:tblPr firstRow="1" bandRow="1">
                <a:tableStyleId>{00A15C55-8517-42AA-B614-E9B94910E393}</a:tableStyleId>
              </a:tblPr>
              <a:tblGrid>
                <a:gridCol w="4865757">
                  <a:extLst>
                    <a:ext uri="{9D8B030D-6E8A-4147-A177-3AD203B41FA5}">
                      <a16:colId xmlns:a16="http://schemas.microsoft.com/office/drawing/2014/main" val="3867883137"/>
                    </a:ext>
                  </a:extLst>
                </a:gridCol>
                <a:gridCol w="6380921">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16.10 Emergency Evacuation</a:t>
                      </a:r>
                      <a:r>
                        <a:rPr lang="en-US" sz="1400" dirty="0">
                          <a:solidFill>
                            <a:srgbClr val="1D345D"/>
                          </a:solidFill>
                        </a:rPr>
                        <a:t>. Ensure the transportation system provides adequate capacity for safe, efficient, and quick evacuations in the event of an emergency or natural disaster. </a:t>
                      </a:r>
                    </a:p>
                  </a:txBody>
                  <a:tcPr/>
                </a:tc>
                <a:tc>
                  <a:txBody>
                    <a:bodyPr/>
                    <a:lstStyle/>
                    <a:p>
                      <a:pPr marL="285750" indent="-285750">
                        <a:buFont typeface="Arial" panose="020B0604020202020204" pitchFamily="34" charset="0"/>
                        <a:buChar char="•"/>
                      </a:pPr>
                      <a:r>
                        <a:rPr lang="en-US" sz="1400" dirty="0">
                          <a:solidFill>
                            <a:srgbClr val="1D345D"/>
                          </a:solidFill>
                        </a:rPr>
                        <a:t>Provide evacuation information to residents, businesses, and visitors, particularly at-risk populations, to help improve emergency preparedness. Evacuation materials should identify shelter locations, evacuation routes, defensible space and procedures for storing value items or taking such items with them. </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13.3 Ensure Accessible and Inclusive Public Meetings</a:t>
                      </a:r>
                      <a:r>
                        <a:rPr lang="en-US" sz="1400" dirty="0">
                          <a:solidFill>
                            <a:srgbClr val="1D345D"/>
                          </a:solidFill>
                        </a:rPr>
                        <a:t>. Ensure that all City-led public meetings are accessible and inclusive to enable and encourage all community members to participate.</a:t>
                      </a:r>
                    </a:p>
                  </a:txBody>
                  <a:tcPr/>
                </a:tc>
                <a:tc>
                  <a:txBody>
                    <a:bodyPr/>
                    <a:lstStyle/>
                    <a:p>
                      <a:pPr marL="285750" indent="-285750">
                        <a:buFont typeface="Arial" panose="020B0604020202020204" pitchFamily="34" charset="0"/>
                        <a:buChar char="•"/>
                      </a:pPr>
                      <a:r>
                        <a:rPr lang="en-US" sz="1400" dirty="0">
                          <a:solidFill>
                            <a:srgbClr val="1D345D"/>
                          </a:solidFill>
                        </a:rPr>
                        <a:t>With community input, establish a public meeting accessibility standard that applies to all City-led public meetings in compliance with the Brown Act.</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SAF 16.10 </a:t>
                      </a:r>
                      <a:r>
                        <a:rPr lang="es-ES" sz="1400" b="1" dirty="0">
                          <a:solidFill>
                            <a:srgbClr val="8A1B04"/>
                          </a:solidFill>
                        </a:rPr>
                        <a:t>Evacuación de Emergencia. </a:t>
                      </a:r>
                      <a:r>
                        <a:rPr lang="es-ES" sz="1400" b="0" dirty="0">
                          <a:solidFill>
                            <a:srgbClr val="8A1B04"/>
                          </a:solidFill>
                        </a:rPr>
                        <a:t>Asegurar que el sistema de transporte tenga la capacidad adecuada para evacuaciones seguras, eficientes y rápidas en caso de una emergencia o desastre natural.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Proporcionar información de evacuación a residentes, empresas y visitantes, especialmente a las poblaciones en riesgo, para mejorar la preparación para emergencias. Los materiales de evacuación deben identificar ubicaciones de refugio, rutas de evacuación, espacio </a:t>
                      </a:r>
                      <a:r>
                        <a:rPr lang="es-ES" sz="1400" dirty="0" err="1">
                          <a:solidFill>
                            <a:srgbClr val="8A1B04"/>
                          </a:solidFill>
                        </a:rPr>
                        <a:t>defensible</a:t>
                      </a:r>
                      <a:r>
                        <a:rPr lang="es-ES" sz="1400" dirty="0">
                          <a:solidFill>
                            <a:srgbClr val="8A1B04"/>
                          </a:solidFill>
                        </a:rPr>
                        <a:t> y procedimientos para almacenar objetos de valor o llevar dichos objetos consigo.</a:t>
                      </a:r>
                      <a:endParaRPr lang="en-US" sz="1400" dirty="0">
                        <a:solidFill>
                          <a:srgbClr val="8A1B04"/>
                        </a:solidFill>
                      </a:endParaRP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SAF 13.3 </a:t>
                      </a:r>
                      <a:r>
                        <a:rPr lang="es-ES" sz="1400" b="1" dirty="0">
                          <a:solidFill>
                            <a:srgbClr val="8A1B04"/>
                          </a:solidFill>
                        </a:rPr>
                        <a:t>Asegurar Reuniones Públicas Accesibles e Inclusivas. </a:t>
                      </a:r>
                      <a:r>
                        <a:rPr lang="es-ES" sz="1400" b="0" dirty="0">
                          <a:solidFill>
                            <a:srgbClr val="8A1B04"/>
                          </a:solidFill>
                        </a:rPr>
                        <a:t>Asegurar que todas las reuniones públicas dirigidas por la Ciudad sean accesibles e inclusivas para permitir y fomentar la participación de todos los miembros de la comunidad.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Con la aportación de la comunidad, establecer un estándar de accesibilidad para reuniones públicas dirigidas por la Ciudad que cumpla con la Ley Brown.</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56B99B58-E576-DA2F-5FA2-DDC36C01F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6595"/>
            <a:ext cx="724579" cy="724579"/>
          </a:xfrm>
          <a:prstGeom prst="rect">
            <a:avLst/>
          </a:prstGeom>
        </p:spPr>
      </p:pic>
    </p:spTree>
    <p:extLst>
      <p:ext uri="{BB962C8B-B14F-4D97-AF65-F5344CB8AC3E}">
        <p14:creationId xmlns:p14="http://schemas.microsoft.com/office/powerpoint/2010/main" val="6242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8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1361081315"/>
              </p:ext>
            </p:extLst>
          </p:nvPr>
        </p:nvGraphicFramePr>
        <p:xfrm>
          <a:off x="441064" y="1296135"/>
          <a:ext cx="11406379" cy="4546674"/>
        </p:xfrm>
        <a:graphic>
          <a:graphicData uri="http://schemas.openxmlformats.org/drawingml/2006/table">
            <a:tbl>
              <a:tblPr firstRow="1" bandRow="1">
                <a:tableStyleId>{00A15C55-8517-42AA-B614-E9B94910E393}</a:tableStyleId>
              </a:tblPr>
              <a:tblGrid>
                <a:gridCol w="4934850">
                  <a:extLst>
                    <a:ext uri="{9D8B030D-6E8A-4147-A177-3AD203B41FA5}">
                      <a16:colId xmlns:a16="http://schemas.microsoft.com/office/drawing/2014/main" val="3867883137"/>
                    </a:ext>
                  </a:extLst>
                </a:gridCol>
                <a:gridCol w="6471529">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11.4 Increase Connectivity and Mobility</a:t>
                      </a:r>
                      <a:r>
                        <a:rPr lang="en-US" sz="1400" dirty="0">
                          <a:solidFill>
                            <a:srgbClr val="1D345D"/>
                          </a:solidFill>
                        </a:rPr>
                        <a:t>. Expand connectivity and mobility infrastructure in the city to ensure equitable access to centrally located public facilities.</a:t>
                      </a:r>
                    </a:p>
                  </a:txBody>
                  <a:tcPr/>
                </a:tc>
                <a:tc>
                  <a:txBody>
                    <a:bodyPr/>
                    <a:lstStyle/>
                    <a:p>
                      <a:pPr marL="285750" indent="-285750">
                        <a:buFont typeface="Arial" panose="020B0604020202020204" pitchFamily="34" charset="0"/>
                        <a:buChar char="•"/>
                      </a:pPr>
                      <a:r>
                        <a:rPr lang="en-US" sz="1400" dirty="0">
                          <a:solidFill>
                            <a:srgbClr val="1D345D"/>
                          </a:solidFill>
                        </a:rPr>
                        <a:t>Collaborate with the LA Metro and Foothill Transit to determine the level of connectivity and identify gaps in service between the various residential areas in Irwindale and the public facilities that are located in the southeastern portion of the city, where the majority of community amenities are located.</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4.4 Water Resource Protection Partnerships. </a:t>
                      </a:r>
                      <a:r>
                        <a:rPr lang="en-US" sz="1400" b="0" dirty="0">
                          <a:solidFill>
                            <a:srgbClr val="1D345D"/>
                          </a:solidFill>
                        </a:rPr>
                        <a:t>Partner with local organizations, agencies, and water purveyors that service Irwindale to protect groundwater and surface water resources that are vulnerable to climate change and to ensure a safe and reliable supply of water for future generations.</a:t>
                      </a:r>
                    </a:p>
                  </a:txBody>
                  <a:tcPr/>
                </a:tc>
                <a:tc>
                  <a:txBody>
                    <a:bodyPr/>
                    <a:lstStyle/>
                    <a:p>
                      <a:pPr marL="285750" indent="-285750">
                        <a:buFont typeface="Arial" panose="020B0604020202020204" pitchFamily="34" charset="0"/>
                        <a:buChar char="•"/>
                      </a:pPr>
                      <a:r>
                        <a:rPr lang="en-US" sz="1400" dirty="0">
                          <a:solidFill>
                            <a:srgbClr val="1D345D"/>
                          </a:solidFill>
                        </a:rPr>
                        <a:t>Implement green infrastructure measures (e.g., greenways, community forest, linear parks, vegetated swales, miniparks) to be incorporated into all new development and redevelopment applications to facilitate groundwater recharge. This includes all projects (four units or fewer) that have a land disturbance activity and add, create, or replace more than 500 square feet of impervious area.</a:t>
                      </a:r>
                    </a:p>
                  </a:txBody>
                  <a:tcPr/>
                </a:tc>
                <a:extLst>
                  <a:ext uri="{0D108BD9-81ED-4DB2-BD59-A6C34878D82A}">
                    <a16:rowId xmlns:a16="http://schemas.microsoft.com/office/drawing/2014/main" val="3732311451"/>
                  </a:ext>
                </a:extLst>
              </a:tr>
              <a:tr h="553794">
                <a:tc>
                  <a:txBody>
                    <a:bodyPr/>
                    <a:lstStyle/>
                    <a:p>
                      <a:r>
                        <a:rPr lang="en-US" sz="1400" b="1" dirty="0">
                          <a:solidFill>
                            <a:srgbClr val="1D345D"/>
                          </a:solidFill>
                        </a:rPr>
                        <a:t>SAF 16.10 Emergency Evacuation</a:t>
                      </a:r>
                      <a:r>
                        <a:rPr lang="en-US" sz="1400" dirty="0">
                          <a:solidFill>
                            <a:srgbClr val="1D345D"/>
                          </a:solidFill>
                        </a:rPr>
                        <a:t>. Ensure the transportation system provides adequate capacity for safe, efficient, and quick evacuations in the event of an emergency or natural disaster. </a:t>
                      </a:r>
                    </a:p>
                  </a:txBody>
                  <a:tcPr/>
                </a:tc>
                <a:tc>
                  <a:txBody>
                    <a:bodyPr/>
                    <a:lstStyle/>
                    <a:p>
                      <a:pPr marL="285750" indent="-285750">
                        <a:buFont typeface="Arial" panose="020B0604020202020204" pitchFamily="34" charset="0"/>
                        <a:buChar char="•"/>
                      </a:pPr>
                      <a:r>
                        <a:rPr lang="en-US" sz="1400" dirty="0">
                          <a:solidFill>
                            <a:srgbClr val="1D345D"/>
                          </a:solidFill>
                        </a:rPr>
                        <a:t>Provide evacuation information to residents, businesses, and visitors, particularly at-risk populations, to help improve emergency preparedness. Evacuation materials should identify shelter locations, evacuation routes, defensible space and procedures for storing value items or taking such items with them. </a:t>
                      </a:r>
                    </a:p>
                  </a:txBody>
                  <a:tcPr/>
                </a:tc>
                <a:extLst>
                  <a:ext uri="{0D108BD9-81ED-4DB2-BD59-A6C34878D82A}">
                    <a16:rowId xmlns:a16="http://schemas.microsoft.com/office/drawing/2014/main" val="1763085382"/>
                  </a:ext>
                </a:extLst>
              </a:tr>
              <a:tr h="553794">
                <a:tc>
                  <a:txBody>
                    <a:bodyPr/>
                    <a:lstStyle/>
                    <a:p>
                      <a:r>
                        <a:rPr lang="en-US" sz="1400" b="1" dirty="0">
                          <a:solidFill>
                            <a:srgbClr val="1D345D"/>
                          </a:solidFill>
                        </a:rPr>
                        <a:t>SAF 13.3 Ensure Accessible and Inclusive Public Meetings</a:t>
                      </a:r>
                      <a:r>
                        <a:rPr lang="en-US" sz="1400" dirty="0">
                          <a:solidFill>
                            <a:srgbClr val="1D345D"/>
                          </a:solidFill>
                        </a:rPr>
                        <a:t>. Ensure that all City-led public meetings are accessible and inclusive to enable and encourage all community members to participate.</a:t>
                      </a:r>
                    </a:p>
                  </a:txBody>
                  <a:tcPr/>
                </a:tc>
                <a:tc>
                  <a:txBody>
                    <a:bodyPr/>
                    <a:lstStyle/>
                    <a:p>
                      <a:pPr marL="285750" indent="-285750">
                        <a:buFont typeface="Arial" panose="020B0604020202020204" pitchFamily="34" charset="0"/>
                        <a:buChar char="•"/>
                      </a:pPr>
                      <a:r>
                        <a:rPr lang="en-US" sz="1400" dirty="0">
                          <a:solidFill>
                            <a:srgbClr val="1D345D"/>
                          </a:solidFill>
                        </a:rPr>
                        <a:t>With community input, establish a public meeting accessibility standard that applies to all City-led public meetings in compliance with the Brown Act.</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56B99B58-E576-DA2F-5FA2-DDC36C01F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6595"/>
            <a:ext cx="724579" cy="724579"/>
          </a:xfrm>
          <a:prstGeom prst="rect">
            <a:avLst/>
          </a:prstGeom>
        </p:spPr>
      </p:pic>
    </p:spTree>
    <p:extLst>
      <p:ext uri="{BB962C8B-B14F-4D97-AF65-F5344CB8AC3E}">
        <p14:creationId xmlns:p14="http://schemas.microsoft.com/office/powerpoint/2010/main" val="188580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een shoots sprouting from the ground">
            <a:extLst>
              <a:ext uri="{FF2B5EF4-FFF2-40B4-BE49-F238E27FC236}">
                <a16:creationId xmlns:a16="http://schemas.microsoft.com/office/drawing/2014/main" id="{C6AB8577-846C-4A56-AA7B-1E891E20E8DC}"/>
              </a:ext>
            </a:extLst>
          </p:cNvPr>
          <p:cNvPicPr>
            <a:picLocks noChangeAspect="1"/>
          </p:cNvPicPr>
          <p:nvPr/>
        </p:nvPicPr>
        <p:blipFill>
          <a:blip r:embed="rId3">
            <a:extLst>
              <a:ext uri="{28A0092B-C50C-407E-A947-70E740481C1C}">
                <a14:useLocalDpi xmlns:a14="http://schemas.microsoft.com/office/drawing/2010/main" val="0"/>
              </a:ext>
            </a:extLst>
          </a:blip>
          <a:srcRect t="7425" b="7425"/>
          <a:stretch/>
        </p:blipFill>
        <p:spPr>
          <a:xfrm>
            <a:off x="-1" y="-1"/>
            <a:ext cx="12192001" cy="6920917"/>
          </a:xfrm>
          <a:prstGeom prst="rect">
            <a:avLst/>
          </a:prstGeom>
        </p:spPr>
      </p:pic>
      <p:sp>
        <p:nvSpPr>
          <p:cNvPr id="8" name="Rectangle 7">
            <a:extLst>
              <a:ext uri="{FF2B5EF4-FFF2-40B4-BE49-F238E27FC236}">
                <a16:creationId xmlns:a16="http://schemas.microsoft.com/office/drawing/2014/main" id="{C29F0076-E752-4E1D-CDF1-99C2AB547A1E}"/>
              </a:ext>
            </a:extLst>
          </p:cNvPr>
          <p:cNvSpPr/>
          <p:nvPr/>
        </p:nvSpPr>
        <p:spPr>
          <a:xfrm>
            <a:off x="3916104" y="0"/>
            <a:ext cx="8275896" cy="6920917"/>
          </a:xfrm>
          <a:prstGeom prst="rect">
            <a:avLst/>
          </a:prstGeom>
          <a:solidFill>
            <a:srgbClr val="1D345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D79E44-6699-4328-8584-24835DEACB67}"/>
              </a:ext>
            </a:extLst>
          </p:cNvPr>
          <p:cNvSpPr txBox="1"/>
          <p:nvPr/>
        </p:nvSpPr>
        <p:spPr>
          <a:xfrm>
            <a:off x="4177552" y="3088745"/>
            <a:ext cx="7119443" cy="3016210"/>
          </a:xfrm>
          <a:prstGeom prst="rect">
            <a:avLst/>
          </a:prstGeom>
          <a:noFill/>
        </p:spPr>
        <p:txBody>
          <a:bodyPr wrap="square" rtlCol="0" anchor="ctr">
            <a:spAutoFit/>
          </a:bodyPr>
          <a:lstStyle/>
          <a:p>
            <a:r>
              <a:rPr lang="en-US" sz="4000" dirty="0">
                <a:solidFill>
                  <a:schemeClr val="bg1"/>
                </a:solidFill>
                <a:latin typeface="Arial" panose="020B0604020202020204" pitchFamily="34" charset="0"/>
                <a:cs typeface="Arial" panose="020B0604020202020204" pitchFamily="34" charset="0"/>
              </a:rPr>
              <a:t>Ecological Disasters + Hazards Adaptation</a:t>
            </a:r>
          </a:p>
          <a:p>
            <a:endParaRPr lang="en-US" sz="3000" dirty="0">
              <a:solidFill>
                <a:schemeClr val="bg1"/>
              </a:solidFill>
              <a:latin typeface="Arial" panose="020B0604020202020204" pitchFamily="34" charset="0"/>
              <a:cs typeface="Arial" panose="020B0604020202020204" pitchFamily="34" charset="0"/>
            </a:endParaRPr>
          </a:p>
          <a:p>
            <a:r>
              <a:rPr lang="es-ES" sz="4000" i="1" dirty="0">
                <a:solidFill>
                  <a:schemeClr val="bg1"/>
                </a:solidFill>
                <a:latin typeface="Arial" panose="020B0604020202020204" pitchFamily="34" charset="0"/>
                <a:cs typeface="Arial" panose="020B0604020202020204" pitchFamily="34" charset="0"/>
              </a:rPr>
              <a:t>Adaptación a Desastres Ecológicos y Peligros</a:t>
            </a:r>
          </a:p>
        </p:txBody>
      </p:sp>
      <p:cxnSp>
        <p:nvCxnSpPr>
          <p:cNvPr id="3" name="Straight Connector 2">
            <a:extLst>
              <a:ext uri="{FF2B5EF4-FFF2-40B4-BE49-F238E27FC236}">
                <a16:creationId xmlns:a16="http://schemas.microsoft.com/office/drawing/2014/main" id="{47246F10-C5CE-0078-AC4D-FB79283A3D2E}"/>
              </a:ext>
            </a:extLst>
          </p:cNvPr>
          <p:cNvCxnSpPr/>
          <p:nvPr/>
        </p:nvCxnSpPr>
        <p:spPr>
          <a:xfrm>
            <a:off x="4250830" y="4551733"/>
            <a:ext cx="59704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02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512840" y="1224447"/>
            <a:ext cx="5295597" cy="5632311"/>
          </a:xfrm>
          <a:prstGeom prst="rect">
            <a:avLst/>
          </a:prstGeom>
          <a:noFill/>
        </p:spPr>
        <p:txBody>
          <a:bodyPr wrap="square">
            <a:spAutoFit/>
          </a:bodyPr>
          <a:lstStyle/>
          <a:p>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What We Heard From You:</a:t>
            </a:r>
          </a:p>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Increase the number of trees.</a:t>
            </a: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Plant trees that provide canopy, coverage, and shade.</a:t>
            </a: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Enhance maintenance efforts, especially keeping drains clean during periods of high winds.</a:t>
            </a: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Extend the operating hours of the Recreation Center and Senior Center during the summer.</a:t>
            </a:r>
          </a:p>
          <a:p>
            <a:pPr marL="285750" indent="-285750">
              <a:buFont typeface="Arial" panose="020B0604020202020204" pitchFamily="34" charset="0"/>
              <a:buChar char="•"/>
            </a:pPr>
            <a:r>
              <a:rPr lang="en-US" dirty="0">
                <a:solidFill>
                  <a:srgbClr val="1D345D"/>
                </a:solidFill>
                <a:latin typeface="Arial" panose="020B0604020202020204" pitchFamily="34" charset="0"/>
                <a:ea typeface="Calibri" panose="020F0502020204030204" pitchFamily="34" charset="0"/>
                <a:cs typeface="Arial" panose="020B0604020202020204" pitchFamily="34" charset="0"/>
              </a:rPr>
              <a:t>*Ensure Adequate Drain Paths for Development</a:t>
            </a: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*Enhance Maintenance of Flood Control Spillways</a:t>
            </a:r>
          </a:p>
          <a:p>
            <a:pPr marL="285750" indent="-285750">
              <a:buFont typeface="Arial" panose="020B0604020202020204" pitchFamily="34" charset="0"/>
              <a:buChar char="•"/>
            </a:pPr>
            <a:r>
              <a:rPr lang="en-US" dirty="0">
                <a:solidFill>
                  <a:srgbClr val="1D345D"/>
                </a:solidFill>
                <a:latin typeface="Arial" panose="020B0604020202020204" pitchFamily="34" charset="0"/>
                <a:ea typeface="Calibri" panose="020F0502020204030204" pitchFamily="34" charset="0"/>
                <a:cs typeface="Arial" panose="020B0604020202020204" pitchFamily="34" charset="0"/>
              </a:rPr>
              <a:t>*Address Sewer Drain Issues and Mosquito Concerns</a:t>
            </a:r>
          </a:p>
          <a:p>
            <a:pPr marL="285750" indent="-285750">
              <a:buFont typeface="Arial" panose="020B0604020202020204" pitchFamily="34" charset="0"/>
              <a:buChar char="•"/>
            </a:pPr>
            <a:r>
              <a:rPr lang="en-US" sz="1800" dirty="0">
                <a:solidFill>
                  <a:srgbClr val="1D345D"/>
                </a:solidFill>
                <a:latin typeface="Arial" panose="020B0604020202020204" pitchFamily="34" charset="0"/>
                <a:ea typeface="Calibri" panose="020F0502020204030204" pitchFamily="34" charset="0"/>
                <a:cs typeface="Arial" panose="020B0604020202020204" pitchFamily="34" charset="0"/>
              </a:rPr>
              <a:t>*Establish Designated Meeting Areas for Community Gatherings During Emergencies</a:t>
            </a:r>
          </a:p>
          <a:p>
            <a:br>
              <a:rPr lang="en-US" sz="1800" dirty="0">
                <a:effectLst/>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C8E3328-B32F-87EF-A6D9-D47606887CB5}"/>
              </a:ext>
            </a:extLst>
          </p:cNvPr>
          <p:cNvSpPr txBox="1"/>
          <p:nvPr/>
        </p:nvSpPr>
        <p:spPr>
          <a:xfrm>
            <a:off x="6383564" y="1224447"/>
            <a:ext cx="5514393" cy="5632311"/>
          </a:xfrm>
          <a:prstGeom prst="rect">
            <a:avLst/>
          </a:prstGeom>
          <a:noFill/>
        </p:spPr>
        <p:txBody>
          <a:bodyPr wrap="square" rtlCol="0">
            <a:spAutoFit/>
          </a:bodyPr>
          <a:lstStyle/>
          <a:p>
            <a:r>
              <a:rPr lang="es-ES" dirty="0">
                <a:solidFill>
                  <a:srgbClr val="8A1B04"/>
                </a:solidFill>
                <a:latin typeface="Arial" panose="020B0604020202020204" pitchFamily="34" charset="0"/>
                <a:cs typeface="Arial" panose="020B0604020202020204" pitchFamily="34" charset="0"/>
              </a:rPr>
              <a:t>Lo Que Escuchamos de Usted:</a:t>
            </a:r>
          </a:p>
          <a:p>
            <a:endParaRPr lang="es-ES"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*Aumentar el número de árboles.</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*Plantar árboles que proporcionen dosel, cobertura y sombra.</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*Mejorar los esfuerzos de mantenimiento, especialmente manteniendo los desagües limpios durante períodos de vientos fuertes.</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*Ampliar el horario de funcionamiento del Centro Recreativo y del Centro para Personas Mayores durante el verano.</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*Garantizar senderos de drenaje adecuados para el desarrollo.</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*Mejorar el mantenimiento de las represas de control de inundaciones.</a:t>
            </a:r>
          </a:p>
          <a:p>
            <a:pPr marL="285750" indent="-285750">
              <a:buFont typeface="Arial" panose="020B0604020202020204" pitchFamily="34" charset="0"/>
              <a:buChar char="•"/>
            </a:pPr>
            <a:r>
              <a:rPr lang="es-ES" dirty="0">
                <a:solidFill>
                  <a:srgbClr val="8A1B04"/>
                </a:solidFill>
                <a:latin typeface="Arial" panose="020B0604020202020204" pitchFamily="34" charset="0"/>
                <a:cs typeface="Arial" panose="020B0604020202020204" pitchFamily="34" charset="0"/>
              </a:rPr>
              <a:t>*Abordar problemas de desagüe de alcantarillado y preocupaciones por mosquitos.</a:t>
            </a:r>
          </a:p>
          <a:p>
            <a:pPr marL="285750" indent="-285750">
              <a:buFont typeface="Arial" panose="020B0604020202020204" pitchFamily="34" charset="0"/>
              <a:buChar char="•"/>
            </a:pPr>
            <a:r>
              <a:rPr lang="es-ES" sz="1800" dirty="0">
                <a:solidFill>
                  <a:srgbClr val="8A1B04"/>
                </a:solidFill>
                <a:latin typeface="Arial" panose="020B0604020202020204" pitchFamily="34" charset="0"/>
                <a:cs typeface="Arial" panose="020B0604020202020204" pitchFamily="34" charset="0"/>
              </a:rPr>
              <a:t>*Establecer áreas designadas de encuentro para reuniones comunitarias durante emergencias.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8204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3643181989"/>
              </p:ext>
            </p:extLst>
          </p:nvPr>
        </p:nvGraphicFramePr>
        <p:xfrm>
          <a:off x="354495" y="1158104"/>
          <a:ext cx="11668539" cy="4973394"/>
        </p:xfrm>
        <a:graphic>
          <a:graphicData uri="http://schemas.openxmlformats.org/drawingml/2006/table">
            <a:tbl>
              <a:tblPr firstRow="1" bandRow="1">
                <a:tableStyleId>{00A15C55-8517-42AA-B614-E9B94910E393}</a:tableStyleId>
              </a:tblPr>
              <a:tblGrid>
                <a:gridCol w="5585463">
                  <a:extLst>
                    <a:ext uri="{9D8B030D-6E8A-4147-A177-3AD203B41FA5}">
                      <a16:colId xmlns:a16="http://schemas.microsoft.com/office/drawing/2014/main" val="3867883137"/>
                    </a:ext>
                  </a:extLst>
                </a:gridCol>
                <a:gridCol w="6083076">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8.3 New Development. </a:t>
                      </a:r>
                      <a:r>
                        <a:rPr lang="en-US" sz="1400" b="0" dirty="0">
                          <a:solidFill>
                            <a:srgbClr val="1D345D"/>
                          </a:solidFill>
                        </a:rPr>
                        <a:t>Require new development to incorporate low-impact designs and nature-based solutions to minimize stormwater impacts on drainage and flood control facilities and promote groundwater recharge, where feasible.</a:t>
                      </a:r>
                    </a:p>
                  </a:txBody>
                  <a:tcPr/>
                </a:tc>
                <a:tc>
                  <a:txBody>
                    <a:bodyPr/>
                    <a:lstStyle/>
                    <a:p>
                      <a:pPr marL="285750" indent="-285750">
                        <a:buFont typeface="Arial" panose="020B0604020202020204" pitchFamily="34" charset="0"/>
                        <a:buChar char="•"/>
                      </a:pPr>
                      <a:r>
                        <a:rPr lang="en-US" sz="1400" dirty="0">
                          <a:solidFill>
                            <a:srgbClr val="1D345D"/>
                          </a:solidFill>
                        </a:rPr>
                        <a:t>N/A</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6.1 Extreme Weather Safety</a:t>
                      </a:r>
                      <a:r>
                        <a:rPr lang="en-US" sz="1400" dirty="0">
                          <a:solidFill>
                            <a:srgbClr val="1D345D"/>
                          </a:solidFill>
                        </a:rPr>
                        <a:t>. Reduce the impacts of extreme weather on people and places through safe buildings, public shelters, cooling centers, sustainable materials, tree canopy, and other measures that promote safety and mitigate hazards.</a:t>
                      </a:r>
                    </a:p>
                  </a:txBody>
                  <a:tcPr/>
                </a:tc>
                <a:tc>
                  <a:txBody>
                    <a:bodyPr/>
                    <a:lstStyle/>
                    <a:p>
                      <a:pPr marL="285750" indent="-285750">
                        <a:buFont typeface="Arial" panose="020B0604020202020204" pitchFamily="34" charset="0"/>
                        <a:buChar char="•"/>
                      </a:pPr>
                      <a:r>
                        <a:rPr lang="en-US" sz="1400" dirty="0">
                          <a:solidFill>
                            <a:srgbClr val="1D345D"/>
                          </a:solidFill>
                        </a:rPr>
                        <a:t>Seek funding opportunities for climate adaptation to reduce the urban heat island effect with natural solutions and green infrastructure, such as increasing urban tree plantings, greenways, landscaping, cool roofs, cool pavements, green walls, and other elements that help increase cooling in the community and reduce hazards to people from heat impacts.</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SAF 8.3 </a:t>
                      </a:r>
                      <a:r>
                        <a:rPr lang="es-ES" sz="1400" b="1" dirty="0">
                          <a:solidFill>
                            <a:srgbClr val="8A1B04"/>
                          </a:solidFill>
                        </a:rPr>
                        <a:t>Nuevo Desarrollo. </a:t>
                      </a:r>
                      <a:r>
                        <a:rPr lang="es-ES" sz="1400" b="0" dirty="0">
                          <a:solidFill>
                            <a:srgbClr val="8A1B04"/>
                          </a:solidFill>
                        </a:rPr>
                        <a:t>Requiere que los nuevos desarrollos incorporen diseños de bajo impacto y soluciones basadas en la naturaleza para minimizar los impactos del agua pluvial en las instalaciones de drenaje y control de inundaciones, y promover la recarga de aguas subterráneas, cuando sea posible.</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n-US" sz="1400" dirty="0">
                          <a:solidFill>
                            <a:srgbClr val="8A1B04"/>
                          </a:solidFill>
                        </a:rPr>
                        <a:t>N/A</a:t>
                      </a:r>
                    </a:p>
                  </a:txBody>
                  <a:tcPr/>
                </a:tc>
                <a:extLst>
                  <a:ext uri="{0D108BD9-81ED-4DB2-BD59-A6C34878D82A}">
                    <a16:rowId xmlns:a16="http://schemas.microsoft.com/office/drawing/2014/main" val="1763085382"/>
                  </a:ext>
                </a:extLst>
              </a:tr>
              <a:tr h="553794">
                <a:tc>
                  <a:txBody>
                    <a:bodyPr/>
                    <a:lstStyle/>
                    <a:p>
                      <a:r>
                        <a:rPr lang="en-US" sz="1400" b="1" dirty="0">
                          <a:solidFill>
                            <a:srgbClr val="8A1B04"/>
                          </a:solidFill>
                        </a:rPr>
                        <a:t>SAF 6.1 </a:t>
                      </a:r>
                      <a:r>
                        <a:rPr lang="es-ES" sz="1400" b="1" dirty="0">
                          <a:solidFill>
                            <a:srgbClr val="8A1B04"/>
                          </a:solidFill>
                        </a:rPr>
                        <a:t>Seguridad en Condiciones Climáticas Extremas.</a:t>
                      </a:r>
                      <a:r>
                        <a:rPr lang="es-ES" sz="1400" b="0" dirty="0">
                          <a:solidFill>
                            <a:srgbClr val="8A1B04"/>
                          </a:solidFill>
                        </a:rPr>
                        <a:t> Reducir los impactos de las condiciones climáticas extremas en personas y lugares a través de edificios seguros, refugios públicos, centros de enfriamiento, materiales sostenibles, dosel arbóreo y otras medidas que promuevan la seguridad y mitiguen los riesgos.</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Buscar oportunidades de financiamiento para la adaptación al clima con soluciones naturales e infraestructura verde, como aumentar la plantación de árboles urbanos, vías verdes, paisajismo, techos frescos, pavimentos frescos, muros verdes y otros elementos que ayuden a enfriar la comunidad y reducir los riesgos para las personas debido a los impactos del calor.</a:t>
                      </a:r>
                      <a:endParaRPr lang="en-US" sz="1400" dirty="0">
                        <a:solidFill>
                          <a:srgbClr val="8A1B04"/>
                        </a:solidFill>
                      </a:endParaRP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93963E92-C4CF-8DDB-9B01-178FBC9AD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0" y="835279"/>
            <a:ext cx="645651" cy="645651"/>
          </a:xfrm>
          <a:prstGeom prst="rect">
            <a:avLst/>
          </a:prstGeom>
        </p:spPr>
      </p:pic>
    </p:spTree>
    <p:extLst>
      <p:ext uri="{BB962C8B-B14F-4D97-AF65-F5344CB8AC3E}">
        <p14:creationId xmlns:p14="http://schemas.microsoft.com/office/powerpoint/2010/main" val="382738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3368455902"/>
              </p:ext>
            </p:extLst>
          </p:nvPr>
        </p:nvGraphicFramePr>
        <p:xfrm>
          <a:off x="231913" y="1031166"/>
          <a:ext cx="11728174" cy="5613474"/>
        </p:xfrm>
        <a:graphic>
          <a:graphicData uri="http://schemas.openxmlformats.org/drawingml/2006/table">
            <a:tbl>
              <a:tblPr firstRow="1" bandRow="1">
                <a:tableStyleId>{00A15C55-8517-42AA-B614-E9B94910E393}</a:tableStyleId>
              </a:tblPr>
              <a:tblGrid>
                <a:gridCol w="5174974">
                  <a:extLst>
                    <a:ext uri="{9D8B030D-6E8A-4147-A177-3AD203B41FA5}">
                      <a16:colId xmlns:a16="http://schemas.microsoft.com/office/drawing/2014/main" val="3867883137"/>
                    </a:ext>
                  </a:extLst>
                </a:gridCol>
                <a:gridCol w="6553200">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6.2 Public Improvements</a:t>
                      </a:r>
                      <a:r>
                        <a:rPr lang="en-US" sz="1400" dirty="0">
                          <a:solidFill>
                            <a:srgbClr val="1D345D"/>
                          </a:solidFill>
                        </a:rPr>
                        <a:t>. Enhance existing community infrastructure and amenities, including bus shelters, shading trees, landscaping, public streets, and public facilities, to promote safety and relief from extreme weather hazards. Prioritize improvements to infrastructure that is older or in poor quality or has heat-absorbing materials</a:t>
                      </a:r>
                    </a:p>
                  </a:txBody>
                  <a:tcPr/>
                </a:tc>
                <a:tc>
                  <a:txBody>
                    <a:bodyPr/>
                    <a:lstStyle/>
                    <a:p>
                      <a:pPr marL="285750" indent="-285750">
                        <a:buFont typeface="Arial" panose="020B0604020202020204" pitchFamily="34" charset="0"/>
                        <a:buChar char="•"/>
                      </a:pPr>
                      <a:r>
                        <a:rPr lang="en-US" sz="1400" dirty="0">
                          <a:solidFill>
                            <a:srgbClr val="1D345D"/>
                          </a:solidFill>
                        </a:rPr>
                        <a:t>Install weatherproof shelters, such as awnings and sunshades, and increase tree canopy in the public right of way that protect residents and visitors from extreme weather, including heat, rainfall, and wind, and that help reduce the urban heat island effect.</a:t>
                      </a:r>
                    </a:p>
                    <a:p>
                      <a:pPr marL="285750" indent="-285750">
                        <a:buFont typeface="Arial" panose="020B0604020202020204" pitchFamily="34" charset="0"/>
                        <a:buChar char="•"/>
                      </a:pPr>
                      <a:r>
                        <a:rPr lang="en-US" sz="1400" dirty="0">
                          <a:solidFill>
                            <a:srgbClr val="1D345D"/>
                          </a:solidFill>
                        </a:rPr>
                        <a:t>Identify facilities where cool roofs, green roofs, and/or green facades can be installed to help reduce the urban heat island effect and daytime temperatures</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8.4 Storm Drain Master Plan</a:t>
                      </a:r>
                      <a:r>
                        <a:rPr lang="en-US" sz="1400" dirty="0">
                          <a:solidFill>
                            <a:srgbClr val="1D345D"/>
                          </a:solidFill>
                        </a:rPr>
                        <a:t>. Prepare, evaluate, and implement the storm drain master plan study to look for and address deficiencies in the storm drain infrastructure.</a:t>
                      </a:r>
                    </a:p>
                  </a:txBody>
                  <a:tcPr/>
                </a:tc>
                <a:tc>
                  <a:txBody>
                    <a:bodyPr/>
                    <a:lstStyle/>
                    <a:p>
                      <a:r>
                        <a:rPr lang="en-US" sz="1400" dirty="0">
                          <a:solidFill>
                            <a:srgbClr val="1D345D"/>
                          </a:solidFill>
                        </a:rPr>
                        <a:t>N/A</a:t>
                      </a:r>
                    </a:p>
                  </a:txBody>
                  <a:tcPr/>
                </a:tc>
                <a:extLst>
                  <a:ext uri="{0D108BD9-81ED-4DB2-BD59-A6C34878D82A}">
                    <a16:rowId xmlns:a16="http://schemas.microsoft.com/office/drawing/2014/main" val="3732311451"/>
                  </a:ext>
                </a:extLst>
              </a:tr>
              <a:tr h="553794">
                <a:tc>
                  <a:txBody>
                    <a:bodyPr/>
                    <a:lstStyle/>
                    <a:p>
                      <a:r>
                        <a:rPr lang="en-US" sz="1400" b="1" dirty="0">
                          <a:solidFill>
                            <a:srgbClr val="8A1B04"/>
                          </a:solidFill>
                        </a:rPr>
                        <a:t>SAF 6.2 </a:t>
                      </a:r>
                      <a:r>
                        <a:rPr lang="es-ES" sz="1400" b="1" dirty="0">
                          <a:solidFill>
                            <a:srgbClr val="8A1B04"/>
                          </a:solidFill>
                        </a:rPr>
                        <a:t>Mejoras Públicas. </a:t>
                      </a:r>
                      <a:r>
                        <a:rPr lang="es-ES" sz="1400" b="0" dirty="0">
                          <a:solidFill>
                            <a:srgbClr val="8A1B04"/>
                          </a:solidFill>
                        </a:rPr>
                        <a:t>Mejorar la infraestructura y amenidades comunitarias existentes, incluyendo refugios para autobuses, árboles para sombra, paisajismo, calles públicas e instalaciones públicas, para promover la seguridad y el alivio de los riesgos de condiciones climáticas extremas. </a:t>
                      </a:r>
                      <a:endParaRPr lang="en-US" sz="1400" b="0" dirty="0">
                        <a:solidFill>
                          <a:srgbClr val="8A1B04"/>
                        </a:solidFill>
                      </a:endParaRPr>
                    </a:p>
                  </a:txBody>
                  <a:tcPr/>
                </a:tc>
                <a:tc>
                  <a:txBody>
                    <a:bodyPr/>
                    <a:lstStyle/>
                    <a:p>
                      <a:pPr marL="285750" indent="-285750">
                        <a:buFont typeface="Arial" panose="020B0604020202020204" pitchFamily="34" charset="0"/>
                        <a:buChar char="•"/>
                      </a:pPr>
                      <a:r>
                        <a:rPr lang="es-ES" sz="1400" dirty="0">
                          <a:solidFill>
                            <a:srgbClr val="8A1B04"/>
                          </a:solidFill>
                        </a:rPr>
                        <a:t> Priorizar mejoras en infraestructura que sea antigua, de mala calidad o que tenga materiales que absorben el calor. Instalar refugios resistentes a las condiciones climáticas, como toldos y parasoles, y aumentar el dosel arbóreo en el derecho de vía público para proteger a los residentes y visitantes de condiciones climáticas extremas, incluyendo calor, lluvia y viento, y para ayudar a reducir el efecto isla de calor urbano.</a:t>
                      </a:r>
                    </a:p>
                    <a:p>
                      <a:pPr marL="285750" indent="-285750">
                        <a:buFont typeface="Arial" panose="020B0604020202020204" pitchFamily="34" charset="0"/>
                        <a:buChar char="•"/>
                      </a:pPr>
                      <a:r>
                        <a:rPr lang="es-ES" sz="1400" dirty="0">
                          <a:solidFill>
                            <a:srgbClr val="8A1B04"/>
                          </a:solidFill>
                        </a:rPr>
                        <a:t>Identificar instalaciones donde se puedan instalar techos frescos, techos verdes y/o fachadas verdes para ayudar a reducir el efecto isla de calor urbano y las temperaturas diurnas.</a:t>
                      </a:r>
                      <a:endParaRPr lang="en-US" sz="1400" dirty="0">
                        <a:solidFill>
                          <a:srgbClr val="8A1B04"/>
                        </a:solidFill>
                      </a:endParaRPr>
                    </a:p>
                  </a:txBody>
                  <a:tcPr/>
                </a:tc>
                <a:extLst>
                  <a:ext uri="{0D108BD9-81ED-4DB2-BD59-A6C34878D82A}">
                    <a16:rowId xmlns:a16="http://schemas.microsoft.com/office/drawing/2014/main" val="1763085382"/>
                  </a:ext>
                </a:extLst>
              </a:tr>
              <a:tr h="477668">
                <a:tc>
                  <a:txBody>
                    <a:bodyPr/>
                    <a:lstStyle/>
                    <a:p>
                      <a:r>
                        <a:rPr lang="en-US" sz="1400" b="1" dirty="0">
                          <a:solidFill>
                            <a:srgbClr val="8A1B04"/>
                          </a:solidFill>
                        </a:rPr>
                        <a:t>SAF 8.4 </a:t>
                      </a:r>
                      <a:r>
                        <a:rPr lang="es-ES" sz="1400" b="1" dirty="0">
                          <a:solidFill>
                            <a:srgbClr val="8A1B04"/>
                          </a:solidFill>
                        </a:rPr>
                        <a:t>Plan Maestro de Drenaje de Tormentas. </a:t>
                      </a:r>
                      <a:r>
                        <a:rPr lang="es-ES" sz="1400" b="0" dirty="0">
                          <a:solidFill>
                            <a:srgbClr val="8A1B04"/>
                          </a:solidFill>
                        </a:rPr>
                        <a:t>Preparar, evaluar e implementar el estudio del plan maestro de drenaje de tormentas para identificar y abordar deficiencias en la infraestructura de drenaje de tormentas.</a:t>
                      </a:r>
                      <a:endParaRPr lang="en-US" sz="1400" b="0" dirty="0">
                        <a:solidFill>
                          <a:srgbClr val="8A1B04"/>
                        </a:solidFill>
                      </a:endParaRPr>
                    </a:p>
                  </a:txBody>
                  <a:tcPr/>
                </a:tc>
                <a:tc>
                  <a:txBody>
                    <a:bodyPr/>
                    <a:lstStyle/>
                    <a:p>
                      <a:r>
                        <a:rPr lang="en-US" sz="1400" dirty="0">
                          <a:solidFill>
                            <a:srgbClr val="8A1B04"/>
                          </a:solidFill>
                        </a:rPr>
                        <a:t>N/A</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93963E92-C4CF-8DDB-9B01-178FBC9AD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0" y="835279"/>
            <a:ext cx="645651" cy="645651"/>
          </a:xfrm>
          <a:prstGeom prst="rect">
            <a:avLst/>
          </a:prstGeom>
        </p:spPr>
      </p:pic>
    </p:spTree>
    <p:extLst>
      <p:ext uri="{BB962C8B-B14F-4D97-AF65-F5344CB8AC3E}">
        <p14:creationId xmlns:p14="http://schemas.microsoft.com/office/powerpoint/2010/main" val="9780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AB06987-CDB9-7751-6557-51B99B01BC81}"/>
              </a:ext>
            </a:extLst>
          </p:cNvPr>
          <p:cNvSpPr txBox="1">
            <a:spLocks/>
          </p:cNvSpPr>
          <p:nvPr/>
        </p:nvSpPr>
        <p:spPr>
          <a:xfrm>
            <a:off x="2733260" y="1043609"/>
            <a:ext cx="9014792" cy="546652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D34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345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345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000" dirty="0"/>
              <a:t>Table </a:t>
            </a:r>
            <a:r>
              <a:rPr lang="es-ES" sz="4000" dirty="0" err="1"/>
              <a:t>Discussion</a:t>
            </a:r>
            <a:endParaRPr lang="es-ES" sz="4000" dirty="0"/>
          </a:p>
          <a:p>
            <a:r>
              <a:rPr lang="en-US" sz="2200" dirty="0"/>
              <a:t>Are there any policies or actions that should be included?</a:t>
            </a:r>
          </a:p>
          <a:p>
            <a:r>
              <a:rPr lang="en-US" sz="2200" dirty="0"/>
              <a:t>Do you have any suggestions for enhancing the inclusivity and accessibility of these policies and actions to all community members, including marginalized groups?</a:t>
            </a:r>
          </a:p>
          <a:p>
            <a:r>
              <a:rPr lang="en-US" sz="2200" dirty="0"/>
              <a:t>Are there potential challenges or barriers to implementing these policies and actions that you foresee?</a:t>
            </a:r>
            <a:br>
              <a:rPr lang="es-ES" sz="4000" dirty="0"/>
            </a:br>
            <a:endParaRPr lang="es-ES" sz="4000" dirty="0"/>
          </a:p>
          <a:p>
            <a:pPr marL="0" indent="0">
              <a:buNone/>
            </a:pPr>
            <a:r>
              <a:rPr lang="es-ES" sz="4000" dirty="0">
                <a:solidFill>
                  <a:srgbClr val="8A1B04"/>
                </a:solidFill>
              </a:rPr>
              <a:t>Discusión en la Mesa</a:t>
            </a:r>
          </a:p>
          <a:p>
            <a:r>
              <a:rPr lang="es-ES" sz="2200" dirty="0">
                <a:solidFill>
                  <a:srgbClr val="8A1B04"/>
                </a:solidFill>
              </a:rPr>
              <a:t>¿Hay alguna política o acción que sientas que falta en el borrador?</a:t>
            </a:r>
          </a:p>
          <a:p>
            <a:r>
              <a:rPr lang="es-ES" sz="2200" dirty="0">
                <a:solidFill>
                  <a:srgbClr val="8A1B04"/>
                </a:solidFill>
              </a:rPr>
              <a:t>¿Tienes alguna sugerencia para mejorar la inclusividad y accesibilidad de estas políticas y acciones para todos los miembros de la comunidad, incluyendo a grupos marginados?</a:t>
            </a:r>
          </a:p>
          <a:p>
            <a:r>
              <a:rPr lang="es-ES" sz="2200" dirty="0">
                <a:solidFill>
                  <a:srgbClr val="8A1B04"/>
                </a:solidFill>
              </a:rPr>
              <a:t>¿Ves posibles desafíos o barreras para implementar estas políticas y acciones en el futuro?</a:t>
            </a:r>
          </a:p>
          <a:p>
            <a:endParaRPr lang="es-ES" sz="1600" dirty="0">
              <a:solidFill>
                <a:srgbClr val="8A1B04"/>
              </a:solidFill>
            </a:endParaRPr>
          </a:p>
          <a:p>
            <a:pPr marL="0" indent="0">
              <a:buNone/>
            </a:pPr>
            <a:endParaRPr lang="en-US" sz="2000" dirty="0">
              <a:solidFill>
                <a:srgbClr val="8A1B04"/>
              </a:solidFill>
              <a:effectLst/>
            </a:endParaRPr>
          </a:p>
          <a:p>
            <a:pPr marL="0" indent="0">
              <a:buNone/>
            </a:pPr>
            <a:endParaRPr lang="en-US" dirty="0">
              <a:solidFill>
                <a:srgbClr val="8A1B04"/>
              </a:solidFill>
            </a:endParaRPr>
          </a:p>
        </p:txBody>
      </p:sp>
      <p:pic>
        <p:nvPicPr>
          <p:cNvPr id="2052" name="Picture 4" descr="Table Discussion Logo Icon - Download in Glyph Style">
            <a:extLst>
              <a:ext uri="{FF2B5EF4-FFF2-40B4-BE49-F238E27FC236}">
                <a16:creationId xmlns:a16="http://schemas.microsoft.com/office/drawing/2014/main" id="{CD2AB7FC-FD45-E619-0265-F39C1EEF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8" y="1136374"/>
            <a:ext cx="2110409" cy="211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2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9AD302F-491F-A089-846B-B9A9E24F4B27}"/>
              </a:ext>
            </a:extLst>
          </p:cNvPr>
          <p:cNvGraphicFramePr>
            <a:graphicFrameLocks noGrp="1"/>
          </p:cNvGraphicFramePr>
          <p:nvPr>
            <p:extLst>
              <p:ext uri="{D42A27DB-BD31-4B8C-83A1-F6EECF244321}">
                <p14:modId xmlns:p14="http://schemas.microsoft.com/office/powerpoint/2010/main" val="2853921979"/>
              </p:ext>
            </p:extLst>
          </p:nvPr>
        </p:nvGraphicFramePr>
        <p:xfrm>
          <a:off x="354495" y="1158104"/>
          <a:ext cx="11668539" cy="4973394"/>
        </p:xfrm>
        <a:graphic>
          <a:graphicData uri="http://schemas.openxmlformats.org/drawingml/2006/table">
            <a:tbl>
              <a:tblPr firstRow="1" bandRow="1">
                <a:tableStyleId>{00A15C55-8517-42AA-B614-E9B94910E393}</a:tableStyleId>
              </a:tblPr>
              <a:tblGrid>
                <a:gridCol w="5585463">
                  <a:extLst>
                    <a:ext uri="{9D8B030D-6E8A-4147-A177-3AD203B41FA5}">
                      <a16:colId xmlns:a16="http://schemas.microsoft.com/office/drawing/2014/main" val="3867883137"/>
                    </a:ext>
                  </a:extLst>
                </a:gridCol>
                <a:gridCol w="6083076">
                  <a:extLst>
                    <a:ext uri="{9D8B030D-6E8A-4147-A177-3AD203B41FA5}">
                      <a16:colId xmlns:a16="http://schemas.microsoft.com/office/drawing/2014/main" val="3606483478"/>
                    </a:ext>
                  </a:extLst>
                </a:gridCol>
              </a:tblGrid>
              <a:tr h="553794">
                <a:tc>
                  <a:txBody>
                    <a:bodyPr/>
                    <a:lstStyle/>
                    <a:p>
                      <a:r>
                        <a:rPr lang="en-US" sz="1400" dirty="0"/>
                        <a:t>Policy / </a:t>
                      </a:r>
                      <a:r>
                        <a:rPr lang="en-US" sz="1400" dirty="0" err="1"/>
                        <a:t>Politicas</a:t>
                      </a:r>
                      <a:endParaRPr lang="en-US" sz="1400" dirty="0"/>
                    </a:p>
                  </a:txBody>
                  <a:tcPr/>
                </a:tc>
                <a:tc>
                  <a:txBody>
                    <a:bodyPr/>
                    <a:lstStyle/>
                    <a:p>
                      <a:r>
                        <a:rPr lang="en-US" sz="1400" dirty="0"/>
                        <a:t>Actions / </a:t>
                      </a:r>
                      <a:r>
                        <a:rPr lang="en-US" sz="1400" dirty="0" err="1"/>
                        <a:t>Acciones</a:t>
                      </a:r>
                      <a:endParaRPr lang="en-US" sz="1400" dirty="0"/>
                    </a:p>
                  </a:txBody>
                  <a:tcPr/>
                </a:tc>
                <a:extLst>
                  <a:ext uri="{0D108BD9-81ED-4DB2-BD59-A6C34878D82A}">
                    <a16:rowId xmlns:a16="http://schemas.microsoft.com/office/drawing/2014/main" val="695823893"/>
                  </a:ext>
                </a:extLst>
              </a:tr>
              <a:tr h="553794">
                <a:tc>
                  <a:txBody>
                    <a:bodyPr/>
                    <a:lstStyle/>
                    <a:p>
                      <a:r>
                        <a:rPr lang="en-US" sz="1400" b="1" dirty="0">
                          <a:solidFill>
                            <a:srgbClr val="1D345D"/>
                          </a:solidFill>
                        </a:rPr>
                        <a:t>SAF 8.3 New Development. </a:t>
                      </a:r>
                      <a:r>
                        <a:rPr lang="en-US" sz="1400" b="0" dirty="0">
                          <a:solidFill>
                            <a:srgbClr val="1D345D"/>
                          </a:solidFill>
                        </a:rPr>
                        <a:t>Require new development to incorporate low-impact designs and nature-based solutions to minimize stormwater impacts on drainage and flood control facilities and promote groundwater recharge, where feasible.</a:t>
                      </a:r>
                    </a:p>
                  </a:txBody>
                  <a:tcPr/>
                </a:tc>
                <a:tc>
                  <a:txBody>
                    <a:bodyPr/>
                    <a:lstStyle/>
                    <a:p>
                      <a:pPr marL="285750" indent="-285750">
                        <a:buFont typeface="Arial" panose="020B0604020202020204" pitchFamily="34" charset="0"/>
                        <a:buChar char="•"/>
                      </a:pPr>
                      <a:r>
                        <a:rPr lang="en-US" sz="1400" dirty="0">
                          <a:solidFill>
                            <a:srgbClr val="1D345D"/>
                          </a:solidFill>
                        </a:rPr>
                        <a:t>N/A</a:t>
                      </a:r>
                    </a:p>
                  </a:txBody>
                  <a:tcPr/>
                </a:tc>
                <a:extLst>
                  <a:ext uri="{0D108BD9-81ED-4DB2-BD59-A6C34878D82A}">
                    <a16:rowId xmlns:a16="http://schemas.microsoft.com/office/drawing/2014/main" val="433779596"/>
                  </a:ext>
                </a:extLst>
              </a:tr>
              <a:tr h="553794">
                <a:tc>
                  <a:txBody>
                    <a:bodyPr/>
                    <a:lstStyle/>
                    <a:p>
                      <a:r>
                        <a:rPr lang="en-US" sz="1400" b="1" dirty="0">
                          <a:solidFill>
                            <a:srgbClr val="1D345D"/>
                          </a:solidFill>
                        </a:rPr>
                        <a:t>SAF 6.1 Extreme Weather Safety</a:t>
                      </a:r>
                      <a:r>
                        <a:rPr lang="en-US" sz="1400" dirty="0">
                          <a:solidFill>
                            <a:srgbClr val="1D345D"/>
                          </a:solidFill>
                        </a:rPr>
                        <a:t>. Reduce the impacts of extreme weather on people and places through safe buildings, public shelters, cooling centers, sustainable materials, tree canopy, and other measures that promote safety and mitigate hazards.</a:t>
                      </a:r>
                    </a:p>
                  </a:txBody>
                  <a:tcPr/>
                </a:tc>
                <a:tc>
                  <a:txBody>
                    <a:bodyPr/>
                    <a:lstStyle/>
                    <a:p>
                      <a:pPr marL="285750" indent="-285750">
                        <a:buFont typeface="Arial" panose="020B0604020202020204" pitchFamily="34" charset="0"/>
                        <a:buChar char="•"/>
                      </a:pPr>
                      <a:r>
                        <a:rPr lang="en-US" sz="1400" dirty="0">
                          <a:solidFill>
                            <a:srgbClr val="1D345D"/>
                          </a:solidFill>
                        </a:rPr>
                        <a:t>Seek funding opportunities for climate adaptation to reduce the urban heat island effect with natural solutions and green infrastructure, such as increasing urban tree plantings, greenways, landscaping, cool roofs, cool pavements, green walls, and other elements that help increase cooling in the community and reduce hazards to people from heat impacts.</a:t>
                      </a:r>
                    </a:p>
                  </a:txBody>
                  <a:tcPr/>
                </a:tc>
                <a:extLst>
                  <a:ext uri="{0D108BD9-81ED-4DB2-BD59-A6C34878D82A}">
                    <a16:rowId xmlns:a16="http://schemas.microsoft.com/office/drawing/2014/main" val="3732311451"/>
                  </a:ext>
                </a:extLst>
              </a:tr>
              <a:tr h="553794">
                <a:tc>
                  <a:txBody>
                    <a:bodyPr/>
                    <a:lstStyle/>
                    <a:p>
                      <a:r>
                        <a:rPr lang="en-US" sz="1400" b="1" dirty="0">
                          <a:solidFill>
                            <a:srgbClr val="1D345D"/>
                          </a:solidFill>
                        </a:rPr>
                        <a:t>SAF 6.2 Public Improvements</a:t>
                      </a:r>
                      <a:r>
                        <a:rPr lang="en-US" sz="1400" dirty="0">
                          <a:solidFill>
                            <a:srgbClr val="1D345D"/>
                          </a:solidFill>
                        </a:rPr>
                        <a:t>. Enhance existing community infrastructure and amenities, including bus shelters, shading trees, landscaping, public streets, and public facilities, to promote safety and relief from extreme weather hazards. Prioritize improvements to infrastructure that is older or in poor quality or has heat-absorbing materials</a:t>
                      </a:r>
                    </a:p>
                  </a:txBody>
                  <a:tcPr/>
                </a:tc>
                <a:tc>
                  <a:txBody>
                    <a:bodyPr/>
                    <a:lstStyle/>
                    <a:p>
                      <a:pPr marL="285750" indent="-285750">
                        <a:buFont typeface="Arial" panose="020B0604020202020204" pitchFamily="34" charset="0"/>
                        <a:buChar char="•"/>
                      </a:pPr>
                      <a:r>
                        <a:rPr lang="en-US" sz="1400" dirty="0">
                          <a:solidFill>
                            <a:srgbClr val="1D345D"/>
                          </a:solidFill>
                        </a:rPr>
                        <a:t>Install weatherproof shelters, such as awnings and sunshades, and increase tree canopy in the public right of way that protect residents and visitors from extreme weather, including heat, rainfall, and wind, and that help reduce the urban heat island effect.</a:t>
                      </a:r>
                    </a:p>
                    <a:p>
                      <a:pPr marL="285750" indent="-285750">
                        <a:buFont typeface="Arial" panose="020B0604020202020204" pitchFamily="34" charset="0"/>
                        <a:buChar char="•"/>
                      </a:pPr>
                      <a:r>
                        <a:rPr lang="en-US" sz="1400" dirty="0">
                          <a:solidFill>
                            <a:srgbClr val="1D345D"/>
                          </a:solidFill>
                        </a:rPr>
                        <a:t>Identify facilities where cool roofs, green roofs, and/or green facades can be installed to help reduce the urban heat island effect and daytime temperatures</a:t>
                      </a:r>
                    </a:p>
                  </a:txBody>
                  <a:tcPr/>
                </a:tc>
                <a:extLst>
                  <a:ext uri="{0D108BD9-81ED-4DB2-BD59-A6C34878D82A}">
                    <a16:rowId xmlns:a16="http://schemas.microsoft.com/office/drawing/2014/main" val="1763085382"/>
                  </a:ext>
                </a:extLst>
              </a:tr>
              <a:tr h="553794">
                <a:tc>
                  <a:txBody>
                    <a:bodyPr/>
                    <a:lstStyle/>
                    <a:p>
                      <a:r>
                        <a:rPr lang="en-US" sz="1400" b="1" dirty="0">
                          <a:solidFill>
                            <a:srgbClr val="1D345D"/>
                          </a:solidFill>
                        </a:rPr>
                        <a:t>SAF 8.4 Storm Drain Master Plan</a:t>
                      </a:r>
                      <a:r>
                        <a:rPr lang="en-US" sz="1400" dirty="0">
                          <a:solidFill>
                            <a:srgbClr val="1D345D"/>
                          </a:solidFill>
                        </a:rPr>
                        <a:t>. Prepare, evaluate, and implement the storm drain master plan study to look for and address deficiencies in the storm drain infrastructure.</a:t>
                      </a:r>
                    </a:p>
                  </a:txBody>
                  <a:tcPr/>
                </a:tc>
                <a:tc>
                  <a:txBody>
                    <a:bodyPr/>
                    <a:lstStyle/>
                    <a:p>
                      <a:r>
                        <a:rPr lang="en-US" sz="1400" dirty="0">
                          <a:solidFill>
                            <a:srgbClr val="1D345D"/>
                          </a:solidFill>
                        </a:rPr>
                        <a:t>N/A</a:t>
                      </a:r>
                    </a:p>
                  </a:txBody>
                  <a:tcPr/>
                </a:tc>
                <a:extLst>
                  <a:ext uri="{0D108BD9-81ED-4DB2-BD59-A6C34878D82A}">
                    <a16:rowId xmlns:a16="http://schemas.microsoft.com/office/drawing/2014/main" val="2746973249"/>
                  </a:ext>
                </a:extLst>
              </a:tr>
            </a:tbl>
          </a:graphicData>
        </a:graphic>
      </p:graphicFrame>
      <p:pic>
        <p:nvPicPr>
          <p:cNvPr id="3" name="Picture 2">
            <a:extLst>
              <a:ext uri="{FF2B5EF4-FFF2-40B4-BE49-F238E27FC236}">
                <a16:creationId xmlns:a16="http://schemas.microsoft.com/office/drawing/2014/main" id="{93963E92-C4CF-8DDB-9B01-178FBC9AD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0" y="835279"/>
            <a:ext cx="645651" cy="645651"/>
          </a:xfrm>
          <a:prstGeom prst="rect">
            <a:avLst/>
          </a:prstGeom>
        </p:spPr>
      </p:pic>
    </p:spTree>
    <p:extLst>
      <p:ext uri="{BB962C8B-B14F-4D97-AF65-F5344CB8AC3E}">
        <p14:creationId xmlns:p14="http://schemas.microsoft.com/office/powerpoint/2010/main" val="124295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761" t="3186" r="-40" b="1"/>
          <a:stretch/>
        </p:blipFill>
        <p:spPr>
          <a:xfrm>
            <a:off x="6306720" y="4472871"/>
            <a:ext cx="2874216" cy="2386397"/>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13947" y="4451296"/>
            <a:ext cx="3209442" cy="2407081"/>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9"/>
          <a:stretch/>
        </p:blipFill>
        <p:spPr>
          <a:xfrm>
            <a:off x="-15601" y="4396961"/>
            <a:ext cx="3137669" cy="2468183"/>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049"/>
          <a:stretch/>
        </p:blipFill>
        <p:spPr>
          <a:xfrm>
            <a:off x="9177610" y="4478747"/>
            <a:ext cx="3021191" cy="238639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B6552F1-97A9-AB7C-E630-E704F9C8CB4F}"/>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Reporting Back</a:t>
            </a:r>
            <a:br>
              <a:rPr lang="en-US" sz="3600" dirty="0">
                <a:solidFill>
                  <a:srgbClr val="8A1B04"/>
                </a:solidFill>
              </a:rPr>
            </a:br>
            <a:r>
              <a:rPr lang="es-ES" sz="3600" dirty="0">
                <a:solidFill>
                  <a:srgbClr val="8A1B04"/>
                </a:solidFill>
              </a:rPr>
              <a:t>Reportando de vuelta</a:t>
            </a:r>
            <a:endParaRPr lang="en-US" sz="3600" dirty="0">
              <a:solidFill>
                <a:srgbClr val="8A1B04"/>
              </a:solidFill>
            </a:endParaRPr>
          </a:p>
        </p:txBody>
      </p:sp>
    </p:spTree>
    <p:extLst>
      <p:ext uri="{BB962C8B-B14F-4D97-AF65-F5344CB8AC3E}">
        <p14:creationId xmlns:p14="http://schemas.microsoft.com/office/powerpoint/2010/main" val="33739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063F-3626-7189-53FE-1061D47ADFF3}"/>
              </a:ext>
            </a:extLst>
          </p:cNvPr>
          <p:cNvSpPr>
            <a:spLocks noGrp="1"/>
          </p:cNvSpPr>
          <p:nvPr>
            <p:ph type="title"/>
          </p:nvPr>
        </p:nvSpPr>
        <p:spPr>
          <a:xfrm>
            <a:off x="270524" y="1188696"/>
            <a:ext cx="11644595" cy="997913"/>
          </a:xfrm>
        </p:spPr>
        <p:txBody>
          <a:bodyPr/>
          <a:lstStyle/>
          <a:p>
            <a:pPr algn="ctr"/>
            <a:r>
              <a:rPr lang="en-US" dirty="0"/>
              <a:t>Table Discussion Format and Report Back</a:t>
            </a:r>
            <a:br>
              <a:rPr lang="en-US" dirty="0"/>
            </a:br>
            <a:r>
              <a:rPr lang="es-ES" dirty="0">
                <a:solidFill>
                  <a:srgbClr val="8A1B04"/>
                </a:solidFill>
              </a:rPr>
              <a:t>Formato de Discusión en Mesa </a:t>
            </a:r>
            <a:endParaRPr lang="en-US" dirty="0">
              <a:solidFill>
                <a:srgbClr val="8A1B04"/>
              </a:solidFill>
            </a:endParaRPr>
          </a:p>
        </p:txBody>
      </p:sp>
      <p:sp>
        <p:nvSpPr>
          <p:cNvPr id="3" name="Content Placeholder 2">
            <a:extLst>
              <a:ext uri="{FF2B5EF4-FFF2-40B4-BE49-F238E27FC236}">
                <a16:creationId xmlns:a16="http://schemas.microsoft.com/office/drawing/2014/main" id="{07708A56-318E-9844-8FFA-B28DC17B259A}"/>
              </a:ext>
            </a:extLst>
          </p:cNvPr>
          <p:cNvSpPr>
            <a:spLocks noGrp="1"/>
          </p:cNvSpPr>
          <p:nvPr>
            <p:ph idx="1"/>
          </p:nvPr>
        </p:nvSpPr>
        <p:spPr>
          <a:xfrm>
            <a:off x="406846" y="2186609"/>
            <a:ext cx="5685976" cy="3927450"/>
          </a:xfrm>
        </p:spPr>
        <p:txBody>
          <a:bodyPr>
            <a:noAutofit/>
          </a:bodyPr>
          <a:lstStyle/>
          <a:p>
            <a:pPr marL="0" indent="0">
              <a:buNone/>
            </a:pPr>
            <a:endParaRPr lang="en-US" sz="1800" dirty="0"/>
          </a:p>
          <a:p>
            <a:pPr marL="342900" indent="-342900">
              <a:buFont typeface="+mj-lt"/>
              <a:buAutoNum type="arabicPeriod"/>
            </a:pPr>
            <a:r>
              <a:rPr lang="en-US" sz="1800" dirty="0">
                <a:ea typeface="Calibri" panose="020F0502020204030204" pitchFamily="34" charset="0"/>
              </a:rPr>
              <a:t>We’ll review</a:t>
            </a:r>
            <a:r>
              <a:rPr lang="en-US" sz="1800" dirty="0">
                <a:effectLst/>
                <a:ea typeface="Calibri" panose="020F0502020204030204" pitchFamily="34" charset="0"/>
              </a:rPr>
              <a:t> 5 interrelated themes of EJ and Safety.</a:t>
            </a:r>
          </a:p>
          <a:p>
            <a:pPr marL="342900" indent="-342900">
              <a:lnSpc>
                <a:spcPct val="107000"/>
              </a:lnSpc>
              <a:spcBef>
                <a:spcPts val="0"/>
              </a:spcBef>
              <a:buFont typeface="+mj-lt"/>
              <a:buAutoNum type="arabicPeriod"/>
            </a:pPr>
            <a:r>
              <a:rPr lang="en-US" sz="1800" dirty="0">
                <a:effectLst/>
                <a:ea typeface="Calibri" panose="020F0502020204030204" pitchFamily="34" charset="0"/>
              </a:rPr>
              <a:t>We'll take it one theme at a time and pause for table discussions before moving onto the next.</a:t>
            </a:r>
          </a:p>
          <a:p>
            <a:pPr marL="342900" indent="-342900">
              <a:lnSpc>
                <a:spcPct val="107000"/>
              </a:lnSpc>
              <a:spcBef>
                <a:spcPts val="0"/>
              </a:spcBef>
              <a:buFont typeface="+mj-lt"/>
              <a:buAutoNum type="arabicPeriod"/>
            </a:pPr>
            <a:r>
              <a:rPr lang="en-US" sz="1800" dirty="0">
                <a:effectLst/>
                <a:ea typeface="Calibri" panose="020F0502020204030204" pitchFamily="34" charset="0"/>
              </a:rPr>
              <a:t>Each table will have members from the City and/or consultant team guiding the discussion. </a:t>
            </a:r>
          </a:p>
          <a:p>
            <a:pPr marL="342900" indent="-342900">
              <a:lnSpc>
                <a:spcPct val="107000"/>
              </a:lnSpc>
              <a:spcBef>
                <a:spcPts val="0"/>
              </a:spcBef>
              <a:buFont typeface="+mj-lt"/>
              <a:buAutoNum type="arabicPeriod"/>
            </a:pPr>
            <a:r>
              <a:rPr lang="en-US" sz="1800" dirty="0">
                <a:effectLst/>
                <a:ea typeface="Calibri" panose="020F0502020204030204" pitchFamily="34" charset="0"/>
              </a:rPr>
              <a:t>At the end we'll have one person from each table share their overall recommendations and feedback.</a:t>
            </a:r>
          </a:p>
          <a:p>
            <a:pPr marL="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mj-lt"/>
              <a:buAutoNum type="arabicPeriod"/>
            </a:pPr>
            <a:endParaRPr lang="en-US" sz="2400" dirty="0">
              <a:solidFill>
                <a:srgbClr val="1D345D"/>
              </a:solidFill>
            </a:endParaRPr>
          </a:p>
        </p:txBody>
      </p:sp>
      <p:sp>
        <p:nvSpPr>
          <p:cNvPr id="4" name="Title 1">
            <a:extLst>
              <a:ext uri="{FF2B5EF4-FFF2-40B4-BE49-F238E27FC236}">
                <a16:creationId xmlns:a16="http://schemas.microsoft.com/office/drawing/2014/main" id="{D3EF192D-69D2-FCB8-3490-9368751D7145}"/>
              </a:ext>
            </a:extLst>
          </p:cNvPr>
          <p:cNvSpPr txBox="1">
            <a:spLocks/>
          </p:cNvSpPr>
          <p:nvPr/>
        </p:nvSpPr>
        <p:spPr>
          <a:xfrm>
            <a:off x="6099179" y="1072338"/>
            <a:ext cx="5583936" cy="9979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endParaRPr lang="en-US" dirty="0">
              <a:solidFill>
                <a:srgbClr val="8A1B04"/>
              </a:solidFill>
            </a:endParaRPr>
          </a:p>
        </p:txBody>
      </p:sp>
      <p:sp>
        <p:nvSpPr>
          <p:cNvPr id="5" name="TextBox 4">
            <a:extLst>
              <a:ext uri="{FF2B5EF4-FFF2-40B4-BE49-F238E27FC236}">
                <a16:creationId xmlns:a16="http://schemas.microsoft.com/office/drawing/2014/main" id="{75D3B462-6BB1-F7A8-FD10-FF7F017C92E6}"/>
              </a:ext>
            </a:extLst>
          </p:cNvPr>
          <p:cNvSpPr txBox="1"/>
          <p:nvPr/>
        </p:nvSpPr>
        <p:spPr>
          <a:xfrm>
            <a:off x="6619461" y="2186609"/>
            <a:ext cx="5063654" cy="3416320"/>
          </a:xfrm>
          <a:prstGeom prst="rect">
            <a:avLst/>
          </a:prstGeom>
          <a:noFill/>
        </p:spPr>
        <p:txBody>
          <a:bodyPr wrap="square" rtlCol="0">
            <a:spAutoFit/>
          </a:bodyPr>
          <a:lstStyle/>
          <a:p>
            <a:endParaRPr lang="es-ES" dirty="0">
              <a:solidFill>
                <a:srgbClr val="8A1B04"/>
              </a:solidFill>
              <a:latin typeface="Arial" panose="020B0604020202020204" pitchFamily="34" charset="0"/>
              <a:cs typeface="Arial" panose="020B0604020202020204" pitchFamily="34" charset="0"/>
            </a:endParaRPr>
          </a:p>
          <a:p>
            <a:pPr marL="342900" indent="-342900">
              <a:buFont typeface="+mj-lt"/>
              <a:buAutoNum type="arabicPeriod"/>
            </a:pPr>
            <a:r>
              <a:rPr lang="es-ES" dirty="0">
                <a:solidFill>
                  <a:srgbClr val="8A1B04"/>
                </a:solidFill>
                <a:latin typeface="Arial" panose="020B0604020202020204" pitchFamily="34" charset="0"/>
                <a:cs typeface="Arial" panose="020B0604020202020204" pitchFamily="34" charset="0"/>
              </a:rPr>
              <a:t>Revisaremos cinco temas interrelacionados de Justicia Ambiental y Seguridad.</a:t>
            </a:r>
          </a:p>
          <a:p>
            <a:pPr marL="342900" indent="-342900">
              <a:buFont typeface="+mj-lt"/>
              <a:buAutoNum type="arabicPeriod"/>
            </a:pPr>
            <a:r>
              <a:rPr lang="es-ES" dirty="0">
                <a:solidFill>
                  <a:srgbClr val="8A1B04"/>
                </a:solidFill>
                <a:latin typeface="Arial" panose="020B0604020202020204" pitchFamily="34" charset="0"/>
                <a:cs typeface="Arial" panose="020B0604020202020204" pitchFamily="34" charset="0"/>
              </a:rPr>
              <a:t>Abordaremos un tema a la vez y haremos pausas para discusiones en las mesas antes de pasar al siguiente.</a:t>
            </a:r>
          </a:p>
          <a:p>
            <a:pPr marL="342900" indent="-342900">
              <a:buFont typeface="+mj-lt"/>
              <a:buAutoNum type="arabicPeriod"/>
            </a:pPr>
            <a:r>
              <a:rPr lang="es-ES" dirty="0">
                <a:solidFill>
                  <a:srgbClr val="8A1B04"/>
                </a:solidFill>
                <a:latin typeface="Arial" panose="020B0604020202020204" pitchFamily="34" charset="0"/>
                <a:cs typeface="Arial" panose="020B0604020202020204" pitchFamily="34" charset="0"/>
              </a:rPr>
              <a:t>Cada mesa contará con miembros del equipo de la Ciudad y/o consultores que guiarán la discusión.</a:t>
            </a:r>
          </a:p>
          <a:p>
            <a:pPr marL="342900" indent="-342900">
              <a:buFont typeface="+mj-lt"/>
              <a:buAutoNum type="arabicPeriod"/>
            </a:pPr>
            <a:r>
              <a:rPr lang="es-ES" dirty="0">
                <a:solidFill>
                  <a:srgbClr val="8A1B04"/>
                </a:solidFill>
                <a:latin typeface="Arial" panose="020B0604020202020204" pitchFamily="34" charset="0"/>
                <a:cs typeface="Arial" panose="020B0604020202020204" pitchFamily="34" charset="0"/>
              </a:rPr>
              <a:t>Al final, una persona de cada mesa compartirá sus recomendaciones generales y retroalimentación.</a:t>
            </a:r>
            <a:endParaRPr lang="en-US"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21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761" t="3186" r="-40" b="1"/>
          <a:stretch/>
        </p:blipFill>
        <p:spPr>
          <a:xfrm>
            <a:off x="6306720" y="4472871"/>
            <a:ext cx="2874216" cy="2386397"/>
          </a:xfrm>
          <a:prstGeom prst="rect">
            <a:avLst/>
          </a:prstGeom>
        </p:spPr>
      </p:pic>
      <p:pic>
        <p:nvPicPr>
          <p:cNvPr id="13" name="Picture 12">
            <a:extLst>
              <a:ext uri="{FF2B5EF4-FFF2-40B4-BE49-F238E27FC236}">
                <a16:creationId xmlns:a16="http://schemas.microsoft.com/office/drawing/2014/main" id="{ECBA96A0-8BBB-4C89-AC88-A8D2EF9C00D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13947" y="4451296"/>
            <a:ext cx="3209442" cy="2407081"/>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9"/>
          <a:stretch/>
        </p:blipFill>
        <p:spPr>
          <a:xfrm>
            <a:off x="-15601" y="4396961"/>
            <a:ext cx="3137669" cy="2468183"/>
          </a:xfrm>
          <a:prstGeom prst="rect">
            <a:avLst/>
          </a:prstGeom>
        </p:spPr>
      </p:pic>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049"/>
          <a:stretch/>
        </p:blipFill>
        <p:spPr>
          <a:xfrm>
            <a:off x="9177610" y="4478747"/>
            <a:ext cx="3021191" cy="2386397"/>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7">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BB6552F1-97A9-AB7C-E630-E704F9C8CB4F}"/>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Next Steps</a:t>
            </a:r>
            <a:br>
              <a:rPr lang="en-US" sz="3600" dirty="0">
                <a:solidFill>
                  <a:srgbClr val="8A1B04"/>
                </a:solidFill>
              </a:rPr>
            </a:br>
            <a:r>
              <a:rPr lang="es-ES" sz="3600" dirty="0">
                <a:solidFill>
                  <a:srgbClr val="8A1B04"/>
                </a:solidFill>
              </a:rPr>
              <a:t>Próximos Pasos</a:t>
            </a:r>
            <a:endParaRPr lang="en-US" sz="3600" dirty="0">
              <a:solidFill>
                <a:srgbClr val="8A1B04"/>
              </a:solidFill>
            </a:endParaRPr>
          </a:p>
        </p:txBody>
      </p:sp>
    </p:spTree>
    <p:extLst>
      <p:ext uri="{BB962C8B-B14F-4D97-AF65-F5344CB8AC3E}">
        <p14:creationId xmlns:p14="http://schemas.microsoft.com/office/powerpoint/2010/main" val="58544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ECE724-88AC-F2CC-A228-FEA6B2C6BB77}"/>
              </a:ext>
            </a:extLst>
          </p:cNvPr>
          <p:cNvSpPr txBox="1"/>
          <p:nvPr/>
        </p:nvSpPr>
        <p:spPr>
          <a:xfrm>
            <a:off x="524289" y="1730057"/>
            <a:ext cx="4892537" cy="2862322"/>
          </a:xfrm>
          <a:prstGeom prst="rect">
            <a:avLst/>
          </a:prstGeom>
          <a:noFill/>
        </p:spPr>
        <p:txBody>
          <a:bodyPr wrap="square">
            <a:spAutoFit/>
          </a:bodyPr>
          <a:lstStyle/>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Finalize Public Review Draft of EJ and Safety Elements for community review.</a:t>
            </a:r>
          </a:p>
          <a:p>
            <a:endPar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30-Day Public Review Period </a:t>
            </a:r>
          </a:p>
          <a:p>
            <a:pPr marL="285750" indent="-285750">
              <a:buFont typeface="Arial" panose="020B0604020202020204" pitchFamily="34" charset="0"/>
              <a:buChar char="•"/>
            </a:pPr>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1D345D"/>
                </a:solidFill>
                <a:latin typeface="Arial" panose="020B0604020202020204" pitchFamily="34" charset="0"/>
                <a:ea typeface="Calibri" panose="020F0502020204030204" pitchFamily="34" charset="0"/>
                <a:cs typeface="Arial" panose="020B0604020202020204" pitchFamily="34" charset="0"/>
              </a:rPr>
              <a:t>Incorporate community comments</a:t>
            </a:r>
          </a:p>
          <a:p>
            <a:pPr marL="285750" indent="-285750">
              <a:buFont typeface="Arial" panose="020B0604020202020204" pitchFamily="34" charset="0"/>
              <a:buChar char="•"/>
            </a:pPr>
            <a:endPar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1D345D"/>
                </a:solidFill>
                <a:latin typeface="Arial" panose="020B0604020202020204" pitchFamily="34" charset="0"/>
                <a:ea typeface="Calibri" panose="020F0502020204030204" pitchFamily="34" charset="0"/>
                <a:cs typeface="Arial" panose="020B0604020202020204" pitchFamily="34" charset="0"/>
              </a:rPr>
              <a:t>Present Final Draft to Planning Commission and City Council</a:t>
            </a:r>
            <a:r>
              <a:rPr lang="en-US" sz="1800" dirty="0">
                <a:solidFill>
                  <a:srgbClr val="1D345D"/>
                </a:solidFill>
                <a:effectLst/>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3586EA1-23F8-DC0F-B985-4FA1CD905D03}"/>
              </a:ext>
            </a:extLst>
          </p:cNvPr>
          <p:cNvSpPr txBox="1"/>
          <p:nvPr/>
        </p:nvSpPr>
        <p:spPr>
          <a:xfrm>
            <a:off x="5669102" y="1730057"/>
            <a:ext cx="4892537" cy="2831544"/>
          </a:xfrm>
          <a:prstGeom prst="rect">
            <a:avLst/>
          </a:prstGeom>
          <a:noFill/>
        </p:spPr>
        <p:txBody>
          <a:bodyPr wrap="square">
            <a:spAutoFit/>
          </a:bodyPr>
          <a:lstStyle/>
          <a:p>
            <a:endParaRPr lang="en-US" dirty="0">
              <a:solidFill>
                <a:srgbClr val="1D345D"/>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Finalizar el borrador para revisión pública de los Elementos de Justicia Ambiental y Seguridad para la revisión de la comunidad</a:t>
            </a:r>
            <a:r>
              <a:rPr lang="en-US" sz="1600" dirty="0">
                <a:solidFill>
                  <a:srgbClr val="8A1B04"/>
                </a:solidFill>
                <a:latin typeface="Arial" panose="020B0604020202020204" pitchFamily="34" charset="0"/>
                <a:cs typeface="Arial" panose="020B0604020202020204" pitchFamily="34" charset="0"/>
              </a:rPr>
              <a:t>.</a:t>
            </a:r>
          </a:p>
          <a:p>
            <a:endParaRPr lang="en-U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Período de revisión pública de 30 días</a:t>
            </a:r>
            <a:r>
              <a:rPr lang="en-US" sz="1600" dirty="0">
                <a:solidFill>
                  <a:srgbClr val="8A1B04"/>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Incorporar comentarios de la comunidad</a:t>
            </a:r>
            <a:endParaRPr lang="en-U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600" dirty="0">
              <a:solidFill>
                <a:srgbClr val="8A1B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solidFill>
                  <a:srgbClr val="8A1B04"/>
                </a:solidFill>
                <a:latin typeface="Arial" panose="020B0604020202020204" pitchFamily="34" charset="0"/>
                <a:cs typeface="Arial" panose="020B0604020202020204" pitchFamily="34" charset="0"/>
              </a:rPr>
              <a:t>Presentar el borrador final a la Comisión de Planificación y al Concejo Municipal</a:t>
            </a:r>
            <a:endParaRPr lang="en-US" sz="1600" dirty="0">
              <a:solidFill>
                <a:srgbClr val="8A1B0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8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5227-6F36-4D60-9EC2-19FD0FB0AA60}"/>
              </a:ext>
            </a:extLst>
          </p:cNvPr>
          <p:cNvSpPr>
            <a:spLocks noGrp="1"/>
          </p:cNvSpPr>
          <p:nvPr>
            <p:ph type="title"/>
          </p:nvPr>
        </p:nvSpPr>
        <p:spPr/>
        <p:txBody>
          <a:bodyPr>
            <a:normAutofit/>
          </a:bodyPr>
          <a:lstStyle/>
          <a:p>
            <a:r>
              <a:rPr lang="en-US" sz="2800" dirty="0"/>
              <a:t>Contact Information </a:t>
            </a:r>
            <a:br>
              <a:rPr lang="en-US" sz="2800" dirty="0"/>
            </a:br>
            <a:r>
              <a:rPr lang="en-US" sz="2800" dirty="0" err="1">
                <a:solidFill>
                  <a:srgbClr val="8A1B04"/>
                </a:solidFill>
              </a:rPr>
              <a:t>Información</a:t>
            </a:r>
            <a:r>
              <a:rPr lang="en-US" sz="2800" dirty="0">
                <a:solidFill>
                  <a:srgbClr val="8A1B04"/>
                </a:solidFill>
              </a:rPr>
              <a:t> de </a:t>
            </a:r>
            <a:r>
              <a:rPr lang="en-US" sz="2800" dirty="0" err="1">
                <a:solidFill>
                  <a:srgbClr val="8A1B04"/>
                </a:solidFill>
              </a:rPr>
              <a:t>Contacto</a:t>
            </a:r>
            <a:endParaRPr lang="en-US" sz="2800" dirty="0">
              <a:solidFill>
                <a:srgbClr val="8A1B04"/>
              </a:solidFill>
            </a:endParaRPr>
          </a:p>
        </p:txBody>
      </p:sp>
      <p:sp>
        <p:nvSpPr>
          <p:cNvPr id="3" name="Content Placeholder 2">
            <a:extLst>
              <a:ext uri="{FF2B5EF4-FFF2-40B4-BE49-F238E27FC236}">
                <a16:creationId xmlns:a16="http://schemas.microsoft.com/office/drawing/2014/main" id="{CC290BE7-661A-4F12-93B3-2DC70F5FF531}"/>
              </a:ext>
            </a:extLst>
          </p:cNvPr>
          <p:cNvSpPr>
            <a:spLocks noGrp="1"/>
          </p:cNvSpPr>
          <p:nvPr>
            <p:ph idx="1"/>
          </p:nvPr>
        </p:nvSpPr>
        <p:spPr>
          <a:xfrm>
            <a:off x="454007" y="2437808"/>
            <a:ext cx="11183112" cy="4196162"/>
          </a:xfrm>
        </p:spPr>
        <p:txBody>
          <a:bodyPr/>
          <a:lstStyle/>
          <a:p>
            <a:r>
              <a:rPr lang="en-US" dirty="0"/>
              <a:t>Marilyn Simpson, AICP – Community Development Director</a:t>
            </a:r>
          </a:p>
          <a:p>
            <a:pPr marL="0" indent="0">
              <a:buNone/>
            </a:pPr>
            <a:r>
              <a:rPr lang="en-US" dirty="0"/>
              <a:t>	</a:t>
            </a:r>
            <a:r>
              <a:rPr lang="en-US" dirty="0">
                <a:hlinkClick r:id="rId3"/>
              </a:rPr>
              <a:t>msimpson@irwindaleca.gov</a:t>
            </a:r>
            <a:endParaRPr lang="en-US" dirty="0"/>
          </a:p>
          <a:p>
            <a:pPr marL="0" indent="0">
              <a:buNone/>
            </a:pPr>
            <a:endParaRPr lang="en-US" dirty="0"/>
          </a:p>
          <a:p>
            <a:r>
              <a:rPr lang="en-US" dirty="0"/>
              <a:t>Shannon Wages– ESA Project Manager</a:t>
            </a:r>
          </a:p>
          <a:p>
            <a:pPr marL="457200" lvl="1" indent="0">
              <a:buNone/>
            </a:pPr>
            <a:r>
              <a:rPr lang="en-US" dirty="0"/>
              <a:t>	</a:t>
            </a:r>
            <a:r>
              <a:rPr lang="en-US" sz="1900" dirty="0"/>
              <a:t> </a:t>
            </a:r>
            <a:r>
              <a:rPr lang="en-US" sz="1900" u="sng" dirty="0">
                <a:solidFill>
                  <a:srgbClr val="0070C0"/>
                </a:solidFill>
              </a:rPr>
              <a:t>swages@esassoc.com</a:t>
            </a:r>
          </a:p>
          <a:p>
            <a:pPr marL="457200" lvl="1" indent="0">
              <a:buNone/>
            </a:pPr>
            <a:endParaRPr lang="en-US" sz="1900" b="1" u="sng" dirty="0">
              <a:solidFill>
                <a:srgbClr val="0070C0"/>
              </a:solidFill>
            </a:endParaRPr>
          </a:p>
          <a:p>
            <a:pPr marL="0" indent="0">
              <a:buNone/>
            </a:pPr>
            <a:endParaRPr lang="en-US" b="1" u="sng" dirty="0">
              <a:solidFill>
                <a:srgbClr val="0070C0"/>
              </a:solidFill>
            </a:endParaRPr>
          </a:p>
          <a:p>
            <a:pPr marL="0" indent="0">
              <a:buNone/>
            </a:pPr>
            <a:endParaRPr lang="en-US" b="1" u="sng" dirty="0">
              <a:solidFill>
                <a:srgbClr val="0070C0"/>
              </a:solidFill>
            </a:endParaRPr>
          </a:p>
          <a:p>
            <a:pPr marL="0" indent="0">
              <a:buNone/>
            </a:pPr>
            <a:r>
              <a:rPr lang="en-US" b="1" dirty="0"/>
              <a:t>Visit the General Plan Update Website/</a:t>
            </a:r>
            <a:r>
              <a:rPr lang="es-ES" b="1" dirty="0"/>
              <a:t> </a:t>
            </a:r>
            <a:r>
              <a:rPr lang="es-ES" b="1" dirty="0">
                <a:solidFill>
                  <a:srgbClr val="8A1B04"/>
                </a:solidFill>
              </a:rPr>
              <a:t>Visite el sitio web del Plan General</a:t>
            </a:r>
            <a:r>
              <a:rPr lang="en-US" b="1" dirty="0">
                <a:solidFill>
                  <a:srgbClr val="8A1B04"/>
                </a:solidFill>
              </a:rPr>
              <a:t> </a:t>
            </a:r>
            <a:r>
              <a:rPr lang="en-US" dirty="0">
                <a:hlinkClick r:id="rId4"/>
              </a:rPr>
              <a:t>https://www.irwindaleca.gov/570/Housing-Element-General-Plan-Update</a:t>
            </a:r>
            <a:r>
              <a:rPr lang="en-US" dirty="0"/>
              <a:t> </a:t>
            </a:r>
          </a:p>
        </p:txBody>
      </p:sp>
      <p:pic>
        <p:nvPicPr>
          <p:cNvPr id="5" name="Picture 4" descr="A qr code with a picture of a building&#10;&#10;Description automatically generated">
            <a:extLst>
              <a:ext uri="{FF2B5EF4-FFF2-40B4-BE49-F238E27FC236}">
                <a16:creationId xmlns:a16="http://schemas.microsoft.com/office/drawing/2014/main" id="{B8862C4A-1D02-B33F-D04C-FC81EFA28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3517" y="1210204"/>
            <a:ext cx="3313072" cy="4130968"/>
          </a:xfrm>
          <a:prstGeom prst="rect">
            <a:avLst/>
          </a:prstGeom>
        </p:spPr>
      </p:pic>
    </p:spTree>
    <p:extLst>
      <p:ext uri="{BB962C8B-B14F-4D97-AF65-F5344CB8AC3E}">
        <p14:creationId xmlns:p14="http://schemas.microsoft.com/office/powerpoint/2010/main" val="3787621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9231"/>
          <a:stretch/>
        </p:blipFill>
        <p:spPr>
          <a:xfrm>
            <a:off x="2615117" y="4152038"/>
            <a:ext cx="3691603" cy="2710300"/>
          </a:xfrm>
          <a:prstGeom prst="rect">
            <a:avLst/>
          </a:prstGeom>
        </p:spPr>
      </p:pic>
      <p:pic>
        <p:nvPicPr>
          <p:cNvPr id="21" name="Picture 20">
            <a:extLst>
              <a:ext uri="{FF2B5EF4-FFF2-40B4-BE49-F238E27FC236}">
                <a16:creationId xmlns:a16="http://schemas.microsoft.com/office/drawing/2014/main" id="{9CE75D7B-C1A0-2F4E-3A57-F05A593CA17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2055"/>
          <a:stretch/>
        </p:blipFill>
        <p:spPr>
          <a:xfrm>
            <a:off x="-7468" y="4475852"/>
            <a:ext cx="3129537" cy="238214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5">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F215631-C60D-5E8E-3CBD-66F89B905A0A}"/>
              </a:ext>
            </a:extLst>
          </p:cNvPr>
          <p:cNvPicPr>
            <a:picLocks noChangeAspect="1"/>
          </p:cNvPicPr>
          <p:nvPr/>
        </p:nvPicPr>
        <p:blipFill rotWithShape="1">
          <a:blip r:embed="rId7">
            <a:extLst>
              <a:ext uri="{28A0092B-C50C-407E-A947-70E740481C1C}">
                <a14:useLocalDpi xmlns:a14="http://schemas.microsoft.com/office/drawing/2010/main" val="0"/>
              </a:ext>
            </a:extLst>
          </a:blip>
          <a:srcRect l="8764" r="17634"/>
          <a:stretch/>
        </p:blipFill>
        <p:spPr>
          <a:xfrm>
            <a:off x="6302836" y="4599747"/>
            <a:ext cx="2864730" cy="2265880"/>
          </a:xfrm>
          <a:prstGeom prst="rect">
            <a:avLst/>
          </a:prstGeom>
        </p:spPr>
      </p:pic>
      <p:pic>
        <p:nvPicPr>
          <p:cNvPr id="22" name="Picture 21">
            <a:extLst>
              <a:ext uri="{FF2B5EF4-FFF2-40B4-BE49-F238E27FC236}">
                <a16:creationId xmlns:a16="http://schemas.microsoft.com/office/drawing/2014/main" id="{817DDB1A-5D0A-9871-A59D-4B204B98E4EB}"/>
              </a:ext>
            </a:extLst>
          </p:cNvPr>
          <p:cNvPicPr>
            <a:picLocks noChangeAspect="1"/>
          </p:cNvPicPr>
          <p:nvPr/>
        </p:nvPicPr>
        <p:blipFill rotWithShape="1">
          <a:blip r:embed="rId8">
            <a:extLst>
              <a:ext uri="{28A0092B-C50C-407E-A947-70E740481C1C}">
                <a14:useLocalDpi xmlns:a14="http://schemas.microsoft.com/office/drawing/2010/main" val="0"/>
              </a:ext>
            </a:extLst>
          </a:blip>
          <a:srcRect l="10495"/>
          <a:stretch/>
        </p:blipFill>
        <p:spPr>
          <a:xfrm>
            <a:off x="9167566" y="4599747"/>
            <a:ext cx="3053048" cy="2266638"/>
          </a:xfrm>
          <a:prstGeom prst="rect">
            <a:avLst/>
          </a:prstGeom>
        </p:spPr>
      </p:pic>
      <p:sp>
        <p:nvSpPr>
          <p:cNvPr id="13" name="Title 3">
            <a:extLst>
              <a:ext uri="{FF2B5EF4-FFF2-40B4-BE49-F238E27FC236}">
                <a16:creationId xmlns:a16="http://schemas.microsoft.com/office/drawing/2014/main" id="{E7E8428F-38B1-891E-4BE7-57DE91B01E69}"/>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Thank You</a:t>
            </a:r>
            <a:br>
              <a:rPr lang="en-US" sz="3600" dirty="0">
                <a:solidFill>
                  <a:srgbClr val="8A1B04"/>
                </a:solidFill>
              </a:rPr>
            </a:br>
            <a:r>
              <a:rPr lang="en-US" sz="3600" dirty="0">
                <a:solidFill>
                  <a:srgbClr val="8A1B04"/>
                </a:solidFill>
              </a:rPr>
              <a:t>¡Gracias por </a:t>
            </a:r>
            <a:r>
              <a:rPr lang="en-US" sz="3600" dirty="0" err="1">
                <a:solidFill>
                  <a:srgbClr val="8A1B04"/>
                </a:solidFill>
              </a:rPr>
              <a:t>su</a:t>
            </a:r>
            <a:r>
              <a:rPr lang="en-US" sz="3600" dirty="0">
                <a:solidFill>
                  <a:srgbClr val="8A1B04"/>
                </a:solidFill>
              </a:rPr>
              <a:t> </a:t>
            </a:r>
            <a:r>
              <a:rPr lang="en-US" sz="3600" dirty="0" err="1">
                <a:solidFill>
                  <a:srgbClr val="8A1B04"/>
                </a:solidFill>
              </a:rPr>
              <a:t>Participaci</a:t>
            </a:r>
            <a:r>
              <a:rPr lang="es-ES" sz="3600" dirty="0" err="1">
                <a:solidFill>
                  <a:srgbClr val="8A1B04"/>
                </a:solidFill>
              </a:rPr>
              <a:t>ó</a:t>
            </a:r>
            <a:r>
              <a:rPr lang="en-US" sz="3600" dirty="0">
                <a:solidFill>
                  <a:srgbClr val="8A1B04"/>
                </a:solidFill>
              </a:rPr>
              <a:t>n</a:t>
            </a:r>
            <a:r>
              <a:rPr lang="es-ES" sz="3600" dirty="0">
                <a:solidFill>
                  <a:srgbClr val="8A1B04"/>
                </a:solidFill>
              </a:rPr>
              <a:t>!</a:t>
            </a:r>
            <a:endParaRPr lang="en-US" sz="3600" dirty="0">
              <a:solidFill>
                <a:srgbClr val="8A1B04"/>
              </a:solidFill>
            </a:endParaRPr>
          </a:p>
        </p:txBody>
      </p:sp>
    </p:spTree>
    <p:extLst>
      <p:ext uri="{BB962C8B-B14F-4D97-AF65-F5344CB8AC3E}">
        <p14:creationId xmlns:p14="http://schemas.microsoft.com/office/powerpoint/2010/main" val="313074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4140" y="4503066"/>
            <a:ext cx="3533779" cy="2354932"/>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568" t="593" r="11949" b="1071"/>
          <a:stretch/>
        </p:blipFill>
        <p:spPr>
          <a:xfrm>
            <a:off x="3122070" y="4225276"/>
            <a:ext cx="3178838" cy="2632722"/>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10848"/>
            <a:ext cx="3129537" cy="2347152"/>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86041" y="4603530"/>
            <a:ext cx="3005960" cy="2254470"/>
          </a:xfrm>
          <a:prstGeom prst="rect">
            <a:avLst/>
          </a:prstGeom>
        </p:spPr>
      </p:pic>
      <p:sp>
        <p:nvSpPr>
          <p:cNvPr id="16" name="Title 3">
            <a:extLst>
              <a:ext uri="{FF2B5EF4-FFF2-40B4-BE49-F238E27FC236}">
                <a16:creationId xmlns:a16="http://schemas.microsoft.com/office/drawing/2014/main" id="{210D4AC7-1C08-0BD3-B239-3B7B1EB2A17B}"/>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1. Welcome &amp; Introductions</a:t>
            </a:r>
            <a:br>
              <a:rPr lang="en-US" sz="3600" dirty="0">
                <a:solidFill>
                  <a:schemeClr val="bg1"/>
                </a:solidFill>
              </a:rPr>
            </a:br>
            <a:r>
              <a:rPr lang="en-US" sz="3600" dirty="0">
                <a:solidFill>
                  <a:srgbClr val="8A1B04"/>
                </a:solidFill>
              </a:rPr>
              <a:t>Introducción y Bienvenida</a:t>
            </a:r>
          </a:p>
        </p:txBody>
      </p:sp>
    </p:spTree>
    <p:extLst>
      <p:ext uri="{BB962C8B-B14F-4D97-AF65-F5344CB8AC3E}">
        <p14:creationId xmlns:p14="http://schemas.microsoft.com/office/powerpoint/2010/main" val="215797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18125E-F9B0-4C5B-8312-D79D7A1A6A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44140" y="4503066"/>
            <a:ext cx="3533779" cy="2354932"/>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568" t="593" r="11949" b="1071"/>
          <a:stretch/>
        </p:blipFill>
        <p:spPr>
          <a:xfrm>
            <a:off x="3122070" y="4225276"/>
            <a:ext cx="3178838" cy="2632722"/>
          </a:xfrm>
          <a:prstGeom prst="rect">
            <a:avLst/>
          </a:prstGeom>
        </p:spPr>
      </p:pic>
      <p:pic>
        <p:nvPicPr>
          <p:cNvPr id="14" name="Picture 13">
            <a:extLst>
              <a:ext uri="{FF2B5EF4-FFF2-40B4-BE49-F238E27FC236}">
                <a16:creationId xmlns:a16="http://schemas.microsoft.com/office/drawing/2014/main" id="{84948207-112A-4EA7-8156-731BBC885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7" y="4510848"/>
            <a:ext cx="3129537" cy="2347152"/>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1"/>
            <a:ext cx="12192000" cy="13706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31BF0BC-E27D-40B6-937C-98BFB854F1D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86041" y="4603530"/>
            <a:ext cx="3005960" cy="2254470"/>
          </a:xfrm>
          <a:prstGeom prst="rect">
            <a:avLst/>
          </a:prstGeom>
        </p:spPr>
      </p:pic>
      <p:sp>
        <p:nvSpPr>
          <p:cNvPr id="16" name="Title 3">
            <a:extLst>
              <a:ext uri="{FF2B5EF4-FFF2-40B4-BE49-F238E27FC236}">
                <a16:creationId xmlns:a16="http://schemas.microsoft.com/office/drawing/2014/main" id="{210D4AC7-1C08-0BD3-B239-3B7B1EB2A17B}"/>
              </a:ext>
            </a:extLst>
          </p:cNvPr>
          <p:cNvSpPr txBox="1">
            <a:spLocks/>
          </p:cNvSpPr>
          <p:nvPr/>
        </p:nvSpPr>
        <p:spPr>
          <a:xfrm>
            <a:off x="-7467" y="3376969"/>
            <a:ext cx="12191334" cy="10914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5000" kern="1200">
                <a:solidFill>
                  <a:srgbClr val="1D345D"/>
                </a:solidFill>
                <a:latin typeface="Arial" panose="020B0604020202020204" pitchFamily="34" charset="0"/>
                <a:ea typeface="+mj-ea"/>
                <a:cs typeface="Arial" panose="020B0604020202020204" pitchFamily="34" charset="0"/>
              </a:defRPr>
            </a:lvl1pPr>
          </a:lstStyle>
          <a:p>
            <a:r>
              <a:rPr lang="en-US" sz="3600" dirty="0"/>
              <a:t>2. Review of Safety + </a:t>
            </a:r>
            <a:r>
              <a:rPr lang="en-US" sz="3600"/>
              <a:t>EJ Element </a:t>
            </a:r>
            <a:br>
              <a:rPr lang="en-US" sz="3600" dirty="0">
                <a:solidFill>
                  <a:schemeClr val="bg1"/>
                </a:solidFill>
              </a:rPr>
            </a:br>
            <a:r>
              <a:rPr lang="es-ES" sz="3200" dirty="0">
                <a:solidFill>
                  <a:srgbClr val="8A1B04"/>
                </a:solidFill>
              </a:rPr>
              <a:t>Revisión de los Elementos de Seguridad y Justicia Ambiental</a:t>
            </a:r>
            <a:endParaRPr lang="en-US" sz="3600" dirty="0">
              <a:solidFill>
                <a:srgbClr val="8A1B04"/>
              </a:solidFill>
            </a:endParaRPr>
          </a:p>
        </p:txBody>
      </p:sp>
    </p:spTree>
    <p:extLst>
      <p:ext uri="{BB962C8B-B14F-4D97-AF65-F5344CB8AC3E}">
        <p14:creationId xmlns:p14="http://schemas.microsoft.com/office/powerpoint/2010/main" val="275127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08A56-318E-9844-8FFA-B28DC17B259A}"/>
              </a:ext>
            </a:extLst>
          </p:cNvPr>
          <p:cNvSpPr>
            <a:spLocks noGrp="1"/>
          </p:cNvSpPr>
          <p:nvPr>
            <p:ph idx="1"/>
          </p:nvPr>
        </p:nvSpPr>
        <p:spPr>
          <a:xfrm>
            <a:off x="395392" y="4120178"/>
            <a:ext cx="7328600" cy="2146233"/>
          </a:xfrm>
          <a:solidFill>
            <a:schemeClr val="accent2">
              <a:lumMod val="20000"/>
              <a:lumOff val="80000"/>
            </a:schemeClr>
          </a:solidFill>
        </p:spPr>
        <p:txBody>
          <a:bodyPr>
            <a:noAutofit/>
          </a:bodyPr>
          <a:lstStyle/>
          <a:p>
            <a:pPr marL="0" indent="0">
              <a:buNone/>
            </a:pPr>
            <a:r>
              <a:rPr lang="en-US" sz="2400" dirty="0"/>
              <a:t>EJ Definition / </a:t>
            </a:r>
            <a:r>
              <a:rPr lang="en-US" sz="2400" dirty="0" err="1">
                <a:solidFill>
                  <a:srgbClr val="8A1B04"/>
                </a:solidFill>
              </a:rPr>
              <a:t>Definición</a:t>
            </a:r>
            <a:r>
              <a:rPr lang="en-US" sz="2400" dirty="0">
                <a:solidFill>
                  <a:srgbClr val="8A1B04"/>
                </a:solidFill>
              </a:rPr>
              <a:t> de Justicia Ambiental</a:t>
            </a:r>
          </a:p>
          <a:p>
            <a:pPr marL="0" indent="0">
              <a:buNone/>
            </a:pPr>
            <a:r>
              <a:rPr lang="en-US" sz="2000" dirty="0">
                <a:solidFill>
                  <a:srgbClr val="1D345D"/>
                </a:solidFill>
              </a:rPr>
              <a:t>The basic right of all people to live, work, play and learn in a healthy and clean environment.</a:t>
            </a:r>
          </a:p>
          <a:p>
            <a:pPr marL="0" indent="0">
              <a:buNone/>
            </a:pPr>
            <a:r>
              <a:rPr lang="en-US" sz="2000" dirty="0">
                <a:solidFill>
                  <a:srgbClr val="8A1B04"/>
                </a:solidFill>
              </a:rPr>
              <a:t>El derecho </a:t>
            </a:r>
            <a:r>
              <a:rPr lang="en-US" sz="2000" dirty="0" err="1">
                <a:solidFill>
                  <a:srgbClr val="8A1B04"/>
                </a:solidFill>
              </a:rPr>
              <a:t>básico</a:t>
            </a:r>
            <a:r>
              <a:rPr lang="en-US" sz="2000" dirty="0">
                <a:solidFill>
                  <a:srgbClr val="8A1B04"/>
                </a:solidFill>
              </a:rPr>
              <a:t> de </a:t>
            </a:r>
            <a:r>
              <a:rPr lang="en-US" sz="2000" dirty="0" err="1">
                <a:solidFill>
                  <a:srgbClr val="8A1B04"/>
                </a:solidFill>
              </a:rPr>
              <a:t>todas</a:t>
            </a:r>
            <a:r>
              <a:rPr lang="en-US" sz="2000" dirty="0">
                <a:solidFill>
                  <a:srgbClr val="8A1B04"/>
                </a:solidFill>
              </a:rPr>
              <a:t> las personas a </a:t>
            </a:r>
            <a:r>
              <a:rPr lang="en-US" sz="2000" dirty="0" err="1">
                <a:solidFill>
                  <a:srgbClr val="8A1B04"/>
                </a:solidFill>
              </a:rPr>
              <a:t>vivir</a:t>
            </a:r>
            <a:r>
              <a:rPr lang="en-US" sz="2000" dirty="0">
                <a:solidFill>
                  <a:srgbClr val="8A1B04"/>
                </a:solidFill>
              </a:rPr>
              <a:t>, </a:t>
            </a:r>
            <a:r>
              <a:rPr lang="en-US" sz="2000" dirty="0" err="1">
                <a:solidFill>
                  <a:srgbClr val="8A1B04"/>
                </a:solidFill>
              </a:rPr>
              <a:t>trabajar</a:t>
            </a:r>
            <a:r>
              <a:rPr lang="en-US" sz="2000" dirty="0">
                <a:solidFill>
                  <a:srgbClr val="8A1B04"/>
                </a:solidFill>
              </a:rPr>
              <a:t>, </a:t>
            </a:r>
            <a:r>
              <a:rPr lang="en-US" sz="2000" dirty="0" err="1">
                <a:solidFill>
                  <a:srgbClr val="8A1B04"/>
                </a:solidFill>
              </a:rPr>
              <a:t>jugar</a:t>
            </a:r>
            <a:r>
              <a:rPr lang="en-US" sz="2000" dirty="0">
                <a:solidFill>
                  <a:srgbClr val="8A1B04"/>
                </a:solidFill>
              </a:rPr>
              <a:t> y </a:t>
            </a:r>
            <a:r>
              <a:rPr lang="en-US" sz="2000" dirty="0" err="1">
                <a:solidFill>
                  <a:srgbClr val="8A1B04"/>
                </a:solidFill>
              </a:rPr>
              <a:t>aprender</a:t>
            </a:r>
            <a:r>
              <a:rPr lang="en-US" sz="2000" dirty="0">
                <a:solidFill>
                  <a:srgbClr val="8A1B04"/>
                </a:solidFill>
              </a:rPr>
              <a:t> </a:t>
            </a:r>
            <a:r>
              <a:rPr lang="en-US" sz="2000" dirty="0" err="1">
                <a:solidFill>
                  <a:srgbClr val="8A1B04"/>
                </a:solidFill>
              </a:rPr>
              <a:t>en</a:t>
            </a:r>
            <a:r>
              <a:rPr lang="en-US" sz="2000" dirty="0">
                <a:solidFill>
                  <a:srgbClr val="8A1B04"/>
                </a:solidFill>
              </a:rPr>
              <a:t> un </a:t>
            </a:r>
            <a:r>
              <a:rPr lang="en-US" sz="2000" dirty="0" err="1">
                <a:solidFill>
                  <a:srgbClr val="8A1B04"/>
                </a:solidFill>
              </a:rPr>
              <a:t>ambiente</a:t>
            </a:r>
            <a:r>
              <a:rPr lang="en-US" sz="2000" dirty="0">
                <a:solidFill>
                  <a:srgbClr val="8A1B04"/>
                </a:solidFill>
              </a:rPr>
              <a:t> </a:t>
            </a:r>
            <a:r>
              <a:rPr lang="en-US" sz="2000" dirty="0" err="1">
                <a:solidFill>
                  <a:srgbClr val="8A1B04"/>
                </a:solidFill>
              </a:rPr>
              <a:t>sano</a:t>
            </a:r>
            <a:r>
              <a:rPr lang="en-US" sz="2000" dirty="0">
                <a:solidFill>
                  <a:srgbClr val="8A1B04"/>
                </a:solidFill>
              </a:rPr>
              <a:t> y </a:t>
            </a:r>
            <a:r>
              <a:rPr lang="en-US" sz="2000" dirty="0" err="1">
                <a:solidFill>
                  <a:srgbClr val="8A1B04"/>
                </a:solidFill>
              </a:rPr>
              <a:t>limpio</a:t>
            </a:r>
            <a:r>
              <a:rPr lang="en-US" sz="2000" dirty="0">
                <a:solidFill>
                  <a:srgbClr val="8A1B04"/>
                </a:solidFill>
              </a:rPr>
              <a:t>.</a:t>
            </a:r>
          </a:p>
        </p:txBody>
      </p:sp>
      <p:sp>
        <p:nvSpPr>
          <p:cNvPr id="4" name="Title 1">
            <a:extLst>
              <a:ext uri="{FF2B5EF4-FFF2-40B4-BE49-F238E27FC236}">
                <a16:creationId xmlns:a16="http://schemas.microsoft.com/office/drawing/2014/main" id="{D3EF192D-69D2-FCB8-3490-9368751D7145}"/>
              </a:ext>
            </a:extLst>
          </p:cNvPr>
          <p:cNvSpPr txBox="1">
            <a:spLocks/>
          </p:cNvSpPr>
          <p:nvPr/>
        </p:nvSpPr>
        <p:spPr>
          <a:xfrm>
            <a:off x="6368527" y="1268735"/>
            <a:ext cx="5690795" cy="27355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1D345D"/>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AJ </a:t>
            </a:r>
            <a:r>
              <a:rPr kumimoji="0" lang="en-US" sz="2800" b="0" i="0" u="none" strike="noStrike" kern="1200" cap="none" spc="0" normalizeH="0" baseline="0" noProof="0" dirty="0" err="1">
                <a:ln>
                  <a:noFill/>
                </a:ln>
                <a:solidFill>
                  <a:srgbClr val="8A1B04"/>
                </a:solidFill>
                <a:effectLst/>
                <a:uLnTx/>
                <a:uFillTx/>
                <a:latin typeface="Arial" panose="020B0604020202020204" pitchFamily="34" charset="0"/>
                <a:ea typeface="+mn-ea"/>
                <a:cs typeface="Arial" panose="020B0604020202020204" pitchFamily="34" charset="0"/>
              </a:rPr>
              <a:t>Objectivo</a:t>
            </a:r>
            <a:r>
              <a:rPr kumimoji="0" lang="en-US" sz="2800" b="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000" dirty="0">
                <a:solidFill>
                  <a:srgbClr val="8A1B04"/>
                </a:solidFill>
                <a:ea typeface="+mn-ea"/>
              </a:rPr>
              <a:t>A</a:t>
            </a:r>
            <a:r>
              <a:rPr kumimoji="0" lang="es-ES" sz="200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borda las inequidades y disparidades en las condiciones ambientales y los recursos. El Elemento de Justicia Ambiental también identifica a las poblaciones de bajos ingresos y las comunidades de color que soportan una carga desproporcionada de riesgos ambientales y contaminación</a:t>
            </a:r>
            <a:r>
              <a:rPr kumimoji="0" lang="es-ES" sz="220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rPr>
              <a:t>.</a:t>
            </a:r>
            <a:endParaRPr kumimoji="0" lang="en-US" sz="2200" i="0" u="none" strike="noStrike" kern="1200" cap="none" spc="0" normalizeH="0" baseline="0" noProof="0" dirty="0">
              <a:ln>
                <a:noFill/>
              </a:ln>
              <a:solidFill>
                <a:srgbClr val="8A1B04"/>
              </a:solidFill>
              <a:effectLst/>
              <a:uLnTx/>
              <a:uFillTx/>
              <a:latin typeface="Arial" panose="020B0604020202020204" pitchFamily="34" charset="0"/>
              <a:ea typeface="+mn-ea"/>
              <a:cs typeface="Arial" panose="020B0604020202020204" pitchFamily="34" charset="0"/>
            </a:endParaRPr>
          </a:p>
        </p:txBody>
      </p:sp>
      <p:pic>
        <p:nvPicPr>
          <p:cNvPr id="3074" name="Picture 2" descr="Sustainability Stock Illustrations – 61,343 Sustainability Stock Illustrations, Vectors ...">
            <a:extLst>
              <a:ext uri="{FF2B5EF4-FFF2-40B4-BE49-F238E27FC236}">
                <a16:creationId xmlns:a16="http://schemas.microsoft.com/office/drawing/2014/main" id="{C428A71C-C477-797A-F75F-96CED11FE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0814" y="3760699"/>
            <a:ext cx="2577304" cy="25773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5399CE-FE7A-D96F-86F4-732118088903}"/>
              </a:ext>
            </a:extLst>
          </p:cNvPr>
          <p:cNvSpPr txBox="1"/>
          <p:nvPr/>
        </p:nvSpPr>
        <p:spPr>
          <a:xfrm>
            <a:off x="315247" y="1268735"/>
            <a:ext cx="5967219" cy="221496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D345D"/>
                </a:solidFill>
                <a:effectLst/>
                <a:uLnTx/>
                <a:uFillTx/>
                <a:latin typeface="Arial" panose="020B0604020202020204" pitchFamily="34" charset="0"/>
                <a:ea typeface="+mn-ea"/>
                <a:cs typeface="Arial" panose="020B0604020202020204" pitchFamily="34" charset="0"/>
              </a:rPr>
              <a:t>EJ Goal:</a:t>
            </a:r>
            <a:endParaRPr lang="en-US" sz="2400" dirty="0">
              <a:solidFill>
                <a:srgbClr val="1D345D"/>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rgbClr val="1D345D"/>
                </a:solidFill>
                <a:latin typeface="Arial" panose="020B0604020202020204" pitchFamily="34" charset="0"/>
                <a:cs typeface="Arial" panose="020B0604020202020204" pitchFamily="34" charset="0"/>
              </a:rPr>
              <a:t>A</a:t>
            </a:r>
            <a:r>
              <a:rPr kumimoji="0" lang="en-US" sz="2000" b="0" i="0" u="none" strike="noStrike" kern="1200" cap="none" spc="0" normalizeH="0" baseline="0" noProof="0" dirty="0" err="1">
                <a:ln>
                  <a:noFill/>
                </a:ln>
                <a:solidFill>
                  <a:srgbClr val="1D345D"/>
                </a:solidFill>
                <a:effectLst/>
                <a:uLnTx/>
                <a:uFillTx/>
                <a:latin typeface="Arial" panose="020B0604020202020204" pitchFamily="34" charset="0"/>
                <a:ea typeface="+mn-ea"/>
                <a:cs typeface="Arial" panose="020B0604020202020204" pitchFamily="34" charset="0"/>
              </a:rPr>
              <a:t>ddresses</a:t>
            </a:r>
            <a:r>
              <a:rPr kumimoji="0" lang="en-US" sz="2000" b="0" i="0" u="none" strike="noStrike" kern="1200" cap="none" spc="0" normalizeH="0" baseline="0" noProof="0" dirty="0">
                <a:ln>
                  <a:noFill/>
                </a:ln>
                <a:solidFill>
                  <a:srgbClr val="1D345D"/>
                </a:solidFill>
                <a:effectLst/>
                <a:uLnTx/>
                <a:uFillTx/>
                <a:latin typeface="Arial" panose="020B0604020202020204" pitchFamily="34" charset="0"/>
                <a:ea typeface="+mn-ea"/>
                <a:cs typeface="Arial" panose="020B0604020202020204" pitchFamily="34" charset="0"/>
              </a:rPr>
              <a:t> the inequities and disparities in environmental conditions and resources. The Environmental Justice Element also identifies low-income populations and communities of color that bear a disproportionate burden of environmental hazards and pollutions.</a:t>
            </a:r>
          </a:p>
        </p:txBody>
      </p:sp>
    </p:spTree>
    <p:extLst>
      <p:ext uri="{BB962C8B-B14F-4D97-AF65-F5344CB8AC3E}">
        <p14:creationId xmlns:p14="http://schemas.microsoft.com/office/powerpoint/2010/main" val="294116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67716DA1-672E-6B92-B562-F48653C91CE9}"/>
              </a:ext>
            </a:extLst>
          </p:cNvPr>
          <p:cNvSpPr/>
          <p:nvPr/>
        </p:nvSpPr>
        <p:spPr>
          <a:xfrm rot="10800000">
            <a:off x="434336" y="448874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7" name="Arrow: Pentagon 6">
            <a:extLst>
              <a:ext uri="{FF2B5EF4-FFF2-40B4-BE49-F238E27FC236}">
                <a16:creationId xmlns:a16="http://schemas.microsoft.com/office/drawing/2014/main" id="{F58D3460-B30F-4FDF-6C72-6CAD27ED56CD}"/>
              </a:ext>
            </a:extLst>
          </p:cNvPr>
          <p:cNvSpPr/>
          <p:nvPr/>
        </p:nvSpPr>
        <p:spPr>
          <a:xfrm rot="10800000">
            <a:off x="441592" y="353393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8" name="Arrow: Pentagon 7">
            <a:extLst>
              <a:ext uri="{FF2B5EF4-FFF2-40B4-BE49-F238E27FC236}">
                <a16:creationId xmlns:a16="http://schemas.microsoft.com/office/drawing/2014/main" id="{A58B3648-85C1-46DD-7084-21627A4C246C}"/>
              </a:ext>
            </a:extLst>
          </p:cNvPr>
          <p:cNvSpPr/>
          <p:nvPr/>
        </p:nvSpPr>
        <p:spPr>
          <a:xfrm rot="10800000">
            <a:off x="434335" y="258319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0" name="Arrow: Pentagon 13">
            <a:extLst>
              <a:ext uri="{FF2B5EF4-FFF2-40B4-BE49-F238E27FC236}">
                <a16:creationId xmlns:a16="http://schemas.microsoft.com/office/drawing/2014/main" id="{4F1CDCE3-578F-1CED-5AA6-01C06392D9EC}"/>
              </a:ext>
            </a:extLst>
          </p:cNvPr>
          <p:cNvSpPr txBox="1"/>
          <p:nvPr/>
        </p:nvSpPr>
        <p:spPr>
          <a:xfrm>
            <a:off x="531978" y="450506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Food Access/</a:t>
            </a:r>
            <a:br>
              <a:rPr lang="en-US" b="1" kern="1200" dirty="0">
                <a:solidFill>
                  <a:srgbClr val="8A1B04"/>
                </a:solidFill>
                <a:latin typeface="Arial" panose="020B0604020202020204" pitchFamily="34" charset="0"/>
                <a:cs typeface="Arial" panose="020B0604020202020204" pitchFamily="34" charset="0"/>
              </a:rPr>
            </a:br>
            <a:r>
              <a:rPr lang="es-ES" b="1" kern="1200" dirty="0">
                <a:solidFill>
                  <a:srgbClr val="8A1B04"/>
                </a:solidFill>
                <a:latin typeface="Arial" panose="020B0604020202020204" pitchFamily="34" charset="0"/>
                <a:cs typeface="Arial" panose="020B0604020202020204" pitchFamily="34" charset="0"/>
              </a:rPr>
              <a:t>Acceso a Alimentos</a:t>
            </a:r>
            <a:endParaRPr lang="en-US" b="1" kern="1200" dirty="0">
              <a:solidFill>
                <a:srgbClr val="8A1B04"/>
              </a:solidFill>
              <a:latin typeface="Arial" panose="020B0604020202020204" pitchFamily="34" charset="0"/>
              <a:cs typeface="Arial" panose="020B0604020202020204" pitchFamily="34" charset="0"/>
            </a:endParaRPr>
          </a:p>
        </p:txBody>
      </p:sp>
      <p:sp>
        <p:nvSpPr>
          <p:cNvPr id="11" name="Arrow: Pentagon 13">
            <a:extLst>
              <a:ext uri="{FF2B5EF4-FFF2-40B4-BE49-F238E27FC236}">
                <a16:creationId xmlns:a16="http://schemas.microsoft.com/office/drawing/2014/main" id="{F66D15C6-236D-D667-9B35-6BEB58DFCF43}"/>
              </a:ext>
            </a:extLst>
          </p:cNvPr>
          <p:cNvSpPr txBox="1"/>
          <p:nvPr/>
        </p:nvSpPr>
        <p:spPr>
          <a:xfrm>
            <a:off x="531978" y="353393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Public Facilities/</a:t>
            </a:r>
            <a:br>
              <a:rPr lang="en-US" b="1" kern="1200" dirty="0">
                <a:solidFill>
                  <a:srgbClr val="8A1B04"/>
                </a:solidFill>
                <a:latin typeface="Arial" panose="020B0604020202020204" pitchFamily="34" charset="0"/>
                <a:cs typeface="Arial" panose="020B0604020202020204" pitchFamily="34" charset="0"/>
              </a:rPr>
            </a:br>
            <a:r>
              <a:rPr lang="en-US" b="1" kern="1200" dirty="0" err="1">
                <a:solidFill>
                  <a:srgbClr val="8A1B04"/>
                </a:solidFill>
                <a:latin typeface="Arial" panose="020B0604020202020204" pitchFamily="34" charset="0"/>
                <a:cs typeface="Arial" panose="020B0604020202020204" pitchFamily="34" charset="0"/>
              </a:rPr>
              <a:t>Instalaciones</a:t>
            </a:r>
            <a:r>
              <a:rPr lang="en-US" b="1" kern="1200" dirty="0">
                <a:solidFill>
                  <a:srgbClr val="8A1B04"/>
                </a:solidFill>
                <a:latin typeface="Arial" panose="020B0604020202020204" pitchFamily="34" charset="0"/>
                <a:cs typeface="Arial" panose="020B0604020202020204" pitchFamily="34" charset="0"/>
              </a:rPr>
              <a:t> </a:t>
            </a:r>
            <a:r>
              <a:rPr lang="en-US" b="1" kern="1200" dirty="0" err="1">
                <a:solidFill>
                  <a:srgbClr val="8A1B04"/>
                </a:solidFill>
                <a:latin typeface="Arial" panose="020B0604020202020204" pitchFamily="34" charset="0"/>
                <a:cs typeface="Arial" panose="020B0604020202020204" pitchFamily="34" charset="0"/>
              </a:rPr>
              <a:t>Públicas</a:t>
            </a:r>
            <a:r>
              <a:rPr lang="en-US" b="1" kern="1200" dirty="0">
                <a:solidFill>
                  <a:srgbClr val="8A1B04"/>
                </a:solidFill>
                <a:latin typeface="Arial" panose="020B0604020202020204" pitchFamily="34" charset="0"/>
                <a:cs typeface="Arial" panose="020B0604020202020204" pitchFamily="34" charset="0"/>
              </a:rPr>
              <a:t> </a:t>
            </a:r>
          </a:p>
        </p:txBody>
      </p:sp>
      <p:sp>
        <p:nvSpPr>
          <p:cNvPr id="12" name="Arrow: Pentagon 13">
            <a:extLst>
              <a:ext uri="{FF2B5EF4-FFF2-40B4-BE49-F238E27FC236}">
                <a16:creationId xmlns:a16="http://schemas.microsoft.com/office/drawing/2014/main" id="{64A0013D-A2FC-0C12-FD17-3654A43B112E}"/>
              </a:ext>
            </a:extLst>
          </p:cNvPr>
          <p:cNvSpPr txBox="1"/>
          <p:nvPr/>
        </p:nvSpPr>
        <p:spPr>
          <a:xfrm>
            <a:off x="524841" y="2583200"/>
            <a:ext cx="5411501"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Pollution/</a:t>
            </a:r>
            <a:r>
              <a:rPr lang="es-ES" b="1" kern="1200" dirty="0">
                <a:solidFill>
                  <a:srgbClr val="8A1B04"/>
                </a:solidFill>
                <a:latin typeface="Arial" panose="020B0604020202020204" pitchFamily="34" charset="0"/>
                <a:cs typeface="Arial" panose="020B0604020202020204" pitchFamily="34" charset="0"/>
              </a:rPr>
              <a:t>Contaminación</a:t>
            </a:r>
            <a:endParaRPr lang="en-US" b="1" kern="1200" dirty="0">
              <a:solidFill>
                <a:srgbClr val="8A1B04"/>
              </a:solidFill>
              <a:latin typeface="Arial" panose="020B0604020202020204" pitchFamily="34" charset="0"/>
              <a:cs typeface="Arial" panose="020B0604020202020204" pitchFamily="34" charset="0"/>
            </a:endParaRPr>
          </a:p>
        </p:txBody>
      </p:sp>
      <p:sp>
        <p:nvSpPr>
          <p:cNvPr id="18" name="Arrow: Pentagon 17">
            <a:extLst>
              <a:ext uri="{FF2B5EF4-FFF2-40B4-BE49-F238E27FC236}">
                <a16:creationId xmlns:a16="http://schemas.microsoft.com/office/drawing/2014/main" id="{1FB6CB8C-0667-0022-AC24-224713285F82}"/>
              </a:ext>
            </a:extLst>
          </p:cNvPr>
          <p:cNvSpPr/>
          <p:nvPr/>
        </p:nvSpPr>
        <p:spPr>
          <a:xfrm rot="10800000">
            <a:off x="6245220" y="4505064"/>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9" name="Arrow: Pentagon 18">
            <a:extLst>
              <a:ext uri="{FF2B5EF4-FFF2-40B4-BE49-F238E27FC236}">
                <a16:creationId xmlns:a16="http://schemas.microsoft.com/office/drawing/2014/main" id="{30578870-4110-991B-BDB4-94C1FC7A1044}"/>
              </a:ext>
            </a:extLst>
          </p:cNvPr>
          <p:cNvSpPr/>
          <p:nvPr/>
        </p:nvSpPr>
        <p:spPr>
          <a:xfrm rot="10800000">
            <a:off x="6252476" y="3550259"/>
            <a:ext cx="5494751" cy="771273"/>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0" name="Arrow: Pentagon 19">
            <a:extLst>
              <a:ext uri="{FF2B5EF4-FFF2-40B4-BE49-F238E27FC236}">
                <a16:creationId xmlns:a16="http://schemas.microsoft.com/office/drawing/2014/main" id="{0887128A-CC07-A92D-E2A6-FAAA2EFCB401}"/>
              </a:ext>
            </a:extLst>
          </p:cNvPr>
          <p:cNvSpPr/>
          <p:nvPr/>
        </p:nvSpPr>
        <p:spPr>
          <a:xfrm rot="10800000">
            <a:off x="6245219" y="2599518"/>
            <a:ext cx="5502007" cy="771272"/>
          </a:xfrm>
          <a:prstGeom prst="homePlate">
            <a:avLst/>
          </a:prstGeom>
          <a:solidFill>
            <a:schemeClr val="bg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22" name="Arrow: Pentagon 13">
            <a:extLst>
              <a:ext uri="{FF2B5EF4-FFF2-40B4-BE49-F238E27FC236}">
                <a16:creationId xmlns:a16="http://schemas.microsoft.com/office/drawing/2014/main" id="{B5B729C4-D50B-FF4D-7134-86B3A1C4625F}"/>
              </a:ext>
            </a:extLst>
          </p:cNvPr>
          <p:cNvSpPr txBox="1"/>
          <p:nvPr/>
        </p:nvSpPr>
        <p:spPr>
          <a:xfrm>
            <a:off x="6335606" y="4505064"/>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11125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Community Engagement/</a:t>
            </a:r>
            <a:br>
              <a:rPr lang="en-US" b="1" kern="1200" dirty="0">
                <a:solidFill>
                  <a:srgbClr val="8A1B04"/>
                </a:solidFill>
                <a:latin typeface="Arial" panose="020B0604020202020204" pitchFamily="34" charset="0"/>
                <a:cs typeface="Arial" panose="020B0604020202020204" pitchFamily="34" charset="0"/>
              </a:rPr>
            </a:br>
            <a:r>
              <a:rPr lang="en-US" b="1" kern="1200" dirty="0" err="1">
                <a:solidFill>
                  <a:srgbClr val="8A1B04"/>
                </a:solidFill>
                <a:latin typeface="Arial" panose="020B0604020202020204" pitchFamily="34" charset="0"/>
                <a:cs typeface="Arial" panose="020B0604020202020204" pitchFamily="34" charset="0"/>
              </a:rPr>
              <a:t>Participación</a:t>
            </a:r>
            <a:r>
              <a:rPr lang="en-US" b="1" kern="1200" dirty="0">
                <a:solidFill>
                  <a:srgbClr val="8A1B04"/>
                </a:solidFill>
                <a:latin typeface="Arial" panose="020B0604020202020204" pitchFamily="34" charset="0"/>
                <a:cs typeface="Arial" panose="020B0604020202020204" pitchFamily="34" charset="0"/>
              </a:rPr>
              <a:t> de la </a:t>
            </a:r>
            <a:r>
              <a:rPr lang="en-US" b="1" kern="1200" dirty="0" err="1">
                <a:solidFill>
                  <a:srgbClr val="8A1B04"/>
                </a:solidFill>
                <a:latin typeface="Arial" panose="020B0604020202020204" pitchFamily="34" charset="0"/>
                <a:cs typeface="Arial" panose="020B0604020202020204" pitchFamily="34" charset="0"/>
              </a:rPr>
              <a:t>Comunidad</a:t>
            </a:r>
            <a:endParaRPr lang="en-US" b="1" kern="1200" dirty="0">
              <a:solidFill>
                <a:srgbClr val="8A1B04"/>
              </a:solidFill>
              <a:latin typeface="Arial" panose="020B0604020202020204" pitchFamily="34" charset="0"/>
              <a:cs typeface="Arial" panose="020B0604020202020204" pitchFamily="34" charset="0"/>
            </a:endParaRPr>
          </a:p>
        </p:txBody>
      </p:sp>
      <p:sp>
        <p:nvSpPr>
          <p:cNvPr id="23" name="Arrow: Pentagon 13">
            <a:extLst>
              <a:ext uri="{FF2B5EF4-FFF2-40B4-BE49-F238E27FC236}">
                <a16:creationId xmlns:a16="http://schemas.microsoft.com/office/drawing/2014/main" id="{77A00FFE-ABDC-EBC2-425B-D4062C0D6E53}"/>
              </a:ext>
            </a:extLst>
          </p:cNvPr>
          <p:cNvSpPr txBox="1"/>
          <p:nvPr/>
        </p:nvSpPr>
        <p:spPr>
          <a:xfrm>
            <a:off x="6342862" y="3550259"/>
            <a:ext cx="5404365" cy="7712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244600">
              <a:lnSpc>
                <a:spcPct val="90000"/>
              </a:lnSpc>
              <a:spcBef>
                <a:spcPct val="0"/>
              </a:spcBef>
              <a:spcAft>
                <a:spcPct val="35000"/>
              </a:spcAft>
              <a:buNone/>
            </a:pPr>
            <a:r>
              <a:rPr lang="en-US" b="1" kern="1200" dirty="0">
                <a:solidFill>
                  <a:srgbClr val="1D345D"/>
                </a:solidFill>
                <a:latin typeface="Arial" panose="020B0604020202020204" pitchFamily="34" charset="0"/>
                <a:cs typeface="Arial" panose="020B0604020202020204" pitchFamily="34" charset="0"/>
              </a:rPr>
              <a:t>Health &amp; Physical Activity/</a:t>
            </a:r>
            <a:br>
              <a:rPr lang="en-US" b="1" kern="1200" dirty="0">
                <a:solidFill>
                  <a:srgbClr val="8A1B04"/>
                </a:solidFill>
                <a:latin typeface="Arial" panose="020B0604020202020204" pitchFamily="34" charset="0"/>
                <a:cs typeface="Arial" panose="020B0604020202020204" pitchFamily="34" charset="0"/>
              </a:rPr>
            </a:br>
            <a:r>
              <a:rPr lang="en-US" b="1" kern="1200" dirty="0">
                <a:solidFill>
                  <a:srgbClr val="8A1B04"/>
                </a:solidFill>
                <a:latin typeface="Arial" panose="020B0604020202020204" pitchFamily="34" charset="0"/>
                <a:cs typeface="Arial" panose="020B0604020202020204" pitchFamily="34" charset="0"/>
              </a:rPr>
              <a:t>S</a:t>
            </a:r>
            <a:r>
              <a:rPr lang="es-ES" b="1" kern="1200" dirty="0">
                <a:solidFill>
                  <a:srgbClr val="8A1B04"/>
                </a:solidFill>
                <a:latin typeface="Arial" panose="020B0604020202020204" pitchFamily="34" charset="0"/>
                <a:cs typeface="Arial" panose="020B0604020202020204" pitchFamily="34" charset="0"/>
              </a:rPr>
              <a:t>alud y Actividad Física</a:t>
            </a:r>
            <a:endParaRPr lang="en-US" b="1" kern="1200" dirty="0">
              <a:solidFill>
                <a:srgbClr val="8A1B04"/>
              </a:solidFill>
              <a:latin typeface="Arial" panose="020B0604020202020204" pitchFamily="34" charset="0"/>
              <a:cs typeface="Arial" panose="020B0604020202020204" pitchFamily="34" charset="0"/>
            </a:endParaRPr>
          </a:p>
        </p:txBody>
      </p:sp>
      <p:sp>
        <p:nvSpPr>
          <p:cNvPr id="24" name="Arrow: Pentagon 13">
            <a:extLst>
              <a:ext uri="{FF2B5EF4-FFF2-40B4-BE49-F238E27FC236}">
                <a16:creationId xmlns:a16="http://schemas.microsoft.com/office/drawing/2014/main" id="{1F38B6BE-11E9-96A4-91E1-29FE562AEA9F}"/>
              </a:ext>
            </a:extLst>
          </p:cNvPr>
          <p:cNvSpPr txBox="1"/>
          <p:nvPr/>
        </p:nvSpPr>
        <p:spPr>
          <a:xfrm>
            <a:off x="6840187" y="2599520"/>
            <a:ext cx="4907039" cy="7712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1824" tIns="76200" rIns="142240" bIns="76200" numCol="1" spcCol="1270" anchor="ctr" anchorCtr="0">
            <a:noAutofit/>
          </a:bodyPr>
          <a:lstStyle/>
          <a:p>
            <a:pPr marL="0" lvl="0" indent="0" algn="ctr" defTabSz="1066800">
              <a:lnSpc>
                <a:spcPct val="90000"/>
              </a:lnSpc>
              <a:spcBef>
                <a:spcPct val="0"/>
              </a:spcBef>
              <a:spcAft>
                <a:spcPct val="35000"/>
              </a:spcAft>
              <a:buNone/>
            </a:pPr>
            <a:r>
              <a:rPr lang="en-US" sz="1600" b="1" kern="1200" dirty="0">
                <a:solidFill>
                  <a:srgbClr val="1D345D"/>
                </a:solidFill>
                <a:latin typeface="Arial" panose="020B0604020202020204" pitchFamily="34" charset="0"/>
                <a:cs typeface="Arial" panose="020B0604020202020204" pitchFamily="34" charset="0"/>
              </a:rPr>
              <a:t>Safe and Sanitary Homes and Neighborhoods/</a:t>
            </a:r>
            <a:br>
              <a:rPr lang="en-US" sz="1600" b="1" kern="1200" dirty="0">
                <a:solidFill>
                  <a:srgbClr val="8A1B04"/>
                </a:solidFill>
                <a:latin typeface="Arial" panose="020B0604020202020204" pitchFamily="34" charset="0"/>
                <a:cs typeface="Arial" panose="020B0604020202020204" pitchFamily="34" charset="0"/>
              </a:rPr>
            </a:br>
            <a:r>
              <a:rPr lang="es-ES" sz="1600" b="1" kern="1200" dirty="0">
                <a:solidFill>
                  <a:srgbClr val="8A1B04"/>
                </a:solidFill>
                <a:latin typeface="Arial" panose="020B0604020202020204" pitchFamily="34" charset="0"/>
                <a:cs typeface="Arial" panose="020B0604020202020204" pitchFamily="34" charset="0"/>
              </a:rPr>
              <a:t>Hogares y Vecindarios Seguros y Sanitarios</a:t>
            </a:r>
            <a:endParaRPr lang="en-US" sz="1600" b="1" kern="1200" dirty="0">
              <a:solidFill>
                <a:srgbClr val="8A1B04"/>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E002FA3F-5058-14BF-EF5D-77D1744FA3D9}"/>
              </a:ext>
            </a:extLst>
          </p:cNvPr>
          <p:cNvSpPr/>
          <p:nvPr/>
        </p:nvSpPr>
        <p:spPr>
          <a:xfrm>
            <a:off x="434335" y="2602695"/>
            <a:ext cx="768096" cy="768096"/>
          </a:xfrm>
          <a:prstGeom prst="ellipse">
            <a:avLst/>
          </a:prstGeom>
          <a:blipFill>
            <a:blip r:embed="rId3" cstate="hqprint">
              <a:extLst>
                <a:ext uri="{28A0092B-C50C-407E-A947-70E740481C1C}">
                  <a14:useLocalDpi xmlns:a14="http://schemas.microsoft.com/office/drawing/2010/main" val="0"/>
                </a:ext>
              </a:extLst>
            </a:blip>
            <a:srcRect/>
            <a:stretch>
              <a:fillRect t="-25000" b="-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9" name="Oval 48">
            <a:extLst>
              <a:ext uri="{FF2B5EF4-FFF2-40B4-BE49-F238E27FC236}">
                <a16:creationId xmlns:a16="http://schemas.microsoft.com/office/drawing/2014/main" id="{164FF7A0-1995-F371-C9C0-80DD141D893E}"/>
              </a:ext>
            </a:extLst>
          </p:cNvPr>
          <p:cNvSpPr/>
          <p:nvPr/>
        </p:nvSpPr>
        <p:spPr>
          <a:xfrm>
            <a:off x="434335" y="3553436"/>
            <a:ext cx="768096" cy="768096"/>
          </a:xfrm>
          <a:prstGeom prst="ellipse">
            <a:avLst/>
          </a:prstGeom>
          <a:blipFill>
            <a:blip r:embed="rId4" cstate="hqprint">
              <a:extLst>
                <a:ext uri="{28A0092B-C50C-407E-A947-70E740481C1C}">
                  <a14:useLocalDpi xmlns:a14="http://schemas.microsoft.com/office/drawing/2010/main" val="0"/>
                </a:ext>
              </a:extLst>
            </a:blip>
            <a:srcRect/>
            <a:stretch>
              <a:fillRect t="-16000" b="-16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0" name="Oval 49">
            <a:extLst>
              <a:ext uri="{FF2B5EF4-FFF2-40B4-BE49-F238E27FC236}">
                <a16:creationId xmlns:a16="http://schemas.microsoft.com/office/drawing/2014/main" id="{A77160E3-816C-3DC4-FADF-3C34D52283B9}"/>
              </a:ext>
            </a:extLst>
          </p:cNvPr>
          <p:cNvSpPr/>
          <p:nvPr/>
        </p:nvSpPr>
        <p:spPr>
          <a:xfrm>
            <a:off x="434335" y="4484361"/>
            <a:ext cx="768096" cy="768096"/>
          </a:xfrm>
          <a:prstGeom prst="ellipse">
            <a:avLst/>
          </a:prstGeom>
          <a:blipFill dpi="0" rotWithShape="1">
            <a:blip r:embed="rId5" cstate="hqprint">
              <a:extLst>
                <a:ext uri="{28A0092B-C50C-407E-A947-70E740481C1C}">
                  <a14:useLocalDpi xmlns:a14="http://schemas.microsoft.com/office/drawing/2010/main" val="0"/>
                </a:ext>
              </a:extLst>
            </a:blip>
            <a:srcRect/>
            <a:stretch>
              <a:fillRect l="-47984" t="-3482" r="5984" b="3482"/>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1" name="Oval 50">
            <a:extLst>
              <a:ext uri="{FF2B5EF4-FFF2-40B4-BE49-F238E27FC236}">
                <a16:creationId xmlns:a16="http://schemas.microsoft.com/office/drawing/2014/main" id="{646A2456-63A1-2BF8-FA96-2A0CE8F63FF3}"/>
              </a:ext>
            </a:extLst>
          </p:cNvPr>
          <p:cNvSpPr/>
          <p:nvPr/>
        </p:nvSpPr>
        <p:spPr>
          <a:xfrm>
            <a:off x="6245219" y="2586375"/>
            <a:ext cx="768096" cy="768096"/>
          </a:xfrm>
          <a:prstGeom prst="ellipse">
            <a:avLst/>
          </a:prstGeom>
          <a:blipFill>
            <a:blip r:embed="rId6" cstate="hqprint">
              <a:extLst>
                <a:ext uri="{28A0092B-C50C-407E-A947-70E740481C1C}">
                  <a14:useLocalDpi xmlns:a14="http://schemas.microsoft.com/office/drawing/2010/main" val="0"/>
                </a:ext>
              </a:extLst>
            </a:blip>
            <a:srcRect/>
            <a:stretch>
              <a:fillRect l="-17000" r="-17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2" name="Oval 51">
            <a:extLst>
              <a:ext uri="{FF2B5EF4-FFF2-40B4-BE49-F238E27FC236}">
                <a16:creationId xmlns:a16="http://schemas.microsoft.com/office/drawing/2014/main" id="{3EF86263-3959-B8AB-DA05-447FEA42D816}"/>
              </a:ext>
            </a:extLst>
          </p:cNvPr>
          <p:cNvSpPr/>
          <p:nvPr/>
        </p:nvSpPr>
        <p:spPr>
          <a:xfrm>
            <a:off x="6245219" y="3558170"/>
            <a:ext cx="768096" cy="768096"/>
          </a:xfrm>
          <a:prstGeom prst="ellipse">
            <a:avLst/>
          </a:prstGeom>
          <a:blipFill>
            <a:blip r:embed="rId7" cstate="hqprint">
              <a:extLst>
                <a:ext uri="{28A0092B-C50C-407E-A947-70E740481C1C}">
                  <a14:useLocalDpi xmlns:a14="http://schemas.microsoft.com/office/drawing/2010/main" val="0"/>
                </a:ext>
              </a:extLst>
            </a:blip>
            <a:srcRect/>
            <a:stretch>
              <a:fillRect l="-25000" r="-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3" name="Oval 52">
            <a:extLst>
              <a:ext uri="{FF2B5EF4-FFF2-40B4-BE49-F238E27FC236}">
                <a16:creationId xmlns:a16="http://schemas.microsoft.com/office/drawing/2014/main" id="{E72EAF1B-28BB-67C4-797A-DBE64B6666B3}"/>
              </a:ext>
            </a:extLst>
          </p:cNvPr>
          <p:cNvSpPr/>
          <p:nvPr/>
        </p:nvSpPr>
        <p:spPr>
          <a:xfrm>
            <a:off x="6245245" y="4491921"/>
            <a:ext cx="768096" cy="768096"/>
          </a:xfrm>
          <a:prstGeom prst="ellipse">
            <a:avLst/>
          </a:prstGeom>
          <a:blipFill>
            <a:blip r:embed="rId8" cstate="hqprint">
              <a:extLst>
                <a:ext uri="{28A0092B-C50C-407E-A947-70E740481C1C}">
                  <a14:useLocalDpi xmlns:a14="http://schemas.microsoft.com/office/drawing/2010/main" val="0"/>
                </a:ext>
              </a:extLst>
            </a:blip>
            <a:srcRect/>
            <a:stretch>
              <a:fillRect l="-25000" r="-25000"/>
            </a:stretch>
          </a:blipFill>
          <a:ln w="57150"/>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6" name="Title 55">
            <a:extLst>
              <a:ext uri="{FF2B5EF4-FFF2-40B4-BE49-F238E27FC236}">
                <a16:creationId xmlns:a16="http://schemas.microsoft.com/office/drawing/2014/main" id="{82232237-F376-BEAE-B7B7-0543597AC5FD}"/>
              </a:ext>
            </a:extLst>
          </p:cNvPr>
          <p:cNvSpPr>
            <a:spLocks noGrp="1"/>
          </p:cNvSpPr>
          <p:nvPr>
            <p:ph type="title"/>
          </p:nvPr>
        </p:nvSpPr>
        <p:spPr>
          <a:xfrm>
            <a:off x="273527" y="1071016"/>
            <a:ext cx="11466444" cy="997913"/>
          </a:xfrm>
        </p:spPr>
        <p:txBody>
          <a:bodyPr>
            <a:normAutofit/>
          </a:bodyPr>
          <a:lstStyle/>
          <a:p>
            <a:r>
              <a:rPr lang="en-US" dirty="0"/>
              <a:t>Environmental Justice Element Topics/</a:t>
            </a:r>
            <a:br>
              <a:rPr lang="en-US" dirty="0"/>
            </a:br>
            <a:r>
              <a:rPr lang="es-ES" dirty="0">
                <a:solidFill>
                  <a:srgbClr val="8A1B04"/>
                </a:solidFill>
              </a:rPr>
              <a:t>Temas del Elemento de la Justicia Ambiental</a:t>
            </a:r>
            <a:endParaRPr lang="en-US" dirty="0"/>
          </a:p>
        </p:txBody>
      </p:sp>
    </p:spTree>
    <p:extLst>
      <p:ext uri="{BB962C8B-B14F-4D97-AF65-F5344CB8AC3E}">
        <p14:creationId xmlns:p14="http://schemas.microsoft.com/office/powerpoint/2010/main" val="59955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9813</TotalTime>
  <Words>8475</Words>
  <Application>Microsoft Macintosh PowerPoint</Application>
  <PresentationFormat>Widescreen</PresentationFormat>
  <Paragraphs>558</Paragraphs>
  <Slides>53</Slides>
  <Notes>53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Times New Roman</vt:lpstr>
      <vt:lpstr>Office Theme</vt:lpstr>
      <vt:lpstr>PowerPoint Presentation</vt:lpstr>
      <vt:lpstr>Thank You for Joining Us! ¡Gracias por Estar Aquí!</vt:lpstr>
      <vt:lpstr>How to Use Zoom Video Conferencing/Cómo usar Videoconferencia de Zoom </vt:lpstr>
      <vt:lpstr>Agenda / Agenda</vt:lpstr>
      <vt:lpstr>Table Discussion Format and Report Back Formato de Discusión en Mesa </vt:lpstr>
      <vt:lpstr>PowerPoint Presentation</vt:lpstr>
      <vt:lpstr>PowerPoint Presentation</vt:lpstr>
      <vt:lpstr>PowerPoint Presentation</vt:lpstr>
      <vt:lpstr>Environmental Justice Element Topics/ Temas del Elemento de la Justicia Ambiental</vt:lpstr>
      <vt:lpstr>PowerPoint Presentation</vt:lpstr>
      <vt:lpstr>Safety Element Topics Temas del Elemento de Seguridad</vt:lpstr>
      <vt:lpstr>PowerPoint Presentation</vt:lpstr>
      <vt:lpstr>General Plan Process  Proceso del Plan General</vt:lpstr>
      <vt:lpstr>PowerPoint Presentation</vt:lpstr>
      <vt:lpstr>PowerPoint Presentation</vt:lpstr>
      <vt:lpstr>PowerPoint Presentation</vt:lpstr>
      <vt:lpstr>Five interrelated themes of EJ and Safety:  Cinco temas interrelacionados de JA y Seguridad: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Información de Contacto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Songco</dc:creator>
  <cp:lastModifiedBy>Grace Nelson</cp:lastModifiedBy>
  <cp:revision>513</cp:revision>
  <dcterms:modified xsi:type="dcterms:W3CDTF">2023-10-17T18:33:27Z</dcterms:modified>
</cp:coreProperties>
</file>